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256" r:id="rId2"/>
    <p:sldId id="322" r:id="rId3"/>
    <p:sldId id="264" r:id="rId4"/>
    <p:sldId id="265" r:id="rId5"/>
    <p:sldId id="314" r:id="rId6"/>
    <p:sldId id="320" r:id="rId7"/>
    <p:sldId id="266" r:id="rId8"/>
    <p:sldId id="315" r:id="rId9"/>
    <p:sldId id="267" r:id="rId10"/>
    <p:sldId id="316" r:id="rId11"/>
    <p:sldId id="269" r:id="rId12"/>
    <p:sldId id="318" r:id="rId13"/>
    <p:sldId id="268" r:id="rId14"/>
    <p:sldId id="319" r:id="rId15"/>
    <p:sldId id="323" r:id="rId16"/>
    <p:sldId id="271" r:id="rId17"/>
    <p:sldId id="312" r:id="rId18"/>
    <p:sldId id="272" r:id="rId19"/>
    <p:sldId id="275" r:id="rId20"/>
    <p:sldId id="317" r:id="rId21"/>
    <p:sldId id="274" r:id="rId22"/>
    <p:sldId id="277" r:id="rId23"/>
    <p:sldId id="281" r:id="rId24"/>
    <p:sldId id="282" r:id="rId25"/>
    <p:sldId id="280" r:id="rId26"/>
    <p:sldId id="313" r:id="rId27"/>
  </p:sldIdLst>
  <p:sldSz cx="9144000" cy="6858000" type="screen4x3"/>
  <p:notesSz cx="6669088" cy="9926638"/>
  <p:defaultTextStyle>
    <a:defPPr>
      <a:defRPr lang="en-US"/>
    </a:defPPr>
    <a:lvl1pPr algn="l" rtl="0" eaLnBrk="0" fontAlgn="base" hangingPunct="0">
      <a:spcBef>
        <a:spcPct val="5000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5000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5000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5000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5000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00"/>
    <a:srgbClr val="3366FF"/>
    <a:srgbClr val="339933"/>
    <a:srgbClr val="FFFF66"/>
    <a:srgbClr val="66CCFF"/>
    <a:srgbClr val="33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8" autoAdjust="0"/>
    <p:restoredTop sz="81649" autoAdjust="0"/>
  </p:normalViewPr>
  <p:slideViewPr>
    <p:cSldViewPr snapToGrid="0">
      <p:cViewPr varScale="1">
        <p:scale>
          <a:sx n="67" d="100"/>
          <a:sy n="67" d="100"/>
        </p:scale>
        <p:origin x="77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spcBef>
                <a:spcPct val="0"/>
              </a:spcBef>
              <a:defRPr sz="1300">
                <a:latin typeface="TIMES" charset="0"/>
              </a:defRPr>
            </a:lvl1pPr>
          </a:lstStyle>
          <a:p>
            <a:pPr>
              <a:defRPr/>
            </a:pPr>
            <a:endParaRPr lang="de-DE"/>
          </a:p>
        </p:txBody>
      </p:sp>
      <p:sp>
        <p:nvSpPr>
          <p:cNvPr id="6147"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spcBef>
                <a:spcPct val="0"/>
              </a:spcBef>
              <a:defRPr sz="1300">
                <a:latin typeface="TIMES" charset="0"/>
              </a:defRPr>
            </a:lvl1pPr>
          </a:lstStyle>
          <a:p>
            <a:pPr>
              <a:defRPr/>
            </a:pPr>
            <a:endParaRPr lang="de-DE"/>
          </a:p>
        </p:txBody>
      </p:sp>
      <p:sp>
        <p:nvSpPr>
          <p:cNvPr id="6148"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spcBef>
                <a:spcPct val="0"/>
              </a:spcBef>
              <a:defRPr sz="1300">
                <a:latin typeface="TIMES" charset="0"/>
              </a:defRPr>
            </a:lvl1pPr>
          </a:lstStyle>
          <a:p>
            <a:pPr>
              <a:defRPr/>
            </a:pPr>
            <a:endParaRPr lang="de-DE"/>
          </a:p>
        </p:txBody>
      </p:sp>
      <p:sp>
        <p:nvSpPr>
          <p:cNvPr id="6149"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spcBef>
                <a:spcPct val="0"/>
              </a:spcBef>
              <a:defRPr sz="1300">
                <a:latin typeface="TIMES" charset="0"/>
              </a:defRPr>
            </a:lvl1pPr>
          </a:lstStyle>
          <a:p>
            <a:pPr>
              <a:defRPr/>
            </a:pPr>
            <a:fld id="{AB1CA16F-F471-47E9-9EA3-0416B5ADEEA6}" type="slidenum">
              <a:rPr lang="de-DE"/>
              <a:pPr>
                <a:defRPr/>
              </a:pPr>
              <a:t>‹Nr.›</a:t>
            </a:fld>
            <a:endParaRPr lang="de-DE"/>
          </a:p>
        </p:txBody>
      </p:sp>
    </p:spTree>
    <p:extLst>
      <p:ext uri="{BB962C8B-B14F-4D97-AF65-F5344CB8AC3E}">
        <p14:creationId xmlns:p14="http://schemas.microsoft.com/office/powerpoint/2010/main" val="2559396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spcBef>
                <a:spcPct val="0"/>
              </a:spcBef>
              <a:defRPr sz="1300">
                <a:latin typeface="TIMES" charset="0"/>
              </a:defRPr>
            </a:lvl1pPr>
          </a:lstStyle>
          <a:p>
            <a:pPr>
              <a:defRPr/>
            </a:pPr>
            <a:endParaRPr lang="de-DE"/>
          </a:p>
        </p:txBody>
      </p:sp>
      <p:sp>
        <p:nvSpPr>
          <p:cNvPr id="819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spcBef>
                <a:spcPct val="0"/>
              </a:spcBef>
              <a:defRPr sz="1300">
                <a:latin typeface="TIMES" charset="0"/>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89000" y="4714875"/>
            <a:ext cx="4965700" cy="446722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spcBef>
                <a:spcPct val="0"/>
              </a:spcBef>
              <a:defRPr sz="1300">
                <a:latin typeface="TIMES" charset="0"/>
              </a:defRPr>
            </a:lvl1pPr>
          </a:lstStyle>
          <a:p>
            <a:pPr>
              <a:defRPr/>
            </a:pPr>
            <a:endParaRPr lang="de-DE"/>
          </a:p>
        </p:txBody>
      </p:sp>
      <p:sp>
        <p:nvSpPr>
          <p:cNvPr id="819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spcBef>
                <a:spcPct val="0"/>
              </a:spcBef>
              <a:defRPr sz="1300">
                <a:latin typeface="TIMES" charset="0"/>
              </a:defRPr>
            </a:lvl1pPr>
          </a:lstStyle>
          <a:p>
            <a:pPr>
              <a:defRPr/>
            </a:pPr>
            <a:fld id="{88CD7993-2DA0-4F39-AF4E-3E5DE42260BB}" type="slidenum">
              <a:rPr lang="de-DE"/>
              <a:pPr>
                <a:defRPr/>
              </a:pPr>
              <a:t>‹Nr.›</a:t>
            </a:fld>
            <a:endParaRPr lang="de-DE"/>
          </a:p>
        </p:txBody>
      </p:sp>
    </p:spTree>
    <p:extLst>
      <p:ext uri="{BB962C8B-B14F-4D97-AF65-F5344CB8AC3E}">
        <p14:creationId xmlns:p14="http://schemas.microsoft.com/office/powerpoint/2010/main" val="1865527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3D9A76C9-37B9-4F57-AFA2-5BA8802A48B9}" type="slidenum">
              <a:rPr lang="de-DE" sz="1300" smtClean="0">
                <a:solidFill>
                  <a:srgbClr val="000000"/>
                </a:solidFill>
                <a:latin typeface="TIMES" charset="0"/>
              </a:rPr>
              <a:pPr/>
              <a:t>2</a:t>
            </a:fld>
            <a:endParaRPr lang="de-DE" sz="1300" smtClean="0">
              <a:solidFill>
                <a:srgbClr val="000000"/>
              </a:solidFill>
              <a:latin typeface="TIMES" charset="0"/>
            </a:endParaRPr>
          </a:p>
        </p:txBody>
      </p:sp>
    </p:spTree>
    <p:extLst>
      <p:ext uri="{BB962C8B-B14F-4D97-AF65-F5344CB8AC3E}">
        <p14:creationId xmlns:p14="http://schemas.microsoft.com/office/powerpoint/2010/main" val="225262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3D9A76C9-37B9-4F57-AFA2-5BA8802A48B9}" type="slidenum">
              <a:rPr lang="de-DE" sz="1300" smtClean="0">
                <a:solidFill>
                  <a:srgbClr val="000000"/>
                </a:solidFill>
                <a:latin typeface="TIMES" charset="0"/>
              </a:rPr>
              <a:pPr/>
              <a:t>6</a:t>
            </a:fld>
            <a:endParaRPr lang="de-DE" sz="1300" smtClean="0">
              <a:solidFill>
                <a:srgbClr val="000000"/>
              </a:solidFill>
              <a:latin typeface="TIMES" charset="0"/>
            </a:endParaRPr>
          </a:p>
        </p:txBody>
      </p:sp>
    </p:spTree>
    <p:extLst>
      <p:ext uri="{BB962C8B-B14F-4D97-AF65-F5344CB8AC3E}">
        <p14:creationId xmlns:p14="http://schemas.microsoft.com/office/powerpoint/2010/main" val="336135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0BAC7AC5-54D1-4062-B357-52039332C4D5}" type="slidenum">
              <a:rPr lang="de-DE" sz="1300" smtClean="0">
                <a:latin typeface="TIMES" charset="0"/>
              </a:rPr>
              <a:pPr/>
              <a:t>11</a:t>
            </a:fld>
            <a:endParaRPr lang="de-DE" sz="1300" smtClean="0">
              <a:latin typeface="TIMES"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Ist unser Ziel eine möglichst rasche Konvergenz bei wenigen Generationen so wie in der Natur, so ist als Lösung sicher die parallele Strategie (a) vorzuziehen. Anders dagegen, wenn wir die dazu nötigen Operationen zur Berechnung auf einem sequentiellen Computer betrachten: Bei (a) sind für 10 Schmetterlinge 80 Generationen, also insgesamt 800 Schmetterlinge für die Lösung zu berechnen, bei (c) nur 360, wobei die Anzahl der Fehlversuche (verworfenen Änderungen) nicht eingerechnet wurde.</a:t>
            </a:r>
          </a:p>
          <a:p>
            <a:r>
              <a:rPr lang="de-DE" b="1" smtClean="0"/>
              <a:t>Also:</a:t>
            </a:r>
          </a:p>
          <a:p>
            <a:pPr>
              <a:buFontTx/>
              <a:buChar char="•"/>
            </a:pPr>
            <a:r>
              <a:rPr lang="de-DE" smtClean="0"/>
              <a:t>Die Natur ist ein Parallelrechner, deshalb ist a) schneller</a:t>
            </a:r>
          </a:p>
          <a:p>
            <a:pPr>
              <a:buFontTx/>
              <a:buChar char="•"/>
            </a:pPr>
            <a:r>
              <a:rPr lang="de-DE" smtClean="0"/>
              <a:t>Rekombination wirkt bei sinnvollen „building blocks“</a:t>
            </a:r>
          </a:p>
          <a:p>
            <a:endParaRPr lang="de-DE" smtClean="0"/>
          </a:p>
        </p:txBody>
      </p:sp>
    </p:spTree>
    <p:extLst>
      <p:ext uri="{BB962C8B-B14F-4D97-AF65-F5344CB8AC3E}">
        <p14:creationId xmlns:p14="http://schemas.microsoft.com/office/powerpoint/2010/main" val="288837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3C668640-B2F2-4136-B8F8-558128312BD6}" type="slidenum">
              <a:rPr lang="de-DE" sz="1300" smtClean="0">
                <a:latin typeface="TIMES" charset="0"/>
              </a:rPr>
              <a:pPr/>
              <a:t>13</a:t>
            </a:fld>
            <a:endParaRPr lang="de-DE" sz="1300" smtClean="0">
              <a:latin typeface="TIMES"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Hier Rekombination ist schlechter als Mutation, da die Kodierung kein sinnvolles Schema erlaubt.</a:t>
            </a:r>
          </a:p>
        </p:txBody>
      </p:sp>
    </p:spTree>
    <p:extLst>
      <p:ext uri="{BB962C8B-B14F-4D97-AF65-F5344CB8AC3E}">
        <p14:creationId xmlns:p14="http://schemas.microsoft.com/office/powerpoint/2010/main" val="1608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8CD7993-2DA0-4F39-AF4E-3E5DE42260BB}" type="slidenum">
              <a:rPr lang="de-DE" smtClean="0"/>
              <a:pPr>
                <a:defRPr/>
              </a:pPr>
              <a:t>14</a:t>
            </a:fld>
            <a:endParaRPr lang="de-DE"/>
          </a:p>
        </p:txBody>
      </p:sp>
    </p:spTree>
    <p:extLst>
      <p:ext uri="{BB962C8B-B14F-4D97-AF65-F5344CB8AC3E}">
        <p14:creationId xmlns:p14="http://schemas.microsoft.com/office/powerpoint/2010/main" val="172004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07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sz="2000">
                <a:solidFill>
                  <a:schemeClr val="tx1"/>
                </a:solidFill>
                <a:latin typeface="Arial" pitchFamily="34" charset="0"/>
              </a:defRPr>
            </a:lvl1pPr>
            <a:lvl2pPr marL="742950" indent="-285750" defTabSz="958850">
              <a:defRPr sz="2000">
                <a:solidFill>
                  <a:schemeClr val="tx1"/>
                </a:solidFill>
                <a:latin typeface="Arial" pitchFamily="34" charset="0"/>
              </a:defRPr>
            </a:lvl2pPr>
            <a:lvl3pPr marL="1143000" indent="-228600" defTabSz="958850">
              <a:defRPr sz="2000">
                <a:solidFill>
                  <a:schemeClr val="tx1"/>
                </a:solidFill>
                <a:latin typeface="Arial" pitchFamily="34" charset="0"/>
              </a:defRPr>
            </a:lvl3pPr>
            <a:lvl4pPr marL="1600200" indent="-228600" defTabSz="958850">
              <a:defRPr sz="2000">
                <a:solidFill>
                  <a:schemeClr val="tx1"/>
                </a:solidFill>
                <a:latin typeface="Arial" pitchFamily="34" charset="0"/>
              </a:defRPr>
            </a:lvl4pPr>
            <a:lvl5pPr marL="2057400" indent="-228600" defTabSz="958850">
              <a:defRPr sz="2000">
                <a:solidFill>
                  <a:schemeClr val="tx1"/>
                </a:solidFill>
                <a:latin typeface="Arial" pitchFamily="34" charset="0"/>
              </a:defRPr>
            </a:lvl5pPr>
            <a:lvl6pPr marL="2514600" indent="-228600" defTabSz="958850" eaLnBrk="0" fontAlgn="base" hangingPunct="0">
              <a:spcBef>
                <a:spcPct val="50000"/>
              </a:spcBef>
              <a:spcAft>
                <a:spcPct val="0"/>
              </a:spcAft>
              <a:defRPr sz="2000">
                <a:solidFill>
                  <a:schemeClr val="tx1"/>
                </a:solidFill>
                <a:latin typeface="Arial" pitchFamily="34" charset="0"/>
              </a:defRPr>
            </a:lvl6pPr>
            <a:lvl7pPr marL="2971800" indent="-228600" defTabSz="958850" eaLnBrk="0" fontAlgn="base" hangingPunct="0">
              <a:spcBef>
                <a:spcPct val="50000"/>
              </a:spcBef>
              <a:spcAft>
                <a:spcPct val="0"/>
              </a:spcAft>
              <a:defRPr sz="2000">
                <a:solidFill>
                  <a:schemeClr val="tx1"/>
                </a:solidFill>
                <a:latin typeface="Arial" pitchFamily="34" charset="0"/>
              </a:defRPr>
            </a:lvl7pPr>
            <a:lvl8pPr marL="3429000" indent="-228600" defTabSz="958850" eaLnBrk="0" fontAlgn="base" hangingPunct="0">
              <a:spcBef>
                <a:spcPct val="50000"/>
              </a:spcBef>
              <a:spcAft>
                <a:spcPct val="0"/>
              </a:spcAft>
              <a:defRPr sz="2000">
                <a:solidFill>
                  <a:schemeClr val="tx1"/>
                </a:solidFill>
                <a:latin typeface="Arial" pitchFamily="34" charset="0"/>
              </a:defRPr>
            </a:lvl8pPr>
            <a:lvl9pPr marL="3886200" indent="-228600" defTabSz="958850" eaLnBrk="0" fontAlgn="base" hangingPunct="0">
              <a:spcBef>
                <a:spcPct val="50000"/>
              </a:spcBef>
              <a:spcAft>
                <a:spcPct val="0"/>
              </a:spcAft>
              <a:defRPr sz="2000">
                <a:solidFill>
                  <a:schemeClr val="tx1"/>
                </a:solidFill>
                <a:latin typeface="Arial" pitchFamily="34" charset="0"/>
              </a:defRPr>
            </a:lvl9pPr>
          </a:lstStyle>
          <a:p>
            <a:fld id="{3D9A76C9-37B9-4F57-AFA2-5BA8802A48B9}" type="slidenum">
              <a:rPr lang="de-DE" sz="1300" smtClean="0">
                <a:solidFill>
                  <a:srgbClr val="000000"/>
                </a:solidFill>
                <a:latin typeface="TIMES" charset="0"/>
              </a:rPr>
              <a:pPr/>
              <a:t>15</a:t>
            </a:fld>
            <a:endParaRPr lang="de-DE" sz="1300" smtClean="0">
              <a:solidFill>
                <a:srgbClr val="000000"/>
              </a:solidFill>
              <a:latin typeface="TIMES" charset="0"/>
            </a:endParaRPr>
          </a:p>
        </p:txBody>
      </p:sp>
    </p:spTree>
    <p:extLst>
      <p:ext uri="{BB962C8B-B14F-4D97-AF65-F5344CB8AC3E}">
        <p14:creationId xmlns:p14="http://schemas.microsoft.com/office/powerpoint/2010/main" val="335914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4763" y="4763"/>
          <a:ext cx="9134475" cy="6848475"/>
        </p:xfrm>
        <a:graphic>
          <a:graphicData uri="http://schemas.openxmlformats.org/presentationml/2006/ole">
            <mc:AlternateContent xmlns:mc="http://schemas.openxmlformats.org/markup-compatibility/2006">
              <mc:Choice xmlns:v="urn:schemas-microsoft-com:vml" Requires="v">
                <p:oleObj spid="_x0000_s46091" name="Image" r:id="rId3" imgW="12177778" imgH="9130159" progId="PhotoshopElements.Image.2">
                  <p:embed/>
                </p:oleObj>
              </mc:Choice>
              <mc:Fallback>
                <p:oleObj name="Image" r:id="rId3" imgW="12177778" imgH="9130159"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91344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 name="Rectangle 2"/>
          <p:cNvSpPr>
            <a:spLocks noGrp="1" noChangeArrowheads="1"/>
          </p:cNvSpPr>
          <p:nvPr>
            <p:ph type="ctrTitle"/>
          </p:nvPr>
        </p:nvSpPr>
        <p:spPr>
          <a:xfrm>
            <a:off x="685800" y="1828800"/>
            <a:ext cx="7772400" cy="1600200"/>
          </a:xfrm>
        </p:spPr>
        <p:txBody>
          <a:bodyPr wrap="square" lIns="91440" anchor="ctr"/>
          <a:lstStyle>
            <a:lvl1pPr algn="ctr">
              <a:defRPr sz="4000"/>
            </a:lvl1pPr>
          </a:lstStyle>
          <a:p>
            <a:endParaRPr lang="de-DE"/>
          </a:p>
        </p:txBody>
      </p:sp>
      <p:sp>
        <p:nvSpPr>
          <p:cNvPr id="4099" name="Rectangle 3"/>
          <p:cNvSpPr>
            <a:spLocks noGrp="1" noChangeArrowheads="1"/>
          </p:cNvSpPr>
          <p:nvPr>
            <p:ph type="subTitle" idx="1"/>
          </p:nvPr>
        </p:nvSpPr>
        <p:spPr>
          <a:xfrm>
            <a:off x="1143000" y="3886200"/>
            <a:ext cx="6781800" cy="1981200"/>
          </a:xfrm>
        </p:spPr>
        <p:txBody>
          <a:bodyPr/>
          <a:lstStyle>
            <a:lvl1pPr algn="ctr">
              <a:lnSpc>
                <a:spcPct val="110000"/>
              </a:lnSpc>
              <a:defRPr sz="2800"/>
            </a:lvl1pPr>
          </a:lstStyle>
          <a:p>
            <a:endParaRPr lang="de-DE"/>
          </a:p>
        </p:txBody>
      </p:sp>
      <p:sp>
        <p:nvSpPr>
          <p:cNvPr id="5"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latin typeface="TIMES" charset="0"/>
              </a:defRPr>
            </a:lvl1pPr>
          </a:lstStyle>
          <a:p>
            <a:pPr>
              <a:defRPr/>
            </a:pPr>
            <a:endParaRPr lang="de-DE"/>
          </a:p>
        </p:txBody>
      </p:sp>
      <p:sp>
        <p:nvSpPr>
          <p:cNvPr id="6" name="Rectangle 5"/>
          <p:cNvSpPr>
            <a:spLocks noGrp="1" noChangeArrowheads="1"/>
          </p:cNvSpPr>
          <p:nvPr>
            <p:ph type="ftr" sz="quarter" idx="11"/>
          </p:nvPr>
        </p:nvSpPr>
        <p:spPr>
          <a:xfrm>
            <a:off x="3124200" y="6248400"/>
            <a:ext cx="2895600" cy="457200"/>
          </a:xfrm>
        </p:spPr>
        <p:txBody>
          <a:bodyPr/>
          <a:lstStyle>
            <a:lvl1pPr algn="ctr">
              <a:defRPr sz="1400">
                <a:latin typeface="TIMES" charset="0"/>
              </a:defRPr>
            </a:lvl1pPr>
          </a:lstStyle>
          <a:p>
            <a:pPr>
              <a:defRPr/>
            </a:pPr>
            <a:r>
              <a:rPr lang="de-DE" smtClean="0"/>
              <a:t>Rüdiger Brause: Adaptive Systeme, Institut für Informatik, WS 2013/14</a:t>
            </a:r>
            <a:endParaRPr lang="de-DE"/>
          </a:p>
        </p:txBody>
      </p:sp>
      <p:sp>
        <p:nvSpPr>
          <p:cNvPr id="7" name="Rectangle 6"/>
          <p:cNvSpPr>
            <a:spLocks noGrp="1" noChangeArrowheads="1"/>
          </p:cNvSpPr>
          <p:nvPr>
            <p:ph type="sldNum" sz="quarter" idx="12"/>
          </p:nvPr>
        </p:nvSpPr>
        <p:spPr>
          <a:xfrm>
            <a:off x="6553200" y="6248400"/>
            <a:ext cx="2286000" cy="457200"/>
          </a:xfrm>
        </p:spPr>
        <p:txBody>
          <a:bodyPr/>
          <a:lstStyle>
            <a:lvl1pPr algn="r">
              <a:defRPr sz="1400">
                <a:latin typeface="TIMES" charset="0"/>
              </a:defRPr>
            </a:lvl1pPr>
          </a:lstStyle>
          <a:p>
            <a:pPr>
              <a:defRPr/>
            </a:pPr>
            <a:fld id="{1EE83EB8-ED66-4E35-98B2-29450FF453D0}" type="slidenum">
              <a:rPr lang="de-DE"/>
              <a:pPr>
                <a:defRPr/>
              </a:pPr>
              <a:t>‹Nr.›</a:t>
            </a:fld>
            <a:endParaRPr lang="de-DE"/>
          </a:p>
        </p:txBody>
      </p:sp>
    </p:spTree>
    <p:extLst>
      <p:ext uri="{BB962C8B-B14F-4D97-AF65-F5344CB8AC3E}">
        <p14:creationId xmlns:p14="http://schemas.microsoft.com/office/powerpoint/2010/main" val="280410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Institut für Informatik, WS 2013/14</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 </a:t>
            </a:r>
            <a:fld id="{E9F99E31-50D1-42CB-BF8B-6C6F2FA41F11}" type="slidenum">
              <a:rPr lang="de-DE"/>
              <a:pPr>
                <a:defRPr/>
              </a:pPr>
              <a:t>‹Nr.›</a:t>
            </a:fld>
            <a:r>
              <a:rPr lang="de-DE"/>
              <a:t> -</a:t>
            </a:r>
          </a:p>
        </p:txBody>
      </p:sp>
    </p:spTree>
    <p:extLst>
      <p:ext uri="{BB962C8B-B14F-4D97-AF65-F5344CB8AC3E}">
        <p14:creationId xmlns:p14="http://schemas.microsoft.com/office/powerpoint/2010/main" val="44956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t>Rüdiger Brause: Adaptive Systeme, Institut für Informatik, WS 2013/14</a:t>
            </a: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r>
              <a:rPr lang="de-DE"/>
              <a:t>- </a:t>
            </a:r>
            <a:fld id="{A5814B25-9CED-40EC-9820-32D629D61E61}" type="slidenum">
              <a:rPr lang="de-DE"/>
              <a:pPr>
                <a:defRPr/>
              </a:pPr>
              <a:t>‹Nr.›</a:t>
            </a:fld>
            <a:r>
              <a:rPr lang="de-DE"/>
              <a:t> -</a:t>
            </a:r>
          </a:p>
        </p:txBody>
      </p:sp>
    </p:spTree>
    <p:extLst>
      <p:ext uri="{BB962C8B-B14F-4D97-AF65-F5344CB8AC3E}">
        <p14:creationId xmlns:p14="http://schemas.microsoft.com/office/powerpoint/2010/main" val="3663745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6597650"/>
            <a:ext cx="9144000" cy="260350"/>
          </a:xfrm>
          <a:prstGeom prst="rect">
            <a:avLst/>
          </a:prstGeom>
          <a:solidFill>
            <a:srgbClr val="FFE499">
              <a:alpha val="50000"/>
            </a:srgbClr>
          </a:solidFill>
          <a:ln w="9525">
            <a:noFill/>
            <a:miter lim="800000"/>
            <a:headEnd/>
            <a:tailEnd/>
          </a:ln>
          <a:effectLst/>
        </p:spPr>
        <p:txBody>
          <a:bodyPr wrap="none" anchor="ctr"/>
          <a:lstStyle/>
          <a:p>
            <a:pPr algn="ctr">
              <a:spcBef>
                <a:spcPct val="0"/>
              </a:spcBef>
              <a:defRPr/>
            </a:pPr>
            <a:endParaRPr lang="de-DE" sz="2800">
              <a:latin typeface="Arial Black" pitchFamily="34" charset="0"/>
            </a:endParaRPr>
          </a:p>
        </p:txBody>
      </p:sp>
      <p:sp>
        <p:nvSpPr>
          <p:cNvPr id="1029" name="Rectangle 2"/>
          <p:cNvSpPr>
            <a:spLocks noGrp="1" noChangeArrowheads="1"/>
          </p:cNvSpPr>
          <p:nvPr>
            <p:ph type="title"/>
          </p:nvPr>
        </p:nvSpPr>
        <p:spPr bwMode="auto">
          <a:xfrm>
            <a:off x="611188" y="404813"/>
            <a:ext cx="66246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91440" bIns="45720" numCol="1" anchor="t" anchorCtr="0" compatLnSpc="1">
            <a:prstTxWarp prst="textNoShape">
              <a:avLst/>
            </a:prstTxWarp>
          </a:bodyPr>
          <a:lstStyle/>
          <a:p>
            <a:pPr lvl="0"/>
            <a:r>
              <a:rPr lang="de-DE" dirty="0" smtClean="0"/>
              <a:t>Mastertitelformat bearbeiten</a:t>
            </a:r>
          </a:p>
        </p:txBody>
      </p:sp>
      <p:sp>
        <p:nvSpPr>
          <p:cNvPr id="2" name="Rectangle 5"/>
          <p:cNvSpPr>
            <a:spLocks noGrp="1" noChangeArrowheads="1"/>
          </p:cNvSpPr>
          <p:nvPr>
            <p:ph type="ftr" sz="quarter" idx="3"/>
          </p:nvPr>
        </p:nvSpPr>
        <p:spPr bwMode="auto">
          <a:xfrm>
            <a:off x="762000" y="6629400"/>
            <a:ext cx="495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atin typeface="Tahoma" pitchFamily="34" charset="0"/>
              </a:defRPr>
            </a:lvl1pPr>
          </a:lstStyle>
          <a:p>
            <a:pPr>
              <a:defRPr/>
            </a:pPr>
            <a:r>
              <a:rPr lang="de-DE" smtClean="0"/>
              <a:t>Rüdiger Brause: Adaptive Systeme, Institut für Informatik, WS 2013/14</a:t>
            </a:r>
            <a:endParaRPr lang="de-DE"/>
          </a:p>
        </p:txBody>
      </p:sp>
      <p:sp>
        <p:nvSpPr>
          <p:cNvPr id="1030" name="Rectangle 6"/>
          <p:cNvSpPr>
            <a:spLocks noGrp="1" noChangeArrowheads="1"/>
          </p:cNvSpPr>
          <p:nvPr>
            <p:ph type="sldNum" sz="quarter" idx="4"/>
          </p:nvPr>
        </p:nvSpPr>
        <p:spPr bwMode="auto">
          <a:xfrm>
            <a:off x="8001000" y="6623050"/>
            <a:ext cx="685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lvl1pPr>
          </a:lstStyle>
          <a:p>
            <a:pPr>
              <a:defRPr/>
            </a:pPr>
            <a:r>
              <a:rPr lang="de-DE"/>
              <a:t>- </a:t>
            </a:r>
            <a:fld id="{847864B9-123A-4EB5-AFDB-08BD6CD714C2}" type="slidenum">
              <a:rPr lang="de-DE"/>
              <a:pPr>
                <a:defRPr/>
              </a:pPr>
              <a:t>‹Nr.›</a:t>
            </a:fld>
            <a:r>
              <a:rPr lang="de-DE"/>
              <a:t> -</a:t>
            </a:r>
          </a:p>
        </p:txBody>
      </p:sp>
      <p:sp>
        <p:nvSpPr>
          <p:cNvPr id="1032" name="Rectangle 17"/>
          <p:cNvSpPr>
            <a:spLocks noGrp="1" noChangeArrowheads="1"/>
          </p:cNvSpPr>
          <p:nvPr>
            <p:ph type="body" idx="1"/>
          </p:nvPr>
        </p:nvSpPr>
        <p:spPr bwMode="auto">
          <a:xfrm>
            <a:off x="611188" y="1268413"/>
            <a:ext cx="85328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63" name="Line 39"/>
          <p:cNvSpPr>
            <a:spLocks noChangeShapeType="1"/>
          </p:cNvSpPr>
          <p:nvPr/>
        </p:nvSpPr>
        <p:spPr bwMode="auto">
          <a:xfrm>
            <a:off x="611188" y="1052513"/>
            <a:ext cx="8532812" cy="0"/>
          </a:xfrm>
          <a:prstGeom prst="line">
            <a:avLst/>
          </a:prstGeom>
          <a:noFill/>
          <a:ln w="57150">
            <a:solidFill>
              <a:srgbClr val="FFCC00"/>
            </a:solidFill>
            <a:round/>
            <a:headEnd/>
            <a:tailEnd/>
          </a:ln>
          <a:effectLst/>
        </p:spPr>
        <p:txBody>
          <a:bodyPr wrap="none" anchor="ctr"/>
          <a:lstStyle/>
          <a:p>
            <a:pPr>
              <a:defRPr/>
            </a:pPr>
            <a:endParaRPr lang="de-DE"/>
          </a:p>
        </p:txBody>
      </p:sp>
      <p:graphicFrame>
        <p:nvGraphicFramePr>
          <p:cNvPr id="1026" name="Object 43"/>
          <p:cNvGraphicFramePr>
            <a:graphicFrameLocks noChangeAspect="1"/>
          </p:cNvGraphicFramePr>
          <p:nvPr/>
        </p:nvGraphicFramePr>
        <p:xfrm>
          <a:off x="7308850" y="115888"/>
          <a:ext cx="1714500" cy="712787"/>
        </p:xfrm>
        <a:graphic>
          <a:graphicData uri="http://schemas.openxmlformats.org/presentationml/2006/ole">
            <mc:AlternateContent xmlns:mc="http://schemas.openxmlformats.org/markup-compatibility/2006">
              <mc:Choice xmlns:v="urn:schemas-microsoft-com:vml" Requires="v">
                <p:oleObj spid="_x0000_s1043" name="Image" r:id="rId6" imgW="2565079" imgH="1066291" progId="PhotoshopElements.Image.2">
                  <p:embed/>
                </p:oleObj>
              </mc:Choice>
              <mc:Fallback>
                <p:oleObj name="Image" r:id="rId6" imgW="2565079" imgH="1066291" progId="PhotoshopElements.Image.2">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115888"/>
                        <a:ext cx="17145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5" r:id="rId1"/>
    <p:sldLayoutId id="2147483685" r:id="rId2"/>
    <p:sldLayoutId id="2147483690" r:id="rId3"/>
  </p:sldLayoutIdLst>
  <p:hf hdr="0" dt="0"/>
  <p:txStyles>
    <p:titleStyle>
      <a:lvl1pPr algn="l" rtl="0" eaLnBrk="0" fontAlgn="base" hangingPunct="0">
        <a:spcBef>
          <a:spcPct val="0"/>
        </a:spcBef>
        <a:spcAft>
          <a:spcPct val="0"/>
        </a:spcAft>
        <a:defRPr sz="2800" b="0">
          <a:solidFill>
            <a:srgbClr val="003399"/>
          </a:solidFill>
          <a:latin typeface="Arial Black" pitchFamily="34" charset="0"/>
          <a:ea typeface="+mj-ea"/>
          <a:cs typeface="+mj-cs"/>
        </a:defRPr>
      </a:lvl1pPr>
      <a:lvl2pPr algn="l" rtl="0" eaLnBrk="0" fontAlgn="base" hangingPunct="0">
        <a:spcBef>
          <a:spcPct val="0"/>
        </a:spcBef>
        <a:spcAft>
          <a:spcPct val="0"/>
        </a:spcAft>
        <a:defRPr sz="2800" b="1">
          <a:solidFill>
            <a:srgbClr val="003399"/>
          </a:solidFill>
          <a:latin typeface="Arial" pitchFamily="34" charset="0"/>
        </a:defRPr>
      </a:lvl2pPr>
      <a:lvl3pPr algn="l" rtl="0" eaLnBrk="0" fontAlgn="base" hangingPunct="0">
        <a:spcBef>
          <a:spcPct val="0"/>
        </a:spcBef>
        <a:spcAft>
          <a:spcPct val="0"/>
        </a:spcAft>
        <a:defRPr sz="2800" b="1">
          <a:solidFill>
            <a:srgbClr val="003399"/>
          </a:solidFill>
          <a:latin typeface="Arial" pitchFamily="34" charset="0"/>
        </a:defRPr>
      </a:lvl3pPr>
      <a:lvl4pPr algn="l" rtl="0" eaLnBrk="0" fontAlgn="base" hangingPunct="0">
        <a:spcBef>
          <a:spcPct val="0"/>
        </a:spcBef>
        <a:spcAft>
          <a:spcPct val="0"/>
        </a:spcAft>
        <a:defRPr sz="2800" b="1">
          <a:solidFill>
            <a:srgbClr val="003399"/>
          </a:solidFill>
          <a:latin typeface="Arial" pitchFamily="34" charset="0"/>
        </a:defRPr>
      </a:lvl4pPr>
      <a:lvl5pPr algn="l" rtl="0" eaLnBrk="0" fontAlgn="base" hangingPunct="0">
        <a:spcBef>
          <a:spcPct val="0"/>
        </a:spcBef>
        <a:spcAft>
          <a:spcPct val="0"/>
        </a:spcAft>
        <a:defRPr sz="2800" b="1">
          <a:solidFill>
            <a:srgbClr val="003399"/>
          </a:solidFill>
          <a:latin typeface="Arial" pitchFamily="34" charset="0"/>
        </a:defRPr>
      </a:lvl5pPr>
      <a:lvl6pPr marL="457200" algn="l" rtl="0" eaLnBrk="0" fontAlgn="base" hangingPunct="0">
        <a:spcBef>
          <a:spcPct val="0"/>
        </a:spcBef>
        <a:spcAft>
          <a:spcPct val="0"/>
        </a:spcAft>
        <a:defRPr sz="2800" b="1">
          <a:solidFill>
            <a:srgbClr val="003399"/>
          </a:solidFill>
          <a:latin typeface="Arial" pitchFamily="34" charset="0"/>
        </a:defRPr>
      </a:lvl6pPr>
      <a:lvl7pPr marL="914400" algn="l" rtl="0" eaLnBrk="0" fontAlgn="base" hangingPunct="0">
        <a:spcBef>
          <a:spcPct val="0"/>
        </a:spcBef>
        <a:spcAft>
          <a:spcPct val="0"/>
        </a:spcAft>
        <a:defRPr sz="2800" b="1">
          <a:solidFill>
            <a:srgbClr val="003399"/>
          </a:solidFill>
          <a:latin typeface="Arial" pitchFamily="34" charset="0"/>
        </a:defRPr>
      </a:lvl7pPr>
      <a:lvl8pPr marL="1371600" algn="l" rtl="0" eaLnBrk="0" fontAlgn="base" hangingPunct="0">
        <a:spcBef>
          <a:spcPct val="0"/>
        </a:spcBef>
        <a:spcAft>
          <a:spcPct val="0"/>
        </a:spcAft>
        <a:defRPr sz="2800" b="1">
          <a:solidFill>
            <a:srgbClr val="003399"/>
          </a:solidFill>
          <a:latin typeface="Arial" pitchFamily="34" charset="0"/>
        </a:defRPr>
      </a:lvl8pPr>
      <a:lvl9pPr marL="1828800" algn="l" rtl="0" eaLnBrk="0" fontAlgn="base" hangingPunct="0">
        <a:spcBef>
          <a:spcPct val="0"/>
        </a:spcBef>
        <a:spcAft>
          <a:spcPct val="0"/>
        </a:spcAft>
        <a:defRPr sz="2800" b="1">
          <a:solidFill>
            <a:srgbClr val="003399"/>
          </a:solidFill>
          <a:latin typeface="Arial" pitchFamily="34" charset="0"/>
        </a:defRPr>
      </a:lvl9pPr>
    </p:titleStyle>
    <p:bodyStyle>
      <a:lvl1pPr marL="342900" indent="-342900" algn="l" rtl="0" eaLnBrk="0" fontAlgn="base" hangingPunct="0">
        <a:lnSpc>
          <a:spcPct val="130000"/>
        </a:lnSpc>
        <a:spcBef>
          <a:spcPct val="0"/>
        </a:spcBef>
        <a:spcAft>
          <a:spcPct val="50000"/>
        </a:spcAft>
        <a:defRPr sz="2400" b="1">
          <a:solidFill>
            <a:schemeClr val="tx1"/>
          </a:solidFill>
          <a:latin typeface="+mn-lt"/>
          <a:ea typeface="+mn-ea"/>
          <a:cs typeface="+mn-cs"/>
        </a:defRPr>
      </a:lvl1pPr>
      <a:lvl2pPr marL="441325" indent="-261938" algn="l" rtl="0" eaLnBrk="0" fontAlgn="base" hangingPunct="0">
        <a:lnSpc>
          <a:spcPct val="40000"/>
        </a:lnSpc>
        <a:spcBef>
          <a:spcPct val="50000"/>
        </a:spcBef>
        <a:spcAft>
          <a:spcPct val="0"/>
        </a:spcAft>
        <a:buClr>
          <a:srgbClr val="FF9933"/>
        </a:buClr>
        <a:buSzPct val="130000"/>
        <a:buFont typeface="Wingdings" pitchFamily="2" charset="2"/>
        <a:buChar char="§"/>
        <a:defRPr sz="2000">
          <a:solidFill>
            <a:schemeClr val="tx1"/>
          </a:solidFill>
          <a:latin typeface="+mn-lt"/>
        </a:defRPr>
      </a:lvl2pPr>
      <a:lvl3pPr marL="849313" indent="-228600" algn="l" rtl="0" eaLnBrk="0" fontAlgn="base" hangingPunct="0">
        <a:spcBef>
          <a:spcPct val="20000"/>
        </a:spcBef>
        <a:spcAft>
          <a:spcPct val="0"/>
        </a:spcAft>
        <a:buClr>
          <a:srgbClr val="0066CC"/>
        </a:buClr>
        <a:buSzPct val="130000"/>
        <a:buChar char="•"/>
        <a:defRPr>
          <a:solidFill>
            <a:schemeClr val="tx1"/>
          </a:solidFill>
          <a:latin typeface="TIMES" charset="0"/>
        </a:defRPr>
      </a:lvl3pPr>
      <a:lvl4pPr marL="1698625" indent="-228600" algn="l" rtl="0" eaLnBrk="0" fontAlgn="base" hangingPunct="0">
        <a:spcBef>
          <a:spcPct val="20000"/>
        </a:spcBef>
        <a:spcAft>
          <a:spcPct val="0"/>
        </a:spcAft>
        <a:defRPr sz="2000">
          <a:solidFill>
            <a:schemeClr val="tx1"/>
          </a:solidFill>
          <a:latin typeface="TIMES" charset="0"/>
        </a:defRPr>
      </a:lvl4pPr>
      <a:lvl5pPr marL="2117725" indent="-228600" algn="l" rtl="0" eaLnBrk="0" fontAlgn="base" hangingPunct="0">
        <a:spcBef>
          <a:spcPct val="20000"/>
        </a:spcBef>
        <a:spcAft>
          <a:spcPct val="0"/>
        </a:spcAft>
        <a:defRPr sz="2000">
          <a:solidFill>
            <a:schemeClr val="tx1"/>
          </a:solidFill>
          <a:latin typeface="TIMES" charset="0"/>
        </a:defRPr>
      </a:lvl5pPr>
      <a:lvl6pPr marL="2574925" indent="-228600" algn="l" rtl="0" eaLnBrk="0" fontAlgn="base" hangingPunct="0">
        <a:spcBef>
          <a:spcPct val="20000"/>
        </a:spcBef>
        <a:spcAft>
          <a:spcPct val="0"/>
        </a:spcAft>
        <a:defRPr sz="2000">
          <a:solidFill>
            <a:schemeClr val="tx1"/>
          </a:solidFill>
          <a:latin typeface="TIMES" charset="0"/>
        </a:defRPr>
      </a:lvl6pPr>
      <a:lvl7pPr marL="3032125" indent="-228600" algn="l" rtl="0" eaLnBrk="0" fontAlgn="base" hangingPunct="0">
        <a:spcBef>
          <a:spcPct val="20000"/>
        </a:spcBef>
        <a:spcAft>
          <a:spcPct val="0"/>
        </a:spcAft>
        <a:defRPr sz="2000">
          <a:solidFill>
            <a:schemeClr val="tx1"/>
          </a:solidFill>
          <a:latin typeface="TIMES" charset="0"/>
        </a:defRPr>
      </a:lvl7pPr>
      <a:lvl8pPr marL="3489325" indent="-228600" algn="l" rtl="0" eaLnBrk="0" fontAlgn="base" hangingPunct="0">
        <a:spcBef>
          <a:spcPct val="20000"/>
        </a:spcBef>
        <a:spcAft>
          <a:spcPct val="0"/>
        </a:spcAft>
        <a:defRPr sz="2000">
          <a:solidFill>
            <a:schemeClr val="tx1"/>
          </a:solidFill>
          <a:latin typeface="TIMES" charset="0"/>
        </a:defRPr>
      </a:lvl8pPr>
      <a:lvl9pPr marL="3946525" indent="-228600" algn="l" rtl="0" eaLnBrk="0" fontAlgn="base" hangingPunct="0">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828800"/>
            <a:ext cx="7918450" cy="2536825"/>
          </a:xfrm>
        </p:spPr>
        <p:txBody>
          <a:bodyPr/>
          <a:lstStyle/>
          <a:p>
            <a:r>
              <a:rPr lang="de-DE" sz="8000" dirty="0" smtClean="0">
                <a:latin typeface="Arial Black" pitchFamily="34" charset="0"/>
              </a:rPr>
              <a:t> Evolutionäre Algorithmen</a:t>
            </a:r>
            <a:br>
              <a:rPr lang="de-DE" sz="8000" dirty="0" smtClean="0">
                <a:latin typeface="Arial Black" pitchFamily="34" charset="0"/>
              </a:rPr>
            </a:br>
            <a:r>
              <a:rPr lang="de-DE" sz="8000" dirty="0" smtClean="0">
                <a:latin typeface="Arial Black" pitchFamily="34" charset="0"/>
              </a:rPr>
              <a:t>AS1-7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433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9ECB760B-132A-4A8A-AFD5-9E9A68286A6D}" type="slidenum">
              <a:rPr lang="de-DE" sz="1000" smtClean="0"/>
              <a:pPr/>
              <a:t>10</a:t>
            </a:fld>
            <a:r>
              <a:rPr lang="de-DE" sz="1000" smtClean="0"/>
              <a:t> -</a:t>
            </a:r>
          </a:p>
        </p:txBody>
      </p:sp>
      <p:sp>
        <p:nvSpPr>
          <p:cNvPr id="14340" name="Rectangle 2"/>
          <p:cNvSpPr>
            <a:spLocks noGrp="1" noChangeArrowheads="1"/>
          </p:cNvSpPr>
          <p:nvPr>
            <p:ph type="title"/>
          </p:nvPr>
        </p:nvSpPr>
        <p:spPr/>
        <p:txBody>
          <a:bodyPr/>
          <a:lstStyle/>
          <a:p>
            <a:r>
              <a:rPr lang="de-DE" dirty="0" smtClean="0"/>
              <a:t>Vermehren mit Veränderungen</a:t>
            </a:r>
          </a:p>
        </p:txBody>
      </p:sp>
      <p:sp>
        <p:nvSpPr>
          <p:cNvPr id="14341" name="Rectangle 3"/>
          <p:cNvSpPr>
            <a:spLocks noGrp="1" noChangeArrowheads="1"/>
          </p:cNvSpPr>
          <p:nvPr>
            <p:ph type="body" idx="1"/>
          </p:nvPr>
        </p:nvSpPr>
        <p:spPr/>
        <p:txBody>
          <a:bodyPr/>
          <a:lstStyle/>
          <a:p>
            <a:pPr marL="0" indent="0">
              <a:lnSpc>
                <a:spcPct val="100000"/>
              </a:lnSpc>
              <a:spcAft>
                <a:spcPct val="0"/>
              </a:spcAft>
            </a:pPr>
            <a:r>
              <a:rPr lang="en-US" sz="2000" b="0" dirty="0" smtClean="0"/>
              <a:t>PROCEDURE </a:t>
            </a:r>
            <a:r>
              <a:rPr lang="en-US" dirty="0" err="1" smtClean="0">
                <a:solidFill>
                  <a:srgbClr val="339933"/>
                </a:solidFill>
                <a:latin typeface="Courier New" pitchFamily="49" charset="0"/>
              </a:rPr>
              <a:t>GenOperation</a:t>
            </a:r>
            <a:r>
              <a:rPr lang="en-US" sz="2000" b="0" dirty="0" smtClean="0"/>
              <a:t> (G:ARRAY OF TUPEL);</a:t>
            </a:r>
          </a:p>
          <a:p>
            <a:pPr marL="0" indent="0">
              <a:lnSpc>
                <a:spcPct val="100000"/>
              </a:lnSpc>
              <a:spcAft>
                <a:spcPct val="0"/>
              </a:spcAft>
            </a:pPr>
            <a:r>
              <a:rPr lang="en-US" sz="2000" b="0" dirty="0" smtClean="0"/>
              <a:t>BEGIN</a:t>
            </a:r>
          </a:p>
          <a:p>
            <a:pPr marL="0" indent="0">
              <a:lnSpc>
                <a:spcPct val="150000"/>
              </a:lnSpc>
              <a:spcAft>
                <a:spcPct val="0"/>
              </a:spcAft>
            </a:pPr>
            <a:r>
              <a:rPr lang="en-US" sz="2000" b="0" dirty="0" smtClean="0"/>
              <a:t>  </a:t>
            </a:r>
            <a:r>
              <a:rPr lang="en-US" sz="2000" dirty="0" smtClean="0">
                <a:solidFill>
                  <a:schemeClr val="accent2"/>
                </a:solidFill>
              </a:rPr>
              <a:t>FOR</a:t>
            </a:r>
            <a:r>
              <a:rPr lang="en-US" sz="2000" b="0" dirty="0" smtClean="0"/>
              <a:t> k:=1 </a:t>
            </a:r>
            <a:r>
              <a:rPr lang="en-US" sz="2000" dirty="0" smtClean="0">
                <a:solidFill>
                  <a:schemeClr val="accent2"/>
                </a:solidFill>
              </a:rPr>
              <a:t>TO</a:t>
            </a:r>
            <a:r>
              <a:rPr lang="en-US" sz="2000" b="0" dirty="0" smtClean="0"/>
              <a:t> S </a:t>
            </a:r>
            <a:r>
              <a:rPr lang="en-US" sz="2000" dirty="0" smtClean="0">
                <a:solidFill>
                  <a:schemeClr val="accent2"/>
                </a:solidFill>
              </a:rPr>
              <a:t>DO</a:t>
            </a:r>
            <a:r>
              <a:rPr lang="en-US" sz="2000" b="0" dirty="0" smtClean="0"/>
              <a:t>	</a:t>
            </a:r>
          </a:p>
          <a:p>
            <a:pPr marL="0" indent="0">
              <a:lnSpc>
                <a:spcPct val="100000"/>
              </a:lnSpc>
              <a:spcAft>
                <a:spcPct val="0"/>
              </a:spcAft>
            </a:pPr>
            <a:r>
              <a:rPr lang="en-US" sz="2000" b="0" dirty="0" smtClean="0"/>
              <a:t>	 </a:t>
            </a:r>
            <a:r>
              <a:rPr lang="it-IT" sz="2000" b="0" dirty="0" smtClean="0"/>
              <a:t>i := Random(1,M);  j := Random(1,M);</a:t>
            </a:r>
          </a:p>
          <a:p>
            <a:pPr marL="0" indent="0">
              <a:lnSpc>
                <a:spcPct val="100000"/>
              </a:lnSpc>
              <a:spcAft>
                <a:spcPct val="0"/>
              </a:spcAft>
            </a:pPr>
            <a:r>
              <a:rPr lang="it-IT" sz="2000" b="0" dirty="0" smtClean="0"/>
              <a:t>	 </a:t>
            </a:r>
            <a:r>
              <a:rPr lang="de-DE" sz="2000" b="0" dirty="0" err="1" smtClean="0">
                <a:solidFill>
                  <a:srgbClr val="CC00CC"/>
                </a:solidFill>
              </a:rPr>
              <a:t>mutate</a:t>
            </a:r>
            <a:r>
              <a:rPr lang="de-DE" sz="2000" b="0" dirty="0" smtClean="0">
                <a:solidFill>
                  <a:srgbClr val="CC00CC"/>
                </a:solidFill>
              </a:rPr>
              <a:t> </a:t>
            </a:r>
            <a:r>
              <a:rPr lang="de-DE" sz="2000" b="0" dirty="0" smtClean="0"/>
              <a:t>(</a:t>
            </a:r>
            <a:r>
              <a:rPr lang="de-DE" sz="2000" b="0" dirty="0" err="1" smtClean="0"/>
              <a:t>G,i,j</a:t>
            </a:r>
            <a:r>
              <a:rPr lang="de-DE" sz="2000" b="0" dirty="0" smtClean="0"/>
              <a:t>);		</a:t>
            </a:r>
            <a:r>
              <a:rPr lang="de-DE" sz="2000" b="0" i="1" dirty="0" smtClean="0"/>
              <a:t>(* Mutation bei G(i) an Stelle j *)</a:t>
            </a:r>
          </a:p>
          <a:p>
            <a:pPr marL="0" indent="0">
              <a:lnSpc>
                <a:spcPct val="100000"/>
              </a:lnSpc>
              <a:spcAft>
                <a:spcPct val="0"/>
              </a:spcAft>
            </a:pPr>
            <a:r>
              <a:rPr lang="de-DE" sz="2000" b="0" dirty="0" smtClean="0"/>
              <a:t>  </a:t>
            </a:r>
            <a:r>
              <a:rPr lang="en-US" sz="2000" dirty="0" smtClean="0">
                <a:solidFill>
                  <a:schemeClr val="accent2"/>
                </a:solidFill>
              </a:rPr>
              <a:t>END</a:t>
            </a:r>
          </a:p>
          <a:p>
            <a:pPr marL="0" indent="0">
              <a:lnSpc>
                <a:spcPct val="160000"/>
              </a:lnSpc>
              <a:spcAft>
                <a:spcPct val="0"/>
              </a:spcAft>
            </a:pPr>
            <a:r>
              <a:rPr lang="en-US" sz="2000" dirty="0" smtClean="0">
                <a:solidFill>
                  <a:schemeClr val="accent2"/>
                </a:solidFill>
              </a:rPr>
              <a:t>  FOR</a:t>
            </a:r>
            <a:r>
              <a:rPr lang="en-US" sz="2000" b="0" dirty="0" smtClean="0"/>
              <a:t> k:=1 </a:t>
            </a:r>
            <a:r>
              <a:rPr lang="en-US" sz="2000" dirty="0" smtClean="0">
                <a:solidFill>
                  <a:schemeClr val="accent2"/>
                </a:solidFill>
              </a:rPr>
              <a:t>TO</a:t>
            </a:r>
            <a:r>
              <a:rPr lang="en-US" sz="2000" b="0" dirty="0" smtClean="0"/>
              <a:t> S </a:t>
            </a:r>
            <a:r>
              <a:rPr lang="en-US" sz="2000" dirty="0" smtClean="0">
                <a:solidFill>
                  <a:schemeClr val="accent2"/>
                </a:solidFill>
              </a:rPr>
              <a:t>DO</a:t>
            </a:r>
            <a:r>
              <a:rPr lang="en-US" sz="2000" b="0" dirty="0" smtClean="0"/>
              <a:t>	</a:t>
            </a:r>
          </a:p>
          <a:p>
            <a:pPr marL="0" indent="0">
              <a:lnSpc>
                <a:spcPct val="100000"/>
              </a:lnSpc>
              <a:spcAft>
                <a:spcPct val="0"/>
              </a:spcAft>
            </a:pPr>
            <a:r>
              <a:rPr lang="en-US" sz="2000" b="0" dirty="0" smtClean="0"/>
              <a:t>	 </a:t>
            </a:r>
            <a:r>
              <a:rPr lang="it-IT" sz="2000" b="0" dirty="0" smtClean="0"/>
              <a:t>i := Random(1,M);   j := Random(1,M);</a:t>
            </a:r>
          </a:p>
          <a:p>
            <a:pPr marL="0" indent="0">
              <a:lnSpc>
                <a:spcPct val="100000"/>
              </a:lnSpc>
              <a:spcAft>
                <a:spcPct val="0"/>
              </a:spcAft>
            </a:pPr>
            <a:r>
              <a:rPr lang="it-IT" sz="2000" b="0" dirty="0" smtClean="0"/>
              <a:t>	 </a:t>
            </a:r>
            <a:r>
              <a:rPr lang="de-DE" sz="2000" b="0" dirty="0" err="1" smtClean="0">
                <a:solidFill>
                  <a:srgbClr val="FF3300"/>
                </a:solidFill>
              </a:rPr>
              <a:t>cross_over</a:t>
            </a:r>
            <a:r>
              <a:rPr lang="de-DE" sz="2000" b="0" dirty="0" smtClean="0">
                <a:solidFill>
                  <a:srgbClr val="FF3300"/>
                </a:solidFill>
              </a:rPr>
              <a:t> </a:t>
            </a:r>
            <a:r>
              <a:rPr lang="de-DE" sz="2000" b="0" dirty="0" smtClean="0"/>
              <a:t>(</a:t>
            </a:r>
            <a:r>
              <a:rPr lang="de-DE" sz="2000" b="0" dirty="0" err="1" smtClean="0"/>
              <a:t>G,i,j</a:t>
            </a:r>
            <a:r>
              <a:rPr lang="de-DE" sz="2000" b="0" dirty="0" smtClean="0"/>
              <a:t>); 	</a:t>
            </a:r>
            <a:r>
              <a:rPr lang="de-DE" sz="2000" b="0" i="1" dirty="0" smtClean="0"/>
              <a:t>(* Überkreuzung von G(i) und G(j) *)</a:t>
            </a:r>
          </a:p>
          <a:p>
            <a:pPr marL="0" indent="0">
              <a:lnSpc>
                <a:spcPct val="100000"/>
              </a:lnSpc>
              <a:spcAft>
                <a:spcPct val="0"/>
              </a:spcAft>
            </a:pPr>
            <a:r>
              <a:rPr lang="de-DE" sz="2000" b="0" dirty="0" smtClean="0"/>
              <a:t>  </a:t>
            </a:r>
            <a:r>
              <a:rPr lang="en-US" sz="2000" dirty="0" smtClean="0">
                <a:solidFill>
                  <a:schemeClr val="accent2"/>
                </a:solidFill>
              </a:rPr>
              <a:t>END</a:t>
            </a:r>
          </a:p>
          <a:p>
            <a:pPr marL="0" indent="0">
              <a:lnSpc>
                <a:spcPct val="150000"/>
              </a:lnSpc>
              <a:spcAft>
                <a:spcPct val="0"/>
              </a:spcAft>
            </a:pPr>
            <a:r>
              <a:rPr lang="en-US" sz="2000" b="0" dirty="0" smtClean="0"/>
              <a:t>END </a:t>
            </a:r>
            <a:r>
              <a:rPr lang="en-US" sz="2000" b="0" dirty="0" err="1" smtClean="0"/>
              <a:t>GenOperation</a:t>
            </a:r>
            <a:r>
              <a:rPr lang="en-US" sz="2000" b="0" dirty="0" smtClean="0"/>
              <a:t>;	</a:t>
            </a:r>
            <a:r>
              <a:rPr lang="de-DE" sz="2000" b="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536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07A29A01-3F8F-4607-B8E6-FAEC62C19D97}" type="slidenum">
              <a:rPr lang="de-DE" sz="1000" smtClean="0"/>
              <a:pPr/>
              <a:t>11</a:t>
            </a:fld>
            <a:r>
              <a:rPr lang="de-DE" sz="1000" smtClean="0"/>
              <a:t> -</a:t>
            </a:r>
          </a:p>
        </p:txBody>
      </p:sp>
      <p:sp>
        <p:nvSpPr>
          <p:cNvPr id="15364" name="Rectangle 2"/>
          <p:cNvSpPr>
            <a:spLocks noGrp="1" noChangeArrowheads="1"/>
          </p:cNvSpPr>
          <p:nvPr>
            <p:ph type="title"/>
          </p:nvPr>
        </p:nvSpPr>
        <p:spPr/>
        <p:txBody>
          <a:bodyPr/>
          <a:lstStyle/>
          <a:p>
            <a:r>
              <a:rPr lang="de-DE" dirty="0" smtClean="0"/>
              <a:t>Beispiel Schmetterling</a:t>
            </a:r>
          </a:p>
        </p:txBody>
      </p:sp>
      <p:sp>
        <p:nvSpPr>
          <p:cNvPr id="103427" name="Rectangle 3"/>
          <p:cNvSpPr>
            <a:spLocks noGrp="1" noChangeArrowheads="1"/>
          </p:cNvSpPr>
          <p:nvPr>
            <p:ph type="body" idx="1"/>
          </p:nvPr>
        </p:nvSpPr>
        <p:spPr>
          <a:xfrm>
            <a:off x="609600" y="1295400"/>
            <a:ext cx="8153400" cy="1295400"/>
          </a:xfrm>
        </p:spPr>
        <p:txBody>
          <a:bodyPr/>
          <a:lstStyle/>
          <a:p>
            <a:pPr marL="0" indent="0">
              <a:lnSpc>
                <a:spcPct val="100000"/>
              </a:lnSpc>
              <a:spcAft>
                <a:spcPct val="0"/>
              </a:spcAft>
            </a:pPr>
            <a:r>
              <a:rPr lang="de-DE" sz="2000" smtClean="0">
                <a:cs typeface="Arial" pitchFamily="34" charset="0"/>
              </a:rPr>
              <a:t>Evolution eines binären Schmetterlings	</a:t>
            </a:r>
            <a:r>
              <a:rPr lang="de-DE" sz="1800" smtClean="0">
                <a:solidFill>
                  <a:schemeClr val="bg2"/>
                </a:solidFill>
                <a:cs typeface="Arial" pitchFamily="34" charset="0"/>
              </a:rPr>
              <a:t>(Rechenberg 1973)</a:t>
            </a:r>
            <a:endParaRPr lang="de-DE" sz="1800" smtClean="0">
              <a:solidFill>
                <a:schemeClr val="bg2"/>
              </a:solidFill>
              <a:latin typeface="Courier" charset="0"/>
              <a:cs typeface="Times New Roman" pitchFamily="18" charset="0"/>
            </a:endParaRPr>
          </a:p>
          <a:p>
            <a:pPr marL="0" indent="0">
              <a:lnSpc>
                <a:spcPct val="120000"/>
              </a:lnSpc>
              <a:spcAft>
                <a:spcPct val="0"/>
              </a:spcAft>
            </a:pPr>
            <a:r>
              <a:rPr lang="de-DE" sz="2000" b="0" i="1" smtClean="0">
                <a:latin typeface="Courier" charset="0"/>
                <a:cs typeface="Times New Roman" pitchFamily="18" charset="0"/>
              </a:rPr>
              <a:t>Genotyp</a:t>
            </a:r>
            <a:r>
              <a:rPr lang="de-DE" sz="2000" i="1" smtClean="0">
                <a:latin typeface="Courier" charset="0"/>
                <a:cs typeface="Times New Roman" pitchFamily="18" charset="0"/>
              </a:rPr>
              <a:t> </a:t>
            </a:r>
            <a:r>
              <a:rPr lang="de-DE" sz="2000" smtClean="0">
                <a:cs typeface="Arial" pitchFamily="34" charset="0"/>
              </a:rPr>
              <a:t>g</a:t>
            </a:r>
            <a:r>
              <a:rPr lang="de-DE" sz="1800" smtClean="0">
                <a:latin typeface="Courier" charset="0"/>
                <a:cs typeface="Times New Roman" pitchFamily="18" charset="0"/>
              </a:rPr>
              <a:t> </a:t>
            </a:r>
            <a:r>
              <a:rPr lang="de-DE" sz="1800" smtClean="0">
                <a:latin typeface="Times New Roman" pitchFamily="18" charset="0"/>
                <a:cs typeface="Times New Roman" pitchFamily="18" charset="0"/>
              </a:rPr>
              <a:t>=</a:t>
            </a:r>
            <a:r>
              <a:rPr lang="de-DE" sz="2000" smtClean="0">
                <a:latin typeface="Times New Roman" pitchFamily="18" charset="0"/>
                <a:cs typeface="Times New Roman" pitchFamily="18" charset="0"/>
              </a:rPr>
              <a:t> (g</a:t>
            </a:r>
            <a:r>
              <a:rPr lang="de-DE" sz="2000" baseline="-30000" smtClean="0">
                <a:latin typeface="Times New Roman" pitchFamily="18" charset="0"/>
                <a:cs typeface="Times New Roman" pitchFamily="18" charset="0"/>
              </a:rPr>
              <a:t>1</a:t>
            </a:r>
            <a:r>
              <a:rPr lang="de-DE" sz="2000" smtClean="0">
                <a:latin typeface="Times New Roman" pitchFamily="18" charset="0"/>
                <a:cs typeface="Times New Roman" pitchFamily="18" charset="0"/>
              </a:rPr>
              <a:t>,...,g</a:t>
            </a:r>
            <a:r>
              <a:rPr lang="de-DE" sz="2000" baseline="-30000" smtClean="0">
                <a:latin typeface="Times New Roman" pitchFamily="18" charset="0"/>
                <a:cs typeface="Times New Roman" pitchFamily="18" charset="0"/>
              </a:rPr>
              <a:t>n</a:t>
            </a:r>
            <a:r>
              <a:rPr lang="de-DE" sz="2000" smtClean="0">
                <a:latin typeface="Times New Roman" pitchFamily="18" charset="0"/>
                <a:cs typeface="Times New Roman" pitchFamily="18" charset="0"/>
              </a:rPr>
              <a:t>)</a:t>
            </a:r>
            <a:r>
              <a:rPr lang="de-DE" smtClean="0">
                <a:latin typeface="Times New Roman" pitchFamily="18" charset="0"/>
                <a:cs typeface="Times New Roman" pitchFamily="18" charset="0"/>
              </a:rPr>
              <a:t> </a:t>
            </a:r>
            <a:r>
              <a:rPr lang="de-DE" sz="2000" b="0" smtClean="0">
                <a:latin typeface="Times New Roman" pitchFamily="18" charset="0"/>
                <a:cs typeface="Times New Roman" pitchFamily="18" charset="0"/>
              </a:rPr>
              <a:t>mit g</a:t>
            </a:r>
            <a:r>
              <a:rPr lang="de-DE" sz="2000" b="0" baseline="-30000" smtClean="0">
                <a:latin typeface="Times New Roman" pitchFamily="18" charset="0"/>
                <a:cs typeface="Times New Roman" pitchFamily="18" charset="0"/>
              </a:rPr>
              <a:t>i </a:t>
            </a:r>
            <a:r>
              <a:rPr lang="de-DE" sz="2000" b="0" smtClean="0">
                <a:latin typeface="Times New Roman" pitchFamily="18" charset="0"/>
                <a:cs typeface="Times New Roman" pitchFamily="18" charset="0"/>
              </a:rPr>
              <a:t>aus</a:t>
            </a:r>
            <a:r>
              <a:rPr lang="de-DE" sz="2000" b="0" baseline="-3000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{1,0}= Färbung ja/nein</a:t>
            </a:r>
          </a:p>
          <a:p>
            <a:pPr marL="0" indent="0">
              <a:lnSpc>
                <a:spcPct val="100000"/>
              </a:lnSpc>
              <a:spcAft>
                <a:spcPct val="0"/>
              </a:spcAft>
            </a:pPr>
            <a:r>
              <a:rPr lang="de-DE" sz="2000" b="0" i="1" smtClean="0">
                <a:latin typeface="Courier" charset="0"/>
                <a:cs typeface="Times New Roman" pitchFamily="18" charset="0"/>
              </a:rPr>
              <a:t>Fitness</a:t>
            </a:r>
            <a:r>
              <a:rPr lang="de-DE" sz="2000" smtClean="0">
                <a:latin typeface="Times New Roman" pitchFamily="18" charset="0"/>
                <a:cs typeface="Times New Roman" pitchFamily="18" charset="0"/>
              </a:rPr>
              <a:t> = </a:t>
            </a:r>
            <a:r>
              <a:rPr lang="de-DE" sz="2000" b="0" smtClean="0">
                <a:latin typeface="Times New Roman" pitchFamily="18" charset="0"/>
                <a:cs typeface="Times New Roman" pitchFamily="18" charset="0"/>
              </a:rPr>
              <a:t>Hammingabstand</a:t>
            </a:r>
            <a:r>
              <a:rPr lang="de-DE" sz="200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Änderungen </a:t>
            </a:r>
            <a:r>
              <a:rPr lang="de-DE" sz="200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Zufall, Rekombination</a:t>
            </a:r>
          </a:p>
        </p:txBody>
      </p:sp>
      <p:pic>
        <p:nvPicPr>
          <p:cNvPr id="15366" name="Picture 5" descr="sch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514600"/>
            <a:ext cx="659606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3352800" y="4953000"/>
            <a:ext cx="55102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a:lnSpc>
                <a:spcPct val="90000"/>
              </a:lnSpc>
            </a:pPr>
            <a:r>
              <a:rPr lang="de-DE" sz="1800">
                <a:latin typeface="Tahoma" pitchFamily="34" charset="0"/>
              </a:rPr>
              <a:t>Generationen</a:t>
            </a:r>
          </a:p>
          <a:p>
            <a:pPr>
              <a:lnSpc>
                <a:spcPct val="30000"/>
              </a:lnSpc>
            </a:pPr>
            <a:r>
              <a:rPr lang="de-DE" sz="1800">
                <a:solidFill>
                  <a:srgbClr val="C04E00"/>
                </a:solidFill>
                <a:latin typeface="Times New Roman" pitchFamily="18" charset="0"/>
              </a:rPr>
              <a:t>10 Individuen, Mutation, Rekombination, Auslese</a:t>
            </a:r>
          </a:p>
          <a:p>
            <a:pPr>
              <a:lnSpc>
                <a:spcPct val="90000"/>
              </a:lnSpc>
            </a:pPr>
            <a:r>
              <a:rPr lang="de-DE" sz="1800">
                <a:latin typeface="Times New Roman" pitchFamily="18" charset="0"/>
              </a:rPr>
              <a:t>		</a:t>
            </a:r>
            <a:r>
              <a:rPr lang="de-DE" sz="1800">
                <a:solidFill>
                  <a:srgbClr val="0000FF"/>
                </a:solidFill>
                <a:latin typeface="Times New Roman" pitchFamily="18" charset="0"/>
              </a:rPr>
              <a:t>10 Individuen, Mutation, Auslese</a:t>
            </a:r>
          </a:p>
          <a:p>
            <a:pPr>
              <a:lnSpc>
                <a:spcPct val="220000"/>
              </a:lnSpc>
            </a:pPr>
            <a:r>
              <a:rPr lang="de-DE" sz="1800">
                <a:latin typeface="Times New Roman" pitchFamily="18" charset="0"/>
              </a:rPr>
              <a:t>		1 Individuum, Mutation, Auslese</a:t>
            </a:r>
          </a:p>
        </p:txBody>
      </p:sp>
      <p:sp>
        <p:nvSpPr>
          <p:cNvPr id="15368" name="Text Box 7"/>
          <p:cNvSpPr txBox="1">
            <a:spLocks noChangeArrowheads="1"/>
          </p:cNvSpPr>
          <p:nvPr/>
        </p:nvSpPr>
        <p:spPr bwMode="auto">
          <a:xfrm rot="10772146">
            <a:off x="533400" y="2590800"/>
            <a:ext cx="7937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latin typeface="Tahoma" pitchFamily="34" charset="0"/>
              </a:rPr>
              <a:t>Hamming-Distanz</a:t>
            </a:r>
          </a:p>
        </p:txBody>
      </p:sp>
      <p:sp>
        <p:nvSpPr>
          <p:cNvPr id="103432" name="Freeform 8"/>
          <p:cNvSpPr>
            <a:spLocks/>
          </p:cNvSpPr>
          <p:nvPr/>
        </p:nvSpPr>
        <p:spPr bwMode="auto">
          <a:xfrm>
            <a:off x="1344613" y="2325688"/>
            <a:ext cx="6491287" cy="2471737"/>
          </a:xfrm>
          <a:custGeom>
            <a:avLst/>
            <a:gdLst>
              <a:gd name="T0" fmla="*/ 2147483647 w 4089"/>
              <a:gd name="T1" fmla="*/ 151209347 h 1557"/>
              <a:gd name="T2" fmla="*/ 2147483647 w 4089"/>
              <a:gd name="T3" fmla="*/ 607356748 h 1557"/>
              <a:gd name="T4" fmla="*/ 2147483647 w 4089"/>
              <a:gd name="T5" fmla="*/ 1295360041 h 1557"/>
              <a:gd name="T6" fmla="*/ 665321238 w 4089"/>
              <a:gd name="T7" fmla="*/ 2147483647 h 1557"/>
              <a:gd name="T8" fmla="*/ 209173796 w 4089"/>
              <a:gd name="T9" fmla="*/ 2147483647 h 1557"/>
              <a:gd name="T10" fmla="*/ 1922880199 w 4089"/>
              <a:gd name="T11" fmla="*/ 1066025147 h 1557"/>
              <a:gd name="T12" fmla="*/ 2147483647 w 4089"/>
              <a:gd name="T13" fmla="*/ 151209347 h 1557"/>
              <a:gd name="T14" fmla="*/ 2147483647 w 4089"/>
              <a:gd name="T15" fmla="*/ 151209347 h 1557"/>
              <a:gd name="T16" fmla="*/ 0 60000 65536"/>
              <a:gd name="T17" fmla="*/ 0 60000 65536"/>
              <a:gd name="T18" fmla="*/ 0 60000 65536"/>
              <a:gd name="T19" fmla="*/ 0 60000 65536"/>
              <a:gd name="T20" fmla="*/ 0 60000 65536"/>
              <a:gd name="T21" fmla="*/ 0 60000 65536"/>
              <a:gd name="T22" fmla="*/ 0 60000 65536"/>
              <a:gd name="T23" fmla="*/ 0 60000 65536"/>
              <a:gd name="T24" fmla="*/ 0 w 4089"/>
              <a:gd name="T25" fmla="*/ 0 h 1557"/>
              <a:gd name="T26" fmla="*/ 4089 w 4089"/>
              <a:gd name="T27" fmla="*/ 1557 h 15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9" h="1557">
                <a:moveTo>
                  <a:pt x="4074" y="60"/>
                </a:moveTo>
                <a:cubicBezTo>
                  <a:pt x="4059" y="90"/>
                  <a:pt x="2494" y="165"/>
                  <a:pt x="1988" y="241"/>
                </a:cubicBezTo>
                <a:cubicBezTo>
                  <a:pt x="1482" y="317"/>
                  <a:pt x="1322" y="348"/>
                  <a:pt x="1035" y="514"/>
                </a:cubicBezTo>
                <a:cubicBezTo>
                  <a:pt x="748" y="680"/>
                  <a:pt x="423" y="1088"/>
                  <a:pt x="264" y="1239"/>
                </a:cubicBezTo>
                <a:cubicBezTo>
                  <a:pt x="105" y="1390"/>
                  <a:pt x="0" y="1557"/>
                  <a:pt x="83" y="1421"/>
                </a:cubicBezTo>
                <a:cubicBezTo>
                  <a:pt x="166" y="1285"/>
                  <a:pt x="431" y="650"/>
                  <a:pt x="763" y="423"/>
                </a:cubicBezTo>
                <a:cubicBezTo>
                  <a:pt x="1095" y="196"/>
                  <a:pt x="1526" y="120"/>
                  <a:pt x="2078" y="60"/>
                </a:cubicBezTo>
                <a:cubicBezTo>
                  <a:pt x="2630" y="0"/>
                  <a:pt x="4089" y="30"/>
                  <a:pt x="4074"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03433" name="Freeform 9"/>
          <p:cNvSpPr>
            <a:spLocks/>
          </p:cNvSpPr>
          <p:nvPr/>
        </p:nvSpPr>
        <p:spPr bwMode="auto">
          <a:xfrm>
            <a:off x="1397000" y="2306638"/>
            <a:ext cx="1963738" cy="2581275"/>
          </a:xfrm>
          <a:custGeom>
            <a:avLst/>
            <a:gdLst>
              <a:gd name="T0" fmla="*/ 2147483647 w 1237"/>
              <a:gd name="T1" fmla="*/ 506552246 h 1626"/>
              <a:gd name="T2" fmla="*/ 1008062756 w 1237"/>
              <a:gd name="T3" fmla="*/ 551913458 h 1626"/>
              <a:gd name="T4" fmla="*/ 30241883 w 1237"/>
              <a:gd name="T5" fmla="*/ 2147483647 h 1626"/>
              <a:gd name="T6" fmla="*/ 831651644 w 1237"/>
              <a:gd name="T7" fmla="*/ 2147483647 h 1626"/>
              <a:gd name="T8" fmla="*/ 2147483647 w 1237"/>
              <a:gd name="T9" fmla="*/ 869454836 h 1626"/>
              <a:gd name="T10" fmla="*/ 2147483647 w 1237"/>
              <a:gd name="T11" fmla="*/ 506552246 h 1626"/>
              <a:gd name="T12" fmla="*/ 0 60000 65536"/>
              <a:gd name="T13" fmla="*/ 0 60000 65536"/>
              <a:gd name="T14" fmla="*/ 0 60000 65536"/>
              <a:gd name="T15" fmla="*/ 0 60000 65536"/>
              <a:gd name="T16" fmla="*/ 0 60000 65536"/>
              <a:gd name="T17" fmla="*/ 0 60000 65536"/>
              <a:gd name="T18" fmla="*/ 0 w 1237"/>
              <a:gd name="T19" fmla="*/ 0 h 1626"/>
              <a:gd name="T20" fmla="*/ 1237 w 1237"/>
              <a:gd name="T21" fmla="*/ 1626 h 1626"/>
            </a:gdLst>
            <a:ahLst/>
            <a:cxnLst>
              <a:cxn ang="T12">
                <a:pos x="T0" y="T1"/>
              </a:cxn>
              <a:cxn ang="T13">
                <a:pos x="T2" y="T3"/>
              </a:cxn>
              <a:cxn ang="T14">
                <a:pos x="T4" y="T5"/>
              </a:cxn>
              <a:cxn ang="T15">
                <a:pos x="T6" y="T7"/>
              </a:cxn>
              <a:cxn ang="T16">
                <a:pos x="T8" y="T9"/>
              </a:cxn>
              <a:cxn ang="T17">
                <a:pos x="T10" y="T11"/>
              </a:cxn>
            </a:cxnLst>
            <a:rect l="T18" t="T19" r="T20" b="T21"/>
            <a:pathLst>
              <a:path w="1237" h="1626">
                <a:moveTo>
                  <a:pt x="1237" y="201"/>
                </a:moveTo>
                <a:cubicBezTo>
                  <a:pt x="1156" y="180"/>
                  <a:pt x="604" y="0"/>
                  <a:pt x="400" y="219"/>
                </a:cubicBezTo>
                <a:cubicBezTo>
                  <a:pt x="196" y="438"/>
                  <a:pt x="24" y="1406"/>
                  <a:pt x="12" y="1516"/>
                </a:cubicBezTo>
                <a:cubicBezTo>
                  <a:pt x="0" y="1626"/>
                  <a:pt x="184" y="1076"/>
                  <a:pt x="330" y="881"/>
                </a:cubicBezTo>
                <a:cubicBezTo>
                  <a:pt x="476" y="686"/>
                  <a:pt x="737" y="458"/>
                  <a:pt x="888" y="345"/>
                </a:cubicBezTo>
                <a:cubicBezTo>
                  <a:pt x="1039" y="232"/>
                  <a:pt x="1164" y="231"/>
                  <a:pt x="1237" y="2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03434" name="Freeform 10"/>
          <p:cNvSpPr>
            <a:spLocks/>
          </p:cNvSpPr>
          <p:nvPr/>
        </p:nvSpPr>
        <p:spPr bwMode="auto">
          <a:xfrm>
            <a:off x="1200150" y="2492375"/>
            <a:ext cx="7369175" cy="2520950"/>
          </a:xfrm>
          <a:custGeom>
            <a:avLst/>
            <a:gdLst>
              <a:gd name="T0" fmla="*/ 2147483647 w 4642"/>
              <a:gd name="T1" fmla="*/ 115927201 h 1588"/>
              <a:gd name="T2" fmla="*/ 2147483647 w 4642"/>
              <a:gd name="T3" fmla="*/ 342741244 h 1588"/>
              <a:gd name="T4" fmla="*/ 2147483647 w 4642"/>
              <a:gd name="T5" fmla="*/ 1144150983 h 1588"/>
              <a:gd name="T6" fmla="*/ 209172186 w 4642"/>
              <a:gd name="T7" fmla="*/ 2147483647 h 1588"/>
              <a:gd name="T8" fmla="*/ 1237395801 w 4642"/>
              <a:gd name="T9" fmla="*/ 2147483647 h 1588"/>
              <a:gd name="T10" fmla="*/ 2147483647 w 4642"/>
              <a:gd name="T11" fmla="*/ 1144150983 h 1588"/>
              <a:gd name="T12" fmla="*/ 2147483647 w 4642"/>
              <a:gd name="T13" fmla="*/ 685482488 h 1588"/>
              <a:gd name="T14" fmla="*/ 2147483647 w 4642"/>
              <a:gd name="T15" fmla="*/ 0 h 1588"/>
              <a:gd name="T16" fmla="*/ 0 60000 65536"/>
              <a:gd name="T17" fmla="*/ 0 60000 65536"/>
              <a:gd name="T18" fmla="*/ 0 60000 65536"/>
              <a:gd name="T19" fmla="*/ 0 60000 65536"/>
              <a:gd name="T20" fmla="*/ 0 60000 65536"/>
              <a:gd name="T21" fmla="*/ 0 60000 65536"/>
              <a:gd name="T22" fmla="*/ 0 60000 65536"/>
              <a:gd name="T23" fmla="*/ 0 60000 65536"/>
              <a:gd name="T24" fmla="*/ 0 w 4642"/>
              <a:gd name="T25" fmla="*/ 0 h 1588"/>
              <a:gd name="T26" fmla="*/ 4642 w 4642"/>
              <a:gd name="T27" fmla="*/ 1588 h 1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2" h="1588">
                <a:moveTo>
                  <a:pt x="4029" y="46"/>
                </a:moveTo>
                <a:cubicBezTo>
                  <a:pt x="3329" y="57"/>
                  <a:pt x="2630" y="68"/>
                  <a:pt x="2124" y="136"/>
                </a:cubicBezTo>
                <a:cubicBezTo>
                  <a:pt x="1618" y="204"/>
                  <a:pt x="1330" y="235"/>
                  <a:pt x="990" y="454"/>
                </a:cubicBezTo>
                <a:cubicBezTo>
                  <a:pt x="650" y="673"/>
                  <a:pt x="166" y="1316"/>
                  <a:pt x="83" y="1452"/>
                </a:cubicBezTo>
                <a:cubicBezTo>
                  <a:pt x="0" y="1588"/>
                  <a:pt x="264" y="1436"/>
                  <a:pt x="491" y="1270"/>
                </a:cubicBezTo>
                <a:cubicBezTo>
                  <a:pt x="718" y="1104"/>
                  <a:pt x="824" y="620"/>
                  <a:pt x="1444" y="454"/>
                </a:cubicBezTo>
                <a:cubicBezTo>
                  <a:pt x="2064" y="288"/>
                  <a:pt x="3780" y="348"/>
                  <a:pt x="4211" y="272"/>
                </a:cubicBezTo>
                <a:cubicBezTo>
                  <a:pt x="4642" y="196"/>
                  <a:pt x="4059" y="37"/>
                  <a:pt x="4029"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sp>
        <p:nvSpPr>
          <p:cNvPr id="103435" name="Rectangle 11"/>
          <p:cNvSpPr>
            <a:spLocks noChangeArrowheads="1"/>
          </p:cNvSpPr>
          <p:nvPr/>
        </p:nvSpPr>
        <p:spPr bwMode="auto">
          <a:xfrm>
            <a:off x="1042988" y="5876925"/>
            <a:ext cx="6553200" cy="4445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103437" name="Rectangle 13"/>
          <p:cNvSpPr>
            <a:spLocks noChangeArrowheads="1"/>
          </p:cNvSpPr>
          <p:nvPr/>
        </p:nvSpPr>
        <p:spPr bwMode="auto">
          <a:xfrm>
            <a:off x="965200" y="5473700"/>
            <a:ext cx="3619500"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3438" name="Rectangle 14"/>
          <p:cNvSpPr>
            <a:spLocks noChangeArrowheads="1"/>
          </p:cNvSpPr>
          <p:nvPr/>
        </p:nvSpPr>
        <p:spPr bwMode="auto">
          <a:xfrm>
            <a:off x="762000" y="5092700"/>
            <a:ext cx="2298700" cy="4064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03439" name="Line 15"/>
          <p:cNvSpPr>
            <a:spLocks noChangeShapeType="1"/>
          </p:cNvSpPr>
          <p:nvPr/>
        </p:nvSpPr>
        <p:spPr bwMode="auto">
          <a:xfrm>
            <a:off x="1352550" y="2590800"/>
            <a:ext cx="6715125" cy="47625"/>
          </a:xfrm>
          <a:prstGeom prst="line">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5376" name="Text Box 16"/>
          <p:cNvSpPr txBox="1">
            <a:spLocks noChangeArrowheads="1"/>
          </p:cNvSpPr>
          <p:nvPr/>
        </p:nvSpPr>
        <p:spPr bwMode="auto">
          <a:xfrm>
            <a:off x="904875" y="2409825"/>
            <a:ext cx="35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sz="1600"/>
              <a:t>0</a:t>
            </a:r>
          </a:p>
        </p:txBody>
      </p:sp>
    </p:spTree>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xit" presetSubtype="8" fill="hold" grpId="0" nodeType="clickEffect">
                                  <p:stCondLst>
                                    <p:cond delay="0"/>
                                  </p:stCondLst>
                                  <p:childTnLst>
                                    <p:animEffect transition="out" filter="wipe(left)">
                                      <p:cBhvr>
                                        <p:cTn id="12" dur="5000"/>
                                        <p:tgtEl>
                                          <p:spTgt spid="103434"/>
                                        </p:tgtEl>
                                      </p:cBhvr>
                                    </p:animEffect>
                                    <p:set>
                                      <p:cBhvr>
                                        <p:cTn id="13" dur="1" fill="hold">
                                          <p:stCondLst>
                                            <p:cond delay="4999"/>
                                          </p:stCondLst>
                                        </p:cTn>
                                        <p:tgtEl>
                                          <p:spTgt spid="103434"/>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0"/>
                                        <p:tgtEl>
                                          <p:spTgt spid="103435"/>
                                        </p:tgtEl>
                                      </p:cBhvr>
                                    </p:animEffect>
                                    <p:set>
                                      <p:cBhvr>
                                        <p:cTn id="16" dur="1" fill="hold">
                                          <p:stCondLst>
                                            <p:cond delay="4999"/>
                                          </p:stCondLst>
                                        </p:cTn>
                                        <p:tgtEl>
                                          <p:spTgt spid="10343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34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8" fill="hold" grpId="0" nodeType="clickEffect">
                                  <p:stCondLst>
                                    <p:cond delay="0"/>
                                  </p:stCondLst>
                                  <p:childTnLst>
                                    <p:animEffect transition="out" filter="wipe(left)">
                                      <p:cBhvr>
                                        <p:cTn id="22" dur="2000"/>
                                        <p:tgtEl>
                                          <p:spTgt spid="103432"/>
                                        </p:tgtEl>
                                      </p:cBhvr>
                                    </p:animEffect>
                                    <p:set>
                                      <p:cBhvr>
                                        <p:cTn id="23" dur="1" fill="hold">
                                          <p:stCondLst>
                                            <p:cond delay="1999"/>
                                          </p:stCondLst>
                                        </p:cTn>
                                        <p:tgtEl>
                                          <p:spTgt spid="103432"/>
                                        </p:tgtEl>
                                        <p:attrNameLst>
                                          <p:attrName>style.visibility</p:attrName>
                                        </p:attrNameLst>
                                      </p:cBhvr>
                                      <p:to>
                                        <p:strVal val="hidden"/>
                                      </p:to>
                                    </p:set>
                                  </p:childTnLst>
                                </p:cTn>
                              </p:par>
                              <p:par>
                                <p:cTn id="24" presetID="22" presetClass="exit" presetSubtype="8" fill="hold" grpId="0" nodeType="withEffect">
                                  <p:stCondLst>
                                    <p:cond delay="0"/>
                                  </p:stCondLst>
                                  <p:childTnLst>
                                    <p:animEffect transition="out" filter="wipe(left)">
                                      <p:cBhvr>
                                        <p:cTn id="25" dur="2000"/>
                                        <p:tgtEl>
                                          <p:spTgt spid="103437"/>
                                        </p:tgtEl>
                                      </p:cBhvr>
                                    </p:animEffect>
                                    <p:set>
                                      <p:cBhvr>
                                        <p:cTn id="26" dur="1" fill="hold">
                                          <p:stCondLst>
                                            <p:cond delay="1999"/>
                                          </p:stCondLst>
                                        </p:cTn>
                                        <p:tgtEl>
                                          <p:spTgt spid="10343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8" fill="hold" grpId="0" nodeType="clickEffect">
                                  <p:stCondLst>
                                    <p:cond delay="0"/>
                                  </p:stCondLst>
                                  <p:childTnLst>
                                    <p:animEffect transition="out" filter="wipe(left)">
                                      <p:cBhvr>
                                        <p:cTn id="30" dur="500"/>
                                        <p:tgtEl>
                                          <p:spTgt spid="103433"/>
                                        </p:tgtEl>
                                      </p:cBhvr>
                                    </p:animEffect>
                                    <p:set>
                                      <p:cBhvr>
                                        <p:cTn id="31" dur="1" fill="hold">
                                          <p:stCondLst>
                                            <p:cond delay="499"/>
                                          </p:stCondLst>
                                        </p:cTn>
                                        <p:tgtEl>
                                          <p:spTgt spid="103433"/>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1000"/>
                                        <p:tgtEl>
                                          <p:spTgt spid="103438"/>
                                        </p:tgtEl>
                                      </p:cBhvr>
                                    </p:animEffect>
                                    <p:set>
                                      <p:cBhvr>
                                        <p:cTn id="34" dur="1" fill="hold">
                                          <p:stCondLst>
                                            <p:cond delay="999"/>
                                          </p:stCondLst>
                                        </p:cTn>
                                        <p:tgtEl>
                                          <p:spTgt spid="103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3" grpId="0" animBg="1"/>
      <p:bldP spid="103434" grpId="0" animBg="1"/>
      <p:bldP spid="103435" grpId="0" animBg="1"/>
      <p:bldP spid="103437" grpId="0" animBg="1"/>
      <p:bldP spid="103438" grpId="0" animBg="1"/>
      <p:bldP spid="1034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638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D31B093-4560-446F-90D1-2AFB75AFD3DD}" type="slidenum">
              <a:rPr lang="de-DE" sz="1000" smtClean="0"/>
              <a:pPr/>
              <a:t>12</a:t>
            </a:fld>
            <a:r>
              <a:rPr lang="de-DE" sz="1000" smtClean="0"/>
              <a:t> -</a:t>
            </a:r>
          </a:p>
        </p:txBody>
      </p:sp>
      <p:sp>
        <p:nvSpPr>
          <p:cNvPr id="175113" name="Freeform 9"/>
          <p:cNvSpPr>
            <a:spLocks/>
          </p:cNvSpPr>
          <p:nvPr/>
        </p:nvSpPr>
        <p:spPr bwMode="auto">
          <a:xfrm>
            <a:off x="4103688" y="4926013"/>
            <a:ext cx="1074737" cy="1030287"/>
          </a:xfrm>
          <a:custGeom>
            <a:avLst/>
            <a:gdLst>
              <a:gd name="T0" fmla="*/ 1136589133 w 677"/>
              <a:gd name="T1" fmla="*/ 133567422 h 649"/>
              <a:gd name="T2" fmla="*/ 698082109 w 677"/>
              <a:gd name="T3" fmla="*/ 481348834 h 649"/>
              <a:gd name="T4" fmla="*/ 577114709 w 677"/>
              <a:gd name="T5" fmla="*/ 1010581389 h 649"/>
              <a:gd name="T6" fmla="*/ 63003085 w 677"/>
              <a:gd name="T7" fmla="*/ 1116427860 h 649"/>
              <a:gd name="T8" fmla="*/ 199091435 w 677"/>
              <a:gd name="T9" fmla="*/ 1600297443 h 649"/>
              <a:gd name="T10" fmla="*/ 985379883 w 677"/>
              <a:gd name="T11" fmla="*/ 1328120803 h 649"/>
              <a:gd name="T12" fmla="*/ 1559975034 w 677"/>
              <a:gd name="T13" fmla="*/ 708162701 h 649"/>
              <a:gd name="T14" fmla="*/ 1635579659 w 677"/>
              <a:gd name="T15" fmla="*/ 103325548 h 649"/>
              <a:gd name="T16" fmla="*/ 1136589133 w 677"/>
              <a:gd name="T17" fmla="*/ 133567422 h 6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7"/>
              <a:gd name="T28" fmla="*/ 0 h 649"/>
              <a:gd name="T29" fmla="*/ 677 w 677"/>
              <a:gd name="T30" fmla="*/ 649 h 6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7" h="649">
                <a:moveTo>
                  <a:pt x="451" y="53"/>
                </a:moveTo>
                <a:cubicBezTo>
                  <a:pt x="389" y="78"/>
                  <a:pt x="314" y="133"/>
                  <a:pt x="277" y="191"/>
                </a:cubicBezTo>
                <a:cubicBezTo>
                  <a:pt x="240" y="249"/>
                  <a:pt x="271" y="359"/>
                  <a:pt x="229" y="401"/>
                </a:cubicBezTo>
                <a:cubicBezTo>
                  <a:pt x="187" y="443"/>
                  <a:pt x="50" y="404"/>
                  <a:pt x="25" y="443"/>
                </a:cubicBezTo>
                <a:cubicBezTo>
                  <a:pt x="0" y="482"/>
                  <a:pt x="18" y="621"/>
                  <a:pt x="79" y="635"/>
                </a:cubicBezTo>
                <a:cubicBezTo>
                  <a:pt x="140" y="649"/>
                  <a:pt x="301" y="586"/>
                  <a:pt x="391" y="527"/>
                </a:cubicBezTo>
                <a:cubicBezTo>
                  <a:pt x="481" y="468"/>
                  <a:pt x="576" y="362"/>
                  <a:pt x="619" y="281"/>
                </a:cubicBezTo>
                <a:cubicBezTo>
                  <a:pt x="662" y="200"/>
                  <a:pt x="677" y="82"/>
                  <a:pt x="649" y="41"/>
                </a:cubicBezTo>
                <a:cubicBezTo>
                  <a:pt x="621" y="0"/>
                  <a:pt x="519" y="27"/>
                  <a:pt x="451" y="53"/>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de-DE"/>
          </a:p>
        </p:txBody>
      </p:sp>
      <p:pic>
        <p:nvPicPr>
          <p:cNvPr id="175111" name="Picture 7"/>
          <p:cNvPicPr>
            <a:picLocks noChangeAspect="1" noChangeArrowheads="1"/>
          </p:cNvPicPr>
          <p:nvPr/>
        </p:nvPicPr>
        <p:blipFill>
          <a:blip r:embed="rId2">
            <a:clrChange>
              <a:clrFrom>
                <a:srgbClr val="FFFFFF"/>
              </a:clrFrom>
              <a:clrTo>
                <a:srgbClr val="FFFFFF">
                  <a:alpha val="0"/>
                </a:srgbClr>
              </a:clrTo>
            </a:clrChange>
            <a:lum bright="-36000" contrast="72000"/>
            <a:extLst>
              <a:ext uri="{28A0092B-C50C-407E-A947-70E740481C1C}">
                <a14:useLocalDpi xmlns:a14="http://schemas.microsoft.com/office/drawing/2010/main" val="0"/>
              </a:ext>
            </a:extLst>
          </a:blip>
          <a:srcRect/>
          <a:stretch>
            <a:fillRect/>
          </a:stretch>
        </p:blipFill>
        <p:spPr bwMode="auto">
          <a:xfrm>
            <a:off x="1860550" y="5141913"/>
            <a:ext cx="40433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5109" name="Rectangle 5"/>
          <p:cNvSpPr>
            <a:spLocks noChangeArrowheads="1"/>
          </p:cNvSpPr>
          <p:nvPr/>
        </p:nvSpPr>
        <p:spPr bwMode="auto">
          <a:xfrm>
            <a:off x="3687763" y="2351088"/>
            <a:ext cx="231775" cy="27622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75108" name="Rectangle 4"/>
          <p:cNvSpPr>
            <a:spLocks noChangeArrowheads="1"/>
          </p:cNvSpPr>
          <p:nvPr/>
        </p:nvSpPr>
        <p:spPr bwMode="auto">
          <a:xfrm>
            <a:off x="2801938" y="2381250"/>
            <a:ext cx="392112" cy="24606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392" name="Rectangle 2"/>
          <p:cNvSpPr>
            <a:spLocks noGrp="1" noChangeArrowheads="1"/>
          </p:cNvSpPr>
          <p:nvPr>
            <p:ph type="title"/>
          </p:nvPr>
        </p:nvSpPr>
        <p:spPr/>
        <p:txBody>
          <a:bodyPr/>
          <a:lstStyle/>
          <a:p>
            <a:r>
              <a:rPr lang="de-DE" smtClean="0"/>
              <a:t>Wirkung von Gen-Austausch</a:t>
            </a:r>
          </a:p>
        </p:txBody>
      </p:sp>
      <p:sp>
        <p:nvSpPr>
          <p:cNvPr id="175110" name="Rectangle 6"/>
          <p:cNvSpPr>
            <a:spLocks noChangeArrowheads="1"/>
          </p:cNvSpPr>
          <p:nvPr/>
        </p:nvSpPr>
        <p:spPr bwMode="auto">
          <a:xfrm>
            <a:off x="6140450" y="2743200"/>
            <a:ext cx="246063" cy="27622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75114" name="Text Box 10"/>
          <p:cNvSpPr txBox="1">
            <a:spLocks noChangeArrowheads="1"/>
          </p:cNvSpPr>
          <p:nvPr/>
        </p:nvSpPr>
        <p:spPr bwMode="auto">
          <a:xfrm>
            <a:off x="5172075" y="4905375"/>
            <a:ext cx="249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en-US" b="1" i="1">
                <a:solidFill>
                  <a:srgbClr val="FFCC00"/>
                </a:solidFill>
              </a:rPr>
              <a:t>rel. Fitness</a:t>
            </a:r>
          </a:p>
        </p:txBody>
      </p:sp>
      <p:sp>
        <p:nvSpPr>
          <p:cNvPr id="175107" name="Rectangle 3"/>
          <p:cNvSpPr>
            <a:spLocks noGrp="1" noChangeArrowheads="1"/>
          </p:cNvSpPr>
          <p:nvPr>
            <p:ph type="body" idx="1"/>
          </p:nvPr>
        </p:nvSpPr>
        <p:spPr>
          <a:xfrm>
            <a:off x="611188" y="1268413"/>
            <a:ext cx="8270875" cy="5184775"/>
          </a:xfrm>
        </p:spPr>
        <p:txBody>
          <a:bodyPr/>
          <a:lstStyle/>
          <a:p>
            <a:pPr marL="0" indent="0">
              <a:lnSpc>
                <a:spcPct val="100000"/>
              </a:lnSpc>
              <a:spcAft>
                <a:spcPct val="0"/>
              </a:spcAft>
            </a:pPr>
            <a:r>
              <a:rPr lang="de-DE" dirty="0" smtClean="0"/>
              <a:t>Schema			</a:t>
            </a:r>
            <a:r>
              <a:rPr lang="de-DE" sz="2000" dirty="0" smtClean="0">
                <a:solidFill>
                  <a:schemeClr val="bg2"/>
                </a:solidFill>
              </a:rPr>
              <a:t>Holland 1975</a:t>
            </a:r>
          </a:p>
          <a:p>
            <a:pPr marL="0" indent="0">
              <a:lnSpc>
                <a:spcPct val="140000"/>
              </a:lnSpc>
              <a:spcAft>
                <a:spcPct val="0"/>
              </a:spcAft>
            </a:pPr>
            <a:r>
              <a:rPr lang="de-DE" b="0" dirty="0" smtClean="0">
                <a:latin typeface="TIMES" charset="0"/>
                <a:cs typeface="Times New Roman" pitchFamily="18" charset="0"/>
              </a:rPr>
              <a:t>Tupel mit gleichen Lösungselementen      </a:t>
            </a:r>
            <a:r>
              <a:rPr lang="de-DE" b="0" i="1" dirty="0" smtClean="0">
                <a:solidFill>
                  <a:schemeClr val="bg2"/>
                </a:solidFill>
                <a:latin typeface="TIMES" charset="0"/>
                <a:cs typeface="Times New Roman" pitchFamily="18" charset="0"/>
              </a:rPr>
              <a:t>Hyperfläche</a:t>
            </a:r>
          </a:p>
          <a:p>
            <a:pPr marL="0" indent="0">
              <a:lnSpc>
                <a:spcPct val="140000"/>
              </a:lnSpc>
              <a:spcAft>
                <a:spcPct val="0"/>
              </a:spcAft>
            </a:pPr>
            <a:r>
              <a:rPr lang="de-DE" dirty="0" smtClean="0">
                <a:latin typeface="TIMES" charset="0"/>
                <a:cs typeface="Times New Roman" pitchFamily="18" charset="0"/>
              </a:rPr>
              <a:t>	</a:t>
            </a:r>
            <a:r>
              <a:rPr lang="de-DE" dirty="0" err="1" smtClean="0">
                <a:latin typeface="TIMES" charset="0"/>
                <a:cs typeface="Times New Roman" pitchFamily="18" charset="0"/>
              </a:rPr>
              <a:t>g</a:t>
            </a:r>
            <a:r>
              <a:rPr lang="de-DE" b="0" baseline="-25000" dirty="0" err="1" smtClean="0">
                <a:latin typeface="TIMES" charset="0"/>
                <a:cs typeface="Times New Roman" pitchFamily="18" charset="0"/>
              </a:rPr>
              <a:t>i</a:t>
            </a:r>
            <a:r>
              <a:rPr lang="de-DE" b="0" dirty="0" smtClean="0">
                <a:latin typeface="TIMES" charset="0"/>
                <a:cs typeface="Times New Roman" pitchFamily="18" charset="0"/>
              </a:rPr>
              <a:t> = (</a:t>
            </a:r>
            <a:r>
              <a:rPr lang="de-DE" b="0" dirty="0" smtClean="0">
                <a:latin typeface="Times New Roman" pitchFamily="18" charset="0"/>
                <a:cs typeface="Times New Roman" pitchFamily="18" charset="0"/>
              </a:rPr>
              <a:t>*, *,1,0,*,*,5,*,...,*</a:t>
            </a:r>
            <a:r>
              <a:rPr lang="de-DE" b="0" dirty="0" smtClean="0">
                <a:latin typeface="TIMES" charset="0"/>
                <a:cs typeface="Times New Roman" pitchFamily="18" charset="0"/>
              </a:rPr>
              <a:t>)		* = </a:t>
            </a:r>
            <a:r>
              <a:rPr lang="de-DE" sz="2000" b="0" i="1" dirty="0" err="1" smtClean="0">
                <a:latin typeface="TIMES" charset="0"/>
                <a:cs typeface="Times New Roman" pitchFamily="18" charset="0"/>
              </a:rPr>
              <a:t>don‘t</a:t>
            </a:r>
            <a:r>
              <a:rPr lang="de-DE" sz="2000" b="0" i="1" dirty="0" smtClean="0">
                <a:latin typeface="TIMES" charset="0"/>
                <a:cs typeface="Times New Roman" pitchFamily="18" charset="0"/>
              </a:rPr>
              <a:t> </a:t>
            </a:r>
            <a:r>
              <a:rPr lang="de-DE" sz="2000" b="0" i="1" dirty="0" err="1" smtClean="0">
                <a:latin typeface="TIMES" charset="0"/>
                <a:cs typeface="Times New Roman" pitchFamily="18" charset="0"/>
              </a:rPr>
              <a:t>care</a:t>
            </a:r>
            <a:endParaRPr lang="de-DE" sz="2000" b="0" i="1" dirty="0" smtClean="0">
              <a:latin typeface="TIMES" charset="0"/>
              <a:cs typeface="Times New Roman" pitchFamily="18" charset="0"/>
            </a:endParaRPr>
          </a:p>
          <a:p>
            <a:pPr marL="0" indent="0">
              <a:lnSpc>
                <a:spcPct val="100000"/>
              </a:lnSpc>
              <a:spcAft>
                <a:spcPct val="0"/>
              </a:spcAft>
            </a:pPr>
            <a:r>
              <a:rPr lang="de-DE" sz="2000" b="0" i="1" dirty="0" smtClean="0">
                <a:latin typeface="TIMES" charset="0"/>
                <a:cs typeface="Times New Roman" pitchFamily="18" charset="0"/>
              </a:rPr>
              <a:t>						    </a:t>
            </a:r>
            <a:r>
              <a:rPr lang="de-DE" sz="2000" i="1" dirty="0" err="1" smtClean="0">
                <a:solidFill>
                  <a:srgbClr val="FF3300"/>
                </a:solidFill>
                <a:latin typeface="TIMES" charset="0"/>
                <a:cs typeface="Times New Roman" pitchFamily="18" charset="0"/>
              </a:rPr>
              <a:t>building</a:t>
            </a:r>
            <a:r>
              <a:rPr lang="de-DE" sz="2000" i="1" dirty="0" smtClean="0">
                <a:solidFill>
                  <a:srgbClr val="FF3300"/>
                </a:solidFill>
                <a:latin typeface="TIMES" charset="0"/>
                <a:cs typeface="Times New Roman" pitchFamily="18" charset="0"/>
              </a:rPr>
              <a:t> block</a:t>
            </a:r>
          </a:p>
          <a:p>
            <a:pPr marL="0" indent="0">
              <a:lnSpc>
                <a:spcPct val="100000"/>
              </a:lnSpc>
              <a:spcAft>
                <a:spcPct val="0"/>
              </a:spcAft>
            </a:pPr>
            <a:r>
              <a:rPr lang="de-DE" sz="2000" b="0" dirty="0" smtClean="0">
                <a:latin typeface="TIMES" charset="0"/>
                <a:cs typeface="Times New Roman" pitchFamily="18" charset="0"/>
              </a:rPr>
              <a:t>Schemalänge L(g): Zahl der Stellen zur </a:t>
            </a:r>
            <a:r>
              <a:rPr lang="de-DE" sz="2000" b="0" dirty="0" err="1" smtClean="0">
                <a:latin typeface="TIMES" charset="0"/>
                <a:cs typeface="Times New Roman" pitchFamily="18" charset="0"/>
              </a:rPr>
              <a:t>pos.unabh</a:t>
            </a:r>
            <a:r>
              <a:rPr lang="de-DE" sz="2000" b="0" dirty="0" smtClean="0">
                <a:latin typeface="TIMES" charset="0"/>
                <a:cs typeface="Times New Roman" pitchFamily="18" charset="0"/>
              </a:rPr>
              <a:t>. </a:t>
            </a:r>
            <a:r>
              <a:rPr lang="de-DE" sz="2000" b="0" dirty="0" err="1" smtClean="0">
                <a:latin typeface="TIMES" charset="0"/>
                <a:cs typeface="Times New Roman" pitchFamily="18" charset="0"/>
              </a:rPr>
              <a:t>Charakt</a:t>
            </a:r>
            <a:r>
              <a:rPr lang="de-DE" sz="2000" b="0" dirty="0" smtClean="0">
                <a:latin typeface="TIMES" charset="0"/>
                <a:cs typeface="Times New Roman" pitchFamily="18" charset="0"/>
              </a:rPr>
              <a:t>.</a:t>
            </a:r>
          </a:p>
          <a:p>
            <a:pPr marL="0" indent="0">
              <a:lnSpc>
                <a:spcPct val="180000"/>
              </a:lnSpc>
              <a:spcAft>
                <a:spcPct val="0"/>
              </a:spcAft>
            </a:pPr>
            <a:r>
              <a:rPr lang="de-DE" sz="2000" dirty="0" smtClean="0">
                <a:latin typeface="TIMES" charset="0"/>
                <a:cs typeface="Times New Roman" pitchFamily="18" charset="0"/>
              </a:rPr>
              <a:t>Schematheorem</a:t>
            </a:r>
          </a:p>
          <a:p>
            <a:pPr marL="0" indent="0">
              <a:lnSpc>
                <a:spcPct val="120000"/>
              </a:lnSpc>
              <a:spcAft>
                <a:spcPct val="0"/>
              </a:spcAft>
            </a:pPr>
            <a:r>
              <a:rPr lang="de-DE" sz="2000" b="0" i="1" dirty="0" smtClean="0">
                <a:latin typeface="Times New Roman" pitchFamily="18" charset="0"/>
                <a:cs typeface="Times New Roman" pitchFamily="18" charset="0"/>
              </a:rPr>
              <a:t>	m(</a:t>
            </a:r>
            <a:r>
              <a:rPr lang="de-DE" sz="2000" b="0" i="1" dirty="0" err="1" smtClean="0">
                <a:latin typeface="Times New Roman" pitchFamily="18" charset="0"/>
                <a:cs typeface="Times New Roman" pitchFamily="18" charset="0"/>
              </a:rPr>
              <a:t>h,t</a:t>
            </a:r>
            <a:r>
              <a:rPr lang="de-DE" sz="2000" b="0" i="1" dirty="0" smtClean="0">
                <a:latin typeface="Times New Roman" pitchFamily="18" charset="0"/>
                <a:cs typeface="Times New Roman" pitchFamily="18" charset="0"/>
              </a:rPr>
              <a:t>) = Zahl der Individuen mit Schema h bei Generation t</a:t>
            </a:r>
          </a:p>
          <a:p>
            <a:pPr marL="0" indent="0">
              <a:lnSpc>
                <a:spcPct val="120000"/>
              </a:lnSpc>
              <a:spcAft>
                <a:spcPct val="0"/>
              </a:spcAft>
            </a:pPr>
            <a:r>
              <a:rPr lang="de-DE" sz="2000" b="0" i="1" dirty="0" smtClean="0">
                <a:latin typeface="Times New Roman" pitchFamily="18" charset="0"/>
                <a:cs typeface="Times New Roman" pitchFamily="18" charset="0"/>
              </a:rPr>
              <a:t>	f(h) = Fitness von h,        </a:t>
            </a:r>
            <a:r>
              <a:rPr lang="de-DE" sz="2000" b="0" i="1" dirty="0" err="1" smtClean="0">
                <a:latin typeface="Times New Roman" pitchFamily="18" charset="0"/>
                <a:cs typeface="Times New Roman" pitchFamily="18" charset="0"/>
              </a:rPr>
              <a:t>a</a:t>
            </a:r>
            <a:r>
              <a:rPr lang="de-DE" sz="2000" b="0" i="1" baseline="-25000" dirty="0" err="1" smtClean="0">
                <a:latin typeface="Times New Roman" pitchFamily="18" charset="0"/>
                <a:cs typeface="Times New Roman" pitchFamily="18" charset="0"/>
              </a:rPr>
              <a:t>t</a:t>
            </a:r>
            <a:r>
              <a:rPr lang="de-DE" sz="2000" b="0" i="1" dirty="0" smtClean="0">
                <a:latin typeface="Times New Roman" pitchFamily="18" charset="0"/>
                <a:cs typeface="Times New Roman" pitchFamily="18" charset="0"/>
              </a:rPr>
              <a:t> = mittlere Fitness</a:t>
            </a:r>
          </a:p>
          <a:p>
            <a:pPr marL="0" indent="0">
              <a:lnSpc>
                <a:spcPct val="120000"/>
              </a:lnSpc>
              <a:spcAft>
                <a:spcPct val="0"/>
              </a:spcAft>
            </a:pPr>
            <a:r>
              <a:rPr lang="de-DE" sz="2000" b="0" i="1" dirty="0" smtClean="0">
                <a:latin typeface="Times New Roman" pitchFamily="18" charset="0"/>
                <a:cs typeface="Times New Roman" pitchFamily="18" charset="0"/>
              </a:rPr>
              <a:t>	p = </a:t>
            </a:r>
            <a:r>
              <a:rPr lang="de-DE" sz="2000" b="0" i="1" dirty="0" err="1" smtClean="0">
                <a:latin typeface="Times New Roman" pitchFamily="18" charset="0"/>
                <a:cs typeface="Times New Roman" pitchFamily="18" charset="0"/>
              </a:rPr>
              <a:t>Wahrsch</a:t>
            </a:r>
            <a:r>
              <a:rPr lang="de-DE" sz="2000" b="0" i="1" dirty="0" smtClean="0">
                <a:latin typeface="Times New Roman" pitchFamily="18" charset="0"/>
                <a:cs typeface="Times New Roman" pitchFamily="18" charset="0"/>
              </a:rPr>
              <a:t>., dass Schema h zerstört wird</a:t>
            </a:r>
          </a:p>
          <a:p>
            <a:pPr marL="0" indent="0">
              <a:lnSpc>
                <a:spcPct val="120000"/>
              </a:lnSpc>
              <a:spcAft>
                <a:spcPct val="0"/>
              </a:spcAft>
            </a:pPr>
            <a:endParaRPr lang="de-DE" sz="2000" b="0" i="1" dirty="0" smtClean="0">
              <a:latin typeface="Times New Roman" pitchFamily="18" charset="0"/>
              <a:cs typeface="Times New Roman" pitchFamily="18" charset="0"/>
            </a:endParaRPr>
          </a:p>
          <a:p>
            <a:pPr marL="0" indent="0">
              <a:lnSpc>
                <a:spcPct val="120000"/>
              </a:lnSpc>
              <a:spcAft>
                <a:spcPct val="0"/>
              </a:spcAft>
            </a:pPr>
            <a:endParaRPr lang="de-DE" sz="2000" b="0" i="1" dirty="0" smtClean="0">
              <a:latin typeface="Times New Roman" pitchFamily="18" charset="0"/>
              <a:cs typeface="Times New Roman" pitchFamily="18" charset="0"/>
            </a:endParaRPr>
          </a:p>
          <a:p>
            <a:pPr marL="0" indent="0">
              <a:lnSpc>
                <a:spcPct val="120000"/>
              </a:lnSpc>
              <a:spcAft>
                <a:spcPct val="0"/>
              </a:spcAft>
            </a:pPr>
            <a:endParaRPr lang="de-DE" sz="2000" b="0" i="1" dirty="0" smtClean="0">
              <a:latin typeface="Times New Roman" pitchFamily="18" charset="0"/>
              <a:cs typeface="Times New Roman" pitchFamily="18" charset="0"/>
            </a:endParaRPr>
          </a:p>
          <a:p>
            <a:pPr marL="0" indent="0">
              <a:lnSpc>
                <a:spcPct val="120000"/>
              </a:lnSpc>
              <a:spcAft>
                <a:spcPct val="0"/>
              </a:spcAft>
            </a:pPr>
            <a:r>
              <a:rPr lang="de-DE" sz="2000" dirty="0" smtClean="0">
                <a:latin typeface="Times New Roman" pitchFamily="18" charset="0"/>
                <a:cs typeface="Times New Roman" pitchFamily="18" charset="0"/>
                <a:sym typeface="Symbol" pitchFamily="18" charset="2"/>
              </a:rPr>
              <a:t> </a:t>
            </a:r>
            <a:r>
              <a:rPr lang="de-DE" sz="2000" b="0" dirty="0" smtClean="0">
                <a:cs typeface="Times New Roman" pitchFamily="18" charset="0"/>
                <a:sym typeface="Symbol" pitchFamily="18" charset="2"/>
              </a:rPr>
              <a:t>h überlebt, wenn es kurz ist (p klein) und </a:t>
            </a:r>
            <a:r>
              <a:rPr lang="de-DE" sz="2000" b="0" dirty="0" err="1" smtClean="0">
                <a:cs typeface="Times New Roman" pitchFamily="18" charset="0"/>
                <a:sym typeface="Symbol" pitchFamily="18" charset="2"/>
              </a:rPr>
              <a:t>höh</a:t>
            </a:r>
            <a:r>
              <a:rPr lang="de-DE" sz="2000" b="0" dirty="0" smtClean="0">
                <a:cs typeface="Times New Roman" pitchFamily="18" charset="0"/>
                <a:sym typeface="Symbol" pitchFamily="18" charset="2"/>
              </a:rPr>
              <a:t>. Fitness als </a:t>
            </a:r>
            <a:r>
              <a:rPr lang="de-DE" sz="2000" b="0" dirty="0" err="1" smtClean="0">
                <a:cs typeface="Times New Roman" pitchFamily="18" charset="0"/>
                <a:sym typeface="Symbol" pitchFamily="18" charset="2"/>
              </a:rPr>
              <a:t>a</a:t>
            </a:r>
            <a:r>
              <a:rPr lang="de-DE" sz="2000" b="0" baseline="-25000" dirty="0" err="1" smtClean="0">
                <a:cs typeface="Times New Roman" pitchFamily="18" charset="0"/>
                <a:sym typeface="Symbol" pitchFamily="18" charset="2"/>
              </a:rPr>
              <a:t>t</a:t>
            </a:r>
            <a:r>
              <a:rPr lang="de-DE" sz="2000" b="0" dirty="0" smtClean="0">
                <a:cs typeface="Times New Roman" pitchFamily="18" charset="0"/>
                <a:sym typeface="Symbol" pitchFamily="18" charset="2"/>
              </a:rPr>
              <a:t> hat</a:t>
            </a:r>
            <a:endParaRPr lang="de-DE" sz="2000" dirty="0" smtClean="0">
              <a:cs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1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1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1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51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5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51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51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510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510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510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510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1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5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5114"/>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1751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3" grpId="0" animBg="1"/>
      <p:bldP spid="175109" grpId="0" animBg="1"/>
      <p:bldP spid="175108" grpId="0" animBg="1"/>
      <p:bldP spid="175110" grpId="0" animBg="1"/>
      <p:bldP spid="1751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741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AAE2EC3-8226-4D45-B713-5EC5D128313B}" type="slidenum">
              <a:rPr lang="de-DE" sz="1000" smtClean="0"/>
              <a:pPr/>
              <a:t>13</a:t>
            </a:fld>
            <a:r>
              <a:rPr lang="de-DE" sz="1000" smtClean="0"/>
              <a:t> -</a:t>
            </a:r>
          </a:p>
        </p:txBody>
      </p:sp>
      <p:sp>
        <p:nvSpPr>
          <p:cNvPr id="17412" name="Rectangle 2"/>
          <p:cNvSpPr>
            <a:spLocks noGrp="1" noChangeArrowheads="1"/>
          </p:cNvSpPr>
          <p:nvPr>
            <p:ph type="title"/>
          </p:nvPr>
        </p:nvSpPr>
        <p:spPr/>
        <p:txBody>
          <a:bodyPr/>
          <a:lstStyle/>
          <a:p>
            <a:r>
              <a:rPr lang="de-DE" dirty="0" smtClean="0"/>
              <a:t>Wirkung genetischer Operatoren</a:t>
            </a:r>
          </a:p>
        </p:txBody>
      </p:sp>
      <p:sp>
        <p:nvSpPr>
          <p:cNvPr id="17413" name="Rectangle 3"/>
          <p:cNvSpPr>
            <a:spLocks noGrp="1" noChangeArrowheads="1"/>
          </p:cNvSpPr>
          <p:nvPr>
            <p:ph type="body" idx="1"/>
          </p:nvPr>
        </p:nvSpPr>
        <p:spPr>
          <a:xfrm>
            <a:off x="611188" y="1196975"/>
            <a:ext cx="8280400" cy="576263"/>
          </a:xfrm>
        </p:spPr>
        <p:txBody>
          <a:bodyPr/>
          <a:lstStyle/>
          <a:p>
            <a:pPr marL="285750" indent="-285750"/>
            <a:r>
              <a:rPr lang="de-DE" smtClean="0"/>
              <a:t>Idee: </a:t>
            </a:r>
            <a:r>
              <a:rPr lang="de-DE" b="0" smtClean="0"/>
              <a:t>Kombination „guter“ Gene verbessert eine Lösung</a:t>
            </a:r>
          </a:p>
        </p:txBody>
      </p:sp>
      <p:sp>
        <p:nvSpPr>
          <p:cNvPr id="102404" name="Rectangle 4"/>
          <p:cNvSpPr>
            <a:spLocks noChangeArrowheads="1"/>
          </p:cNvSpPr>
          <p:nvPr/>
        </p:nvSpPr>
        <p:spPr bwMode="auto">
          <a:xfrm>
            <a:off x="2051050" y="5661025"/>
            <a:ext cx="5000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de-DE" sz="2400">
                <a:solidFill>
                  <a:srgbClr val="0066CC"/>
                </a:solidFill>
              </a:rPr>
              <a:t>Gen-Rekombination ist nur sinnvoll </a:t>
            </a:r>
          </a:p>
          <a:p>
            <a:pPr>
              <a:spcBef>
                <a:spcPct val="0"/>
              </a:spcBef>
            </a:pPr>
            <a:r>
              <a:rPr lang="de-DE" sz="2400">
                <a:solidFill>
                  <a:srgbClr val="0066CC"/>
                </a:solidFill>
              </a:rPr>
              <a:t>bei geeigneten Gen-Definitionen !</a:t>
            </a:r>
          </a:p>
        </p:txBody>
      </p:sp>
      <p:sp>
        <p:nvSpPr>
          <p:cNvPr id="102407" name="Rectangle 7"/>
          <p:cNvSpPr>
            <a:spLocks noChangeArrowheads="1"/>
          </p:cNvSpPr>
          <p:nvPr/>
        </p:nvSpPr>
        <p:spPr bwMode="auto">
          <a:xfrm>
            <a:off x="685800" y="1993900"/>
            <a:ext cx="80375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buFontTx/>
              <a:buBlip>
                <a:blip r:embed="rId3"/>
              </a:buBlip>
            </a:pPr>
            <a:r>
              <a:rPr lang="de-DE" sz="2400" b="1"/>
              <a:t> Gegenbeispiel:  </a:t>
            </a:r>
            <a:r>
              <a:rPr lang="de-DE" sz="2400"/>
              <a:t>	</a:t>
            </a:r>
            <a:r>
              <a:rPr lang="de-DE"/>
              <a:t>Ansteigende Gütefunktion mit lokalen Minima</a:t>
            </a:r>
          </a:p>
          <a:p>
            <a:pPr>
              <a:spcBef>
                <a:spcPct val="0"/>
              </a:spcBef>
            </a:pPr>
            <a:r>
              <a:rPr lang="de-DE"/>
              <a:t>				         </a:t>
            </a:r>
            <a:r>
              <a:rPr lang="de-DE" sz="1600">
                <a:solidFill>
                  <a:schemeClr val="accent1"/>
                </a:solidFill>
              </a:rPr>
              <a:t>Ziel</a:t>
            </a:r>
          </a:p>
          <a:p>
            <a:pPr lvl="1">
              <a:spcBef>
                <a:spcPct val="0"/>
              </a:spcBef>
            </a:pPr>
            <a:r>
              <a:rPr lang="de-DE"/>
              <a:t>   Fitness(x)</a:t>
            </a:r>
          </a:p>
          <a:p>
            <a:pPr>
              <a:spcBef>
                <a:spcPct val="0"/>
              </a:spcBef>
            </a:pPr>
            <a:r>
              <a:rPr lang="de-DE"/>
              <a:t>						</a:t>
            </a:r>
            <a:r>
              <a:rPr lang="de-DE" sz="1800"/>
              <a:t>Chromosom = Bitstring</a:t>
            </a:r>
          </a:p>
          <a:p>
            <a:pPr algn="r">
              <a:spcBef>
                <a:spcPct val="0"/>
              </a:spcBef>
            </a:pPr>
            <a:endParaRPr lang="de-DE" sz="1800"/>
          </a:p>
          <a:p>
            <a:pPr>
              <a:spcBef>
                <a:spcPct val="0"/>
              </a:spcBef>
              <a:buFontTx/>
              <a:buChar char="•"/>
            </a:pPr>
            <a:endParaRPr lang="de-DE"/>
          </a:p>
          <a:p>
            <a:pPr>
              <a:spcBef>
                <a:spcPct val="0"/>
              </a:spcBef>
              <a:buFontTx/>
              <a:buChar char="•"/>
            </a:pPr>
            <a:endParaRPr lang="de-DE"/>
          </a:p>
          <a:p>
            <a:pPr>
              <a:spcBef>
                <a:spcPct val="0"/>
              </a:spcBef>
              <a:buFontTx/>
              <a:buChar char="•"/>
            </a:pPr>
            <a:endParaRPr lang="de-DE"/>
          </a:p>
          <a:p>
            <a:pPr>
              <a:spcBef>
                <a:spcPct val="0"/>
              </a:spcBef>
            </a:pPr>
            <a:r>
              <a:rPr lang="de-DE"/>
              <a:t>						x</a:t>
            </a:r>
          </a:p>
          <a:p>
            <a:pPr>
              <a:spcBef>
                <a:spcPct val="0"/>
              </a:spcBef>
            </a:pPr>
            <a:r>
              <a:rPr lang="de-DE"/>
              <a:t>        0			512		     1024 = 10 Bit</a:t>
            </a:r>
          </a:p>
        </p:txBody>
      </p:sp>
      <p:sp>
        <p:nvSpPr>
          <p:cNvPr id="102411" name="Freeform 11"/>
          <p:cNvSpPr>
            <a:spLocks/>
          </p:cNvSpPr>
          <p:nvPr/>
        </p:nvSpPr>
        <p:spPr bwMode="auto">
          <a:xfrm>
            <a:off x="1314450" y="2544763"/>
            <a:ext cx="4610100" cy="2312987"/>
          </a:xfrm>
          <a:custGeom>
            <a:avLst/>
            <a:gdLst>
              <a:gd name="T0" fmla="*/ 0 w 1944"/>
              <a:gd name="T1" fmla="*/ 2147483647 h 1457"/>
              <a:gd name="T2" fmla="*/ 674853315 w 1944"/>
              <a:gd name="T3" fmla="*/ 2147483647 h 1457"/>
              <a:gd name="T4" fmla="*/ 1518421070 w 1944"/>
              <a:gd name="T5" fmla="*/ 2147483647 h 1457"/>
              <a:gd name="T6" fmla="*/ 2147483647 w 1944"/>
              <a:gd name="T7" fmla="*/ 1630539798 h 1457"/>
              <a:gd name="T8" fmla="*/ 2147483647 w 1944"/>
              <a:gd name="T9" fmla="*/ 2147483647 h 1457"/>
              <a:gd name="T10" fmla="*/ 2147483647 w 1944"/>
              <a:gd name="T11" fmla="*/ 1146670065 h 1457"/>
              <a:gd name="T12" fmla="*/ 2147483647 w 1944"/>
              <a:gd name="T13" fmla="*/ 1796870416 h 1457"/>
              <a:gd name="T14" fmla="*/ 2147483647 w 1944"/>
              <a:gd name="T15" fmla="*/ 662800133 h 1457"/>
              <a:gd name="T16" fmla="*/ 2147483647 w 1944"/>
              <a:gd name="T17" fmla="*/ 1313000286 h 1457"/>
              <a:gd name="T18" fmla="*/ 2147483647 w 1944"/>
              <a:gd name="T19" fmla="*/ 73083722 h 1457"/>
              <a:gd name="T20" fmla="*/ 2147483647 w 1944"/>
              <a:gd name="T21" fmla="*/ 874493340 h 1457"/>
              <a:gd name="T22" fmla="*/ 2147483647 w 1944"/>
              <a:gd name="T23" fmla="*/ 647679204 h 14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4"/>
              <a:gd name="T37" fmla="*/ 0 h 1457"/>
              <a:gd name="T38" fmla="*/ 1944 w 1944"/>
              <a:gd name="T39" fmla="*/ 1457 h 14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4" h="1457">
                <a:moveTo>
                  <a:pt x="0" y="1457"/>
                </a:moveTo>
                <a:cubicBezTo>
                  <a:pt x="37" y="1198"/>
                  <a:pt x="75" y="939"/>
                  <a:pt x="120" y="881"/>
                </a:cubicBezTo>
                <a:cubicBezTo>
                  <a:pt x="165" y="823"/>
                  <a:pt x="207" y="1148"/>
                  <a:pt x="270" y="1109"/>
                </a:cubicBezTo>
                <a:cubicBezTo>
                  <a:pt x="333" y="1070"/>
                  <a:pt x="433" y="681"/>
                  <a:pt x="498" y="647"/>
                </a:cubicBezTo>
                <a:cubicBezTo>
                  <a:pt x="563" y="613"/>
                  <a:pt x="600" y="937"/>
                  <a:pt x="660" y="905"/>
                </a:cubicBezTo>
                <a:cubicBezTo>
                  <a:pt x="720" y="873"/>
                  <a:pt x="802" y="487"/>
                  <a:pt x="858" y="455"/>
                </a:cubicBezTo>
                <a:cubicBezTo>
                  <a:pt x="914" y="423"/>
                  <a:pt x="945" y="745"/>
                  <a:pt x="996" y="713"/>
                </a:cubicBezTo>
                <a:cubicBezTo>
                  <a:pt x="1047" y="681"/>
                  <a:pt x="1111" y="295"/>
                  <a:pt x="1164" y="263"/>
                </a:cubicBezTo>
                <a:cubicBezTo>
                  <a:pt x="1217" y="231"/>
                  <a:pt x="1261" y="560"/>
                  <a:pt x="1314" y="521"/>
                </a:cubicBezTo>
                <a:cubicBezTo>
                  <a:pt x="1367" y="482"/>
                  <a:pt x="1427" y="58"/>
                  <a:pt x="1482" y="29"/>
                </a:cubicBezTo>
                <a:cubicBezTo>
                  <a:pt x="1537" y="0"/>
                  <a:pt x="1567" y="309"/>
                  <a:pt x="1644" y="347"/>
                </a:cubicBezTo>
                <a:cubicBezTo>
                  <a:pt x="1721" y="385"/>
                  <a:pt x="1832" y="321"/>
                  <a:pt x="1944" y="257"/>
                </a:cubicBezTo>
              </a:path>
            </a:pathLst>
          </a:cu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 name="Group 26"/>
          <p:cNvGrpSpPr>
            <a:grpSpLocks/>
          </p:cNvGrpSpPr>
          <p:nvPr/>
        </p:nvGrpSpPr>
        <p:grpSpPr bwMode="auto">
          <a:xfrm>
            <a:off x="1152525" y="2438400"/>
            <a:ext cx="5324475" cy="2676525"/>
            <a:chOff x="750" y="1602"/>
            <a:chExt cx="3354" cy="1686"/>
          </a:xfrm>
        </p:grpSpPr>
        <p:sp>
          <p:nvSpPr>
            <p:cNvPr id="17442" name="Line 8"/>
            <p:cNvSpPr>
              <a:spLocks noChangeShapeType="1"/>
            </p:cNvSpPr>
            <p:nvPr/>
          </p:nvSpPr>
          <p:spPr bwMode="auto">
            <a:xfrm flipV="1">
              <a:off x="828" y="1602"/>
              <a:ext cx="0" cy="16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17443" name="Group 25"/>
            <p:cNvGrpSpPr>
              <a:grpSpLocks/>
            </p:cNvGrpSpPr>
            <p:nvPr/>
          </p:nvGrpSpPr>
          <p:grpSpPr bwMode="auto">
            <a:xfrm>
              <a:off x="750" y="2982"/>
              <a:ext cx="3354" cy="138"/>
              <a:chOff x="750" y="2982"/>
              <a:chExt cx="3354" cy="138"/>
            </a:xfrm>
          </p:grpSpPr>
          <p:sp>
            <p:nvSpPr>
              <p:cNvPr id="17444" name="Line 9"/>
              <p:cNvSpPr>
                <a:spLocks noChangeShapeType="1"/>
              </p:cNvSpPr>
              <p:nvPr/>
            </p:nvSpPr>
            <p:spPr bwMode="auto">
              <a:xfrm>
                <a:off x="750" y="3066"/>
                <a:ext cx="33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7445" name="Line 10"/>
              <p:cNvSpPr>
                <a:spLocks noChangeShapeType="1"/>
              </p:cNvSpPr>
              <p:nvPr/>
            </p:nvSpPr>
            <p:spPr bwMode="auto">
              <a:xfrm flipH="1">
                <a:off x="3768" y="2982"/>
                <a:ext cx="0"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7446" name="Line 12"/>
              <p:cNvSpPr>
                <a:spLocks noChangeShapeType="1"/>
              </p:cNvSpPr>
              <p:nvPr/>
            </p:nvSpPr>
            <p:spPr bwMode="auto">
              <a:xfrm flipH="1">
                <a:off x="2340" y="2994"/>
                <a:ext cx="0"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102413" name="Oval 13"/>
          <p:cNvSpPr>
            <a:spLocks noChangeArrowheads="1"/>
          </p:cNvSpPr>
          <p:nvPr/>
        </p:nvSpPr>
        <p:spPr bwMode="auto">
          <a:xfrm>
            <a:off x="4800600" y="2552700"/>
            <a:ext cx="114300" cy="114300"/>
          </a:xfrm>
          <a:prstGeom prst="ellipse">
            <a:avLst/>
          </a:prstGeom>
          <a:solidFill>
            <a:schemeClr val="accent1"/>
          </a:solidFill>
          <a:ln w="9525">
            <a:solidFill>
              <a:schemeClr val="tx1"/>
            </a:solidFill>
            <a:round/>
            <a:headEnd/>
            <a:tailEnd/>
          </a:ln>
        </p:spPr>
        <p:txBody>
          <a:bodyPr wrap="none" anchor="ctr"/>
          <a:lstStyle/>
          <a:p>
            <a:endParaRPr lang="de-DE"/>
          </a:p>
        </p:txBody>
      </p:sp>
      <p:grpSp>
        <p:nvGrpSpPr>
          <p:cNvPr id="4" name="Group 14"/>
          <p:cNvGrpSpPr>
            <a:grpSpLocks/>
          </p:cNvGrpSpPr>
          <p:nvPr/>
        </p:nvGrpSpPr>
        <p:grpSpPr bwMode="auto">
          <a:xfrm>
            <a:off x="6710363" y="3867150"/>
            <a:ext cx="1428750" cy="142875"/>
            <a:chOff x="4197" y="2214"/>
            <a:chExt cx="900" cy="90"/>
          </a:xfrm>
        </p:grpSpPr>
        <p:sp>
          <p:nvSpPr>
            <p:cNvPr id="17432" name="Rectangle 15"/>
            <p:cNvSpPr>
              <a:spLocks noChangeArrowheads="1"/>
            </p:cNvSpPr>
            <p:nvPr/>
          </p:nvSpPr>
          <p:spPr bwMode="auto">
            <a:xfrm>
              <a:off x="419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3" name="Rectangle 16"/>
            <p:cNvSpPr>
              <a:spLocks noChangeArrowheads="1"/>
            </p:cNvSpPr>
            <p:nvPr/>
          </p:nvSpPr>
          <p:spPr bwMode="auto">
            <a:xfrm>
              <a:off x="428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4" name="Rectangle 17"/>
            <p:cNvSpPr>
              <a:spLocks noChangeArrowheads="1"/>
            </p:cNvSpPr>
            <p:nvPr/>
          </p:nvSpPr>
          <p:spPr bwMode="auto">
            <a:xfrm>
              <a:off x="437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5" name="Rectangle 18"/>
            <p:cNvSpPr>
              <a:spLocks noChangeArrowheads="1"/>
            </p:cNvSpPr>
            <p:nvPr/>
          </p:nvSpPr>
          <p:spPr bwMode="auto">
            <a:xfrm>
              <a:off x="446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6" name="Rectangle 19"/>
            <p:cNvSpPr>
              <a:spLocks noChangeArrowheads="1"/>
            </p:cNvSpPr>
            <p:nvPr/>
          </p:nvSpPr>
          <p:spPr bwMode="auto">
            <a:xfrm>
              <a:off x="455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7" name="Rectangle 20"/>
            <p:cNvSpPr>
              <a:spLocks noChangeArrowheads="1"/>
            </p:cNvSpPr>
            <p:nvPr/>
          </p:nvSpPr>
          <p:spPr bwMode="auto">
            <a:xfrm>
              <a:off x="464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8" name="Rectangle 21"/>
            <p:cNvSpPr>
              <a:spLocks noChangeArrowheads="1"/>
            </p:cNvSpPr>
            <p:nvPr/>
          </p:nvSpPr>
          <p:spPr bwMode="auto">
            <a:xfrm>
              <a:off x="473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9" name="Rectangle 22"/>
            <p:cNvSpPr>
              <a:spLocks noChangeArrowheads="1"/>
            </p:cNvSpPr>
            <p:nvPr/>
          </p:nvSpPr>
          <p:spPr bwMode="auto">
            <a:xfrm>
              <a:off x="4827" y="2214"/>
              <a:ext cx="90" cy="90"/>
            </a:xfrm>
            <a:prstGeom prst="rect">
              <a:avLst/>
            </a:prstGeom>
            <a:solidFill>
              <a:srgbClr val="3366FF"/>
            </a:solidFill>
            <a:ln w="9525">
              <a:solidFill>
                <a:schemeClr val="tx1"/>
              </a:solidFill>
              <a:miter lim="800000"/>
              <a:headEnd/>
              <a:tailEnd/>
            </a:ln>
          </p:spPr>
          <p:txBody>
            <a:bodyPr wrap="none" anchor="ctr"/>
            <a:lstStyle/>
            <a:p>
              <a:endParaRPr lang="de-DE"/>
            </a:p>
          </p:txBody>
        </p:sp>
        <p:sp>
          <p:nvSpPr>
            <p:cNvPr id="17440" name="Rectangle 23"/>
            <p:cNvSpPr>
              <a:spLocks noChangeArrowheads="1"/>
            </p:cNvSpPr>
            <p:nvPr/>
          </p:nvSpPr>
          <p:spPr bwMode="auto">
            <a:xfrm>
              <a:off x="4917" y="2214"/>
              <a:ext cx="90" cy="90"/>
            </a:xfrm>
            <a:prstGeom prst="rect">
              <a:avLst/>
            </a:prstGeom>
            <a:solidFill>
              <a:srgbClr val="3366FF"/>
            </a:solidFill>
            <a:ln w="9525">
              <a:solidFill>
                <a:schemeClr val="tx1"/>
              </a:solidFill>
              <a:miter lim="800000"/>
              <a:headEnd/>
              <a:tailEnd/>
            </a:ln>
          </p:spPr>
          <p:txBody>
            <a:bodyPr wrap="none" anchor="ctr"/>
            <a:lstStyle/>
            <a:p>
              <a:endParaRPr lang="de-DE"/>
            </a:p>
          </p:txBody>
        </p:sp>
        <p:sp>
          <p:nvSpPr>
            <p:cNvPr id="17441" name="Rectangle 24"/>
            <p:cNvSpPr>
              <a:spLocks noChangeArrowheads="1"/>
            </p:cNvSpPr>
            <p:nvPr/>
          </p:nvSpPr>
          <p:spPr bwMode="auto">
            <a:xfrm>
              <a:off x="5007" y="2214"/>
              <a:ext cx="90" cy="90"/>
            </a:xfrm>
            <a:prstGeom prst="rect">
              <a:avLst/>
            </a:prstGeom>
            <a:solidFill>
              <a:srgbClr val="3366FF"/>
            </a:solidFill>
            <a:ln w="9525">
              <a:solidFill>
                <a:schemeClr val="tx1"/>
              </a:solidFill>
              <a:miter lim="800000"/>
              <a:headEnd/>
              <a:tailEnd/>
            </a:ln>
          </p:spPr>
          <p:txBody>
            <a:bodyPr wrap="none" anchor="ctr"/>
            <a:lstStyle/>
            <a:p>
              <a:endParaRPr lang="de-DE"/>
            </a:p>
          </p:txBody>
        </p:sp>
      </p:grpSp>
      <p:grpSp>
        <p:nvGrpSpPr>
          <p:cNvPr id="5" name="Group 27"/>
          <p:cNvGrpSpPr>
            <a:grpSpLocks/>
          </p:cNvGrpSpPr>
          <p:nvPr/>
        </p:nvGrpSpPr>
        <p:grpSpPr bwMode="auto">
          <a:xfrm>
            <a:off x="6707188" y="3492500"/>
            <a:ext cx="1428750" cy="142875"/>
            <a:chOff x="4197" y="2214"/>
            <a:chExt cx="900" cy="90"/>
          </a:xfrm>
        </p:grpSpPr>
        <p:sp>
          <p:nvSpPr>
            <p:cNvPr id="17422" name="Rectangle 28"/>
            <p:cNvSpPr>
              <a:spLocks noChangeArrowheads="1"/>
            </p:cNvSpPr>
            <p:nvPr/>
          </p:nvSpPr>
          <p:spPr bwMode="auto">
            <a:xfrm>
              <a:off x="419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3" name="Rectangle 29"/>
            <p:cNvSpPr>
              <a:spLocks noChangeArrowheads="1"/>
            </p:cNvSpPr>
            <p:nvPr/>
          </p:nvSpPr>
          <p:spPr bwMode="auto">
            <a:xfrm>
              <a:off x="428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4" name="Rectangle 30"/>
            <p:cNvSpPr>
              <a:spLocks noChangeArrowheads="1"/>
            </p:cNvSpPr>
            <p:nvPr/>
          </p:nvSpPr>
          <p:spPr bwMode="auto">
            <a:xfrm>
              <a:off x="437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5" name="Rectangle 31"/>
            <p:cNvSpPr>
              <a:spLocks noChangeArrowheads="1"/>
            </p:cNvSpPr>
            <p:nvPr/>
          </p:nvSpPr>
          <p:spPr bwMode="auto">
            <a:xfrm>
              <a:off x="446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6" name="Rectangle 32"/>
            <p:cNvSpPr>
              <a:spLocks noChangeArrowheads="1"/>
            </p:cNvSpPr>
            <p:nvPr/>
          </p:nvSpPr>
          <p:spPr bwMode="auto">
            <a:xfrm>
              <a:off x="455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7" name="Rectangle 33"/>
            <p:cNvSpPr>
              <a:spLocks noChangeArrowheads="1"/>
            </p:cNvSpPr>
            <p:nvPr/>
          </p:nvSpPr>
          <p:spPr bwMode="auto">
            <a:xfrm>
              <a:off x="464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28" name="Rectangle 34"/>
            <p:cNvSpPr>
              <a:spLocks noChangeArrowheads="1"/>
            </p:cNvSpPr>
            <p:nvPr/>
          </p:nvSpPr>
          <p:spPr bwMode="auto">
            <a:xfrm>
              <a:off x="4737" y="2214"/>
              <a:ext cx="90" cy="90"/>
            </a:xfrm>
            <a:prstGeom prst="rect">
              <a:avLst/>
            </a:prstGeom>
            <a:solidFill>
              <a:srgbClr val="3366FF"/>
            </a:solidFill>
            <a:ln w="9525">
              <a:solidFill>
                <a:schemeClr val="tx1"/>
              </a:solidFill>
              <a:miter lim="800000"/>
              <a:headEnd/>
              <a:tailEnd/>
            </a:ln>
          </p:spPr>
          <p:txBody>
            <a:bodyPr wrap="none" anchor="ctr"/>
            <a:lstStyle/>
            <a:p>
              <a:endParaRPr lang="de-DE"/>
            </a:p>
          </p:txBody>
        </p:sp>
        <p:sp>
          <p:nvSpPr>
            <p:cNvPr id="17429" name="Rectangle 35"/>
            <p:cNvSpPr>
              <a:spLocks noChangeArrowheads="1"/>
            </p:cNvSpPr>
            <p:nvPr/>
          </p:nvSpPr>
          <p:spPr bwMode="auto">
            <a:xfrm>
              <a:off x="482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0" name="Rectangle 36"/>
            <p:cNvSpPr>
              <a:spLocks noChangeArrowheads="1"/>
            </p:cNvSpPr>
            <p:nvPr/>
          </p:nvSpPr>
          <p:spPr bwMode="auto">
            <a:xfrm>
              <a:off x="491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7431" name="Rectangle 37"/>
            <p:cNvSpPr>
              <a:spLocks noChangeArrowheads="1"/>
            </p:cNvSpPr>
            <p:nvPr/>
          </p:nvSpPr>
          <p:spPr bwMode="auto">
            <a:xfrm>
              <a:off x="5007" y="2214"/>
              <a:ext cx="90" cy="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7421" name="Text Box 38"/>
          <p:cNvSpPr txBox="1">
            <a:spLocks noChangeArrowheads="1"/>
          </p:cNvSpPr>
          <p:nvPr/>
        </p:nvSpPr>
        <p:spPr bwMode="auto">
          <a:xfrm>
            <a:off x="8172450" y="3419475"/>
            <a:ext cx="923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nSpc>
                <a:spcPct val="80000"/>
              </a:lnSpc>
            </a:pPr>
            <a:r>
              <a:rPr lang="en-US" sz="1800"/>
              <a:t>8</a:t>
            </a:r>
          </a:p>
          <a:p>
            <a:pPr>
              <a:lnSpc>
                <a:spcPct val="80000"/>
              </a:lnSpc>
            </a:pPr>
            <a:r>
              <a:rPr lang="en-US" sz="1800"/>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11"/>
                                        </p:tgtEl>
                                        <p:attrNameLst>
                                          <p:attrName>style.visibility</p:attrName>
                                        </p:attrNameLst>
                                      </p:cBhvr>
                                      <p:to>
                                        <p:strVal val="visible"/>
                                      </p:to>
                                    </p:set>
                                    <p:animEffect transition="in" filter="wipe(left)">
                                      <p:cBhvr>
                                        <p:cTn id="17" dur="2000"/>
                                        <p:tgtEl>
                                          <p:spTgt spid="102411"/>
                                        </p:tgtEl>
                                      </p:cBhvr>
                                    </p:animEffec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024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7" grpId="0"/>
      <p:bldP spid="102411" grpId="0" animBg="1"/>
      <p:bldP spid="102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843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AA6FB45-A014-464F-A7CD-4212AD49E804}" type="slidenum">
              <a:rPr lang="de-DE" sz="1000" smtClean="0"/>
              <a:pPr/>
              <a:t>14</a:t>
            </a:fld>
            <a:r>
              <a:rPr lang="de-DE" sz="1000" smtClean="0"/>
              <a:t> -</a:t>
            </a:r>
          </a:p>
        </p:txBody>
      </p:sp>
      <p:sp>
        <p:nvSpPr>
          <p:cNvPr id="178192" name="Freeform 16"/>
          <p:cNvSpPr>
            <a:spLocks/>
          </p:cNvSpPr>
          <p:nvPr/>
        </p:nvSpPr>
        <p:spPr bwMode="auto">
          <a:xfrm>
            <a:off x="1454150" y="2640013"/>
            <a:ext cx="2763838" cy="2763837"/>
          </a:xfrm>
          <a:custGeom>
            <a:avLst/>
            <a:gdLst>
              <a:gd name="T0" fmla="*/ 2026206217 w 1741"/>
              <a:gd name="T1" fmla="*/ 7559675 h 1741"/>
              <a:gd name="T2" fmla="*/ 1806953439 w 1741"/>
              <a:gd name="T3" fmla="*/ 35282184 h 1741"/>
              <a:gd name="T4" fmla="*/ 1592738988 w 1741"/>
              <a:gd name="T5" fmla="*/ 83165936 h 1741"/>
              <a:gd name="T6" fmla="*/ 1391126508 w 1741"/>
              <a:gd name="T7" fmla="*/ 153728716 h 1741"/>
              <a:gd name="T8" fmla="*/ 1194554340 w 1741"/>
              <a:gd name="T9" fmla="*/ 241934988 h 1741"/>
              <a:gd name="T10" fmla="*/ 1013103109 w 1741"/>
              <a:gd name="T11" fmla="*/ 347781501 h 1741"/>
              <a:gd name="T12" fmla="*/ 798890444 w 1741"/>
              <a:gd name="T13" fmla="*/ 498990906 h 1741"/>
              <a:gd name="T14" fmla="*/ 504031398 w 1741"/>
              <a:gd name="T15" fmla="*/ 798888567 h 1741"/>
              <a:gd name="T16" fmla="*/ 347781627 w 1741"/>
              <a:gd name="T17" fmla="*/ 1013102742 h 1741"/>
              <a:gd name="T18" fmla="*/ 241935075 w 1741"/>
              <a:gd name="T19" fmla="*/ 1194553908 h 1741"/>
              <a:gd name="T20" fmla="*/ 153730359 w 1741"/>
              <a:gd name="T21" fmla="*/ 1388605056 h 1741"/>
              <a:gd name="T22" fmla="*/ 83165967 w 1741"/>
              <a:gd name="T23" fmla="*/ 1595257773 h 1741"/>
              <a:gd name="T24" fmla="*/ 35282196 w 1741"/>
              <a:gd name="T25" fmla="*/ 1804431836 h 1741"/>
              <a:gd name="T26" fmla="*/ 7561265 w 1741"/>
              <a:gd name="T27" fmla="*/ 2026205484 h 1741"/>
              <a:gd name="T28" fmla="*/ 2520951 w 1741"/>
              <a:gd name="T29" fmla="*/ 2147483647 h 1741"/>
              <a:gd name="T30" fmla="*/ 20161254 w 1741"/>
              <a:gd name="T31" fmla="*/ 2147483647 h 1741"/>
              <a:gd name="T32" fmla="*/ 55443457 w 1741"/>
              <a:gd name="T33" fmla="*/ 2147483647 h 1741"/>
              <a:gd name="T34" fmla="*/ 115927226 w 1741"/>
              <a:gd name="T35" fmla="*/ 2147483647 h 1741"/>
              <a:gd name="T36" fmla="*/ 194052855 w 1741"/>
              <a:gd name="T37" fmla="*/ 2147483647 h 1741"/>
              <a:gd name="T38" fmla="*/ 289818833 w 1741"/>
              <a:gd name="T39" fmla="*/ 2147483647 h 1741"/>
              <a:gd name="T40" fmla="*/ 408265371 w 1741"/>
              <a:gd name="T41" fmla="*/ 2147483647 h 1741"/>
              <a:gd name="T42" fmla="*/ 645160134 w 1741"/>
              <a:gd name="T43" fmla="*/ 2147483647 h 1741"/>
              <a:gd name="T44" fmla="*/ 924898442 w 1741"/>
              <a:gd name="T45" fmla="*/ 2147483647 h 1741"/>
              <a:gd name="T46" fmla="*/ 1101309362 w 1741"/>
              <a:gd name="T47" fmla="*/ 2147483647 h 1741"/>
              <a:gd name="T48" fmla="*/ 1290320268 w 1741"/>
              <a:gd name="T49" fmla="*/ 2147483647 h 1741"/>
              <a:gd name="T50" fmla="*/ 1489413386 w 1741"/>
              <a:gd name="T51" fmla="*/ 2147483647 h 1741"/>
              <a:gd name="T52" fmla="*/ 1698585937 w 1741"/>
              <a:gd name="T53" fmla="*/ 2147483647 h 1741"/>
              <a:gd name="T54" fmla="*/ 1912799991 w 1741"/>
              <a:gd name="T55" fmla="*/ 2147483647 h 1741"/>
              <a:gd name="T56" fmla="*/ 2139614031 w 1741"/>
              <a:gd name="T57" fmla="*/ 2147483647 h 1741"/>
              <a:gd name="T58" fmla="*/ 2147483647 w 1741"/>
              <a:gd name="T59" fmla="*/ 2147483647 h 1741"/>
              <a:gd name="T60" fmla="*/ 2147483647 w 1741"/>
              <a:gd name="T61" fmla="*/ 2147483647 h 1741"/>
              <a:gd name="T62" fmla="*/ 2147483647 w 1741"/>
              <a:gd name="T63" fmla="*/ 2147483647 h 1741"/>
              <a:gd name="T64" fmla="*/ 2147483647 w 1741"/>
              <a:gd name="T65" fmla="*/ 2147483647 h 1741"/>
              <a:gd name="T66" fmla="*/ 2147483647 w 1741"/>
              <a:gd name="T67" fmla="*/ 2147483647 h 1741"/>
              <a:gd name="T68" fmla="*/ 2147483647 w 1741"/>
              <a:gd name="T69" fmla="*/ 2147483647 h 1741"/>
              <a:gd name="T70" fmla="*/ 2147483647 w 1741"/>
              <a:gd name="T71" fmla="*/ 2147483647 h 1741"/>
              <a:gd name="T72" fmla="*/ 2147483647 w 1741"/>
              <a:gd name="T73" fmla="*/ 2147483647 h 1741"/>
              <a:gd name="T74" fmla="*/ 2147483647 w 1741"/>
              <a:gd name="T75" fmla="*/ 2147483647 h 1741"/>
              <a:gd name="T76" fmla="*/ 2147483647 w 1741"/>
              <a:gd name="T77" fmla="*/ 2147483647 h 1741"/>
              <a:gd name="T78" fmla="*/ 2147483647 w 1741"/>
              <a:gd name="T79" fmla="*/ 2147483647 h 1741"/>
              <a:gd name="T80" fmla="*/ 2147483647 w 1741"/>
              <a:gd name="T81" fmla="*/ 2147483647 h 1741"/>
              <a:gd name="T82" fmla="*/ 2147483647 w 1741"/>
              <a:gd name="T83" fmla="*/ 2147483647 h 1741"/>
              <a:gd name="T84" fmla="*/ 2147483647 w 1741"/>
              <a:gd name="T85" fmla="*/ 2147483647 h 1741"/>
              <a:gd name="T86" fmla="*/ 2147483647 w 1741"/>
              <a:gd name="T87" fmla="*/ 2134571359 h 1741"/>
              <a:gd name="T88" fmla="*/ 2147483647 w 1741"/>
              <a:gd name="T89" fmla="*/ 1912797711 h 1741"/>
              <a:gd name="T90" fmla="*/ 2147483647 w 1741"/>
              <a:gd name="T91" fmla="*/ 1698585323 h 1741"/>
              <a:gd name="T92" fmla="*/ 2147483647 w 1741"/>
              <a:gd name="T93" fmla="*/ 1489411260 h 1741"/>
              <a:gd name="T94" fmla="*/ 2147483647 w 1741"/>
              <a:gd name="T95" fmla="*/ 1290319802 h 1741"/>
              <a:gd name="T96" fmla="*/ 2147483647 w 1741"/>
              <a:gd name="T97" fmla="*/ 1101307376 h 1741"/>
              <a:gd name="T98" fmla="*/ 2147483647 w 1741"/>
              <a:gd name="T99" fmla="*/ 924896520 h 1741"/>
              <a:gd name="T100" fmla="*/ 2147483647 w 1741"/>
              <a:gd name="T101" fmla="*/ 642638952 h 1741"/>
              <a:gd name="T102" fmla="*/ 2147483647 w 1741"/>
              <a:gd name="T103" fmla="*/ 403224913 h 1741"/>
              <a:gd name="T104" fmla="*/ 2147483647 w 1741"/>
              <a:gd name="T105" fmla="*/ 289817141 h 1741"/>
              <a:gd name="T106" fmla="*/ 2147483647 w 1741"/>
              <a:gd name="T107" fmla="*/ 194051198 h 1741"/>
              <a:gd name="T108" fmla="*/ 2147483647 w 1741"/>
              <a:gd name="T109" fmla="*/ 115927184 h 1741"/>
              <a:gd name="T110" fmla="*/ 2147483647 w 1741"/>
              <a:gd name="T111" fmla="*/ 55443437 h 1741"/>
              <a:gd name="T112" fmla="*/ 2147483647 w 1741"/>
              <a:gd name="T113" fmla="*/ 20161247 h 1741"/>
              <a:gd name="T114" fmla="*/ 2147483647 w 1741"/>
              <a:gd name="T115" fmla="*/ 0 h 17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1"/>
              <a:gd name="T175" fmla="*/ 0 h 1741"/>
              <a:gd name="T176" fmla="*/ 1741 w 1741"/>
              <a:gd name="T177" fmla="*/ 1741 h 17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1" h="1741">
                <a:moveTo>
                  <a:pt x="871" y="0"/>
                </a:moveTo>
                <a:lnTo>
                  <a:pt x="849" y="0"/>
                </a:lnTo>
                <a:lnTo>
                  <a:pt x="826" y="1"/>
                </a:lnTo>
                <a:lnTo>
                  <a:pt x="804" y="3"/>
                </a:lnTo>
                <a:lnTo>
                  <a:pt x="781" y="5"/>
                </a:lnTo>
                <a:lnTo>
                  <a:pt x="761" y="8"/>
                </a:lnTo>
                <a:lnTo>
                  <a:pt x="738" y="9"/>
                </a:lnTo>
                <a:lnTo>
                  <a:pt x="717" y="14"/>
                </a:lnTo>
                <a:lnTo>
                  <a:pt x="695" y="17"/>
                </a:lnTo>
                <a:lnTo>
                  <a:pt x="674" y="22"/>
                </a:lnTo>
                <a:lnTo>
                  <a:pt x="653" y="27"/>
                </a:lnTo>
                <a:lnTo>
                  <a:pt x="632" y="33"/>
                </a:lnTo>
                <a:lnTo>
                  <a:pt x="612" y="40"/>
                </a:lnTo>
                <a:lnTo>
                  <a:pt x="592" y="46"/>
                </a:lnTo>
                <a:lnTo>
                  <a:pt x="572" y="53"/>
                </a:lnTo>
                <a:lnTo>
                  <a:pt x="552" y="61"/>
                </a:lnTo>
                <a:lnTo>
                  <a:pt x="532" y="69"/>
                </a:lnTo>
                <a:lnTo>
                  <a:pt x="512" y="77"/>
                </a:lnTo>
                <a:lnTo>
                  <a:pt x="493" y="86"/>
                </a:lnTo>
                <a:lnTo>
                  <a:pt x="474" y="96"/>
                </a:lnTo>
                <a:lnTo>
                  <a:pt x="456" y="106"/>
                </a:lnTo>
                <a:lnTo>
                  <a:pt x="437" y="115"/>
                </a:lnTo>
                <a:lnTo>
                  <a:pt x="419" y="126"/>
                </a:lnTo>
                <a:lnTo>
                  <a:pt x="402" y="138"/>
                </a:lnTo>
                <a:lnTo>
                  <a:pt x="384" y="149"/>
                </a:lnTo>
                <a:lnTo>
                  <a:pt x="367" y="160"/>
                </a:lnTo>
                <a:lnTo>
                  <a:pt x="351" y="173"/>
                </a:lnTo>
                <a:lnTo>
                  <a:pt x="317" y="198"/>
                </a:lnTo>
                <a:lnTo>
                  <a:pt x="285" y="226"/>
                </a:lnTo>
                <a:lnTo>
                  <a:pt x="256" y="255"/>
                </a:lnTo>
                <a:lnTo>
                  <a:pt x="227" y="285"/>
                </a:lnTo>
                <a:lnTo>
                  <a:pt x="200" y="317"/>
                </a:lnTo>
                <a:lnTo>
                  <a:pt x="173" y="349"/>
                </a:lnTo>
                <a:lnTo>
                  <a:pt x="162" y="367"/>
                </a:lnTo>
                <a:lnTo>
                  <a:pt x="149" y="384"/>
                </a:lnTo>
                <a:lnTo>
                  <a:pt x="138" y="402"/>
                </a:lnTo>
                <a:lnTo>
                  <a:pt x="126" y="420"/>
                </a:lnTo>
                <a:lnTo>
                  <a:pt x="115" y="437"/>
                </a:lnTo>
                <a:lnTo>
                  <a:pt x="106" y="455"/>
                </a:lnTo>
                <a:lnTo>
                  <a:pt x="96" y="474"/>
                </a:lnTo>
                <a:lnTo>
                  <a:pt x="86" y="493"/>
                </a:lnTo>
                <a:lnTo>
                  <a:pt x="77" y="512"/>
                </a:lnTo>
                <a:lnTo>
                  <a:pt x="69" y="532"/>
                </a:lnTo>
                <a:lnTo>
                  <a:pt x="61" y="551"/>
                </a:lnTo>
                <a:lnTo>
                  <a:pt x="53" y="572"/>
                </a:lnTo>
                <a:lnTo>
                  <a:pt x="46" y="591"/>
                </a:lnTo>
                <a:lnTo>
                  <a:pt x="40" y="612"/>
                </a:lnTo>
                <a:lnTo>
                  <a:pt x="33" y="633"/>
                </a:lnTo>
                <a:lnTo>
                  <a:pt x="29" y="653"/>
                </a:lnTo>
                <a:lnTo>
                  <a:pt x="22" y="674"/>
                </a:lnTo>
                <a:lnTo>
                  <a:pt x="19" y="695"/>
                </a:lnTo>
                <a:lnTo>
                  <a:pt x="14" y="716"/>
                </a:lnTo>
                <a:lnTo>
                  <a:pt x="11" y="738"/>
                </a:lnTo>
                <a:lnTo>
                  <a:pt x="8" y="759"/>
                </a:lnTo>
                <a:lnTo>
                  <a:pt x="5" y="782"/>
                </a:lnTo>
                <a:lnTo>
                  <a:pt x="3" y="804"/>
                </a:lnTo>
                <a:lnTo>
                  <a:pt x="1" y="825"/>
                </a:lnTo>
                <a:lnTo>
                  <a:pt x="1" y="847"/>
                </a:lnTo>
                <a:lnTo>
                  <a:pt x="0" y="870"/>
                </a:lnTo>
                <a:lnTo>
                  <a:pt x="1" y="894"/>
                </a:lnTo>
                <a:lnTo>
                  <a:pt x="1" y="914"/>
                </a:lnTo>
                <a:lnTo>
                  <a:pt x="3" y="937"/>
                </a:lnTo>
                <a:lnTo>
                  <a:pt x="5" y="959"/>
                </a:lnTo>
                <a:lnTo>
                  <a:pt x="8" y="982"/>
                </a:lnTo>
                <a:lnTo>
                  <a:pt x="11" y="1003"/>
                </a:lnTo>
                <a:lnTo>
                  <a:pt x="14" y="1025"/>
                </a:lnTo>
                <a:lnTo>
                  <a:pt x="19" y="1046"/>
                </a:lnTo>
                <a:lnTo>
                  <a:pt x="22" y="1067"/>
                </a:lnTo>
                <a:lnTo>
                  <a:pt x="29" y="1087"/>
                </a:lnTo>
                <a:lnTo>
                  <a:pt x="33" y="1108"/>
                </a:lnTo>
                <a:lnTo>
                  <a:pt x="40" y="1129"/>
                </a:lnTo>
                <a:lnTo>
                  <a:pt x="46" y="1150"/>
                </a:lnTo>
                <a:lnTo>
                  <a:pt x="53" y="1169"/>
                </a:lnTo>
                <a:lnTo>
                  <a:pt x="61" y="1190"/>
                </a:lnTo>
                <a:lnTo>
                  <a:pt x="69" y="1209"/>
                </a:lnTo>
                <a:lnTo>
                  <a:pt x="77" y="1228"/>
                </a:lnTo>
                <a:lnTo>
                  <a:pt x="86" y="1248"/>
                </a:lnTo>
                <a:lnTo>
                  <a:pt x="96" y="1267"/>
                </a:lnTo>
                <a:lnTo>
                  <a:pt x="106" y="1286"/>
                </a:lnTo>
                <a:lnTo>
                  <a:pt x="115" y="1304"/>
                </a:lnTo>
                <a:lnTo>
                  <a:pt x="126" y="1321"/>
                </a:lnTo>
                <a:lnTo>
                  <a:pt x="138" y="1339"/>
                </a:lnTo>
                <a:lnTo>
                  <a:pt x="149" y="1357"/>
                </a:lnTo>
                <a:lnTo>
                  <a:pt x="162" y="1374"/>
                </a:lnTo>
                <a:lnTo>
                  <a:pt x="173" y="1392"/>
                </a:lnTo>
                <a:lnTo>
                  <a:pt x="200" y="1424"/>
                </a:lnTo>
                <a:lnTo>
                  <a:pt x="227" y="1456"/>
                </a:lnTo>
                <a:lnTo>
                  <a:pt x="256" y="1486"/>
                </a:lnTo>
                <a:lnTo>
                  <a:pt x="285" y="1515"/>
                </a:lnTo>
                <a:lnTo>
                  <a:pt x="317" y="1542"/>
                </a:lnTo>
                <a:lnTo>
                  <a:pt x="351" y="1568"/>
                </a:lnTo>
                <a:lnTo>
                  <a:pt x="367" y="1581"/>
                </a:lnTo>
                <a:lnTo>
                  <a:pt x="384" y="1592"/>
                </a:lnTo>
                <a:lnTo>
                  <a:pt x="402" y="1603"/>
                </a:lnTo>
                <a:lnTo>
                  <a:pt x="419" y="1614"/>
                </a:lnTo>
                <a:lnTo>
                  <a:pt x="437" y="1626"/>
                </a:lnTo>
                <a:lnTo>
                  <a:pt x="456" y="1635"/>
                </a:lnTo>
                <a:lnTo>
                  <a:pt x="474" y="1645"/>
                </a:lnTo>
                <a:lnTo>
                  <a:pt x="493" y="1655"/>
                </a:lnTo>
                <a:lnTo>
                  <a:pt x="512" y="1664"/>
                </a:lnTo>
                <a:lnTo>
                  <a:pt x="532" y="1672"/>
                </a:lnTo>
                <a:lnTo>
                  <a:pt x="551" y="1680"/>
                </a:lnTo>
                <a:lnTo>
                  <a:pt x="572" y="1688"/>
                </a:lnTo>
                <a:lnTo>
                  <a:pt x="591" y="1695"/>
                </a:lnTo>
                <a:lnTo>
                  <a:pt x="612" y="1701"/>
                </a:lnTo>
                <a:lnTo>
                  <a:pt x="632" y="1707"/>
                </a:lnTo>
                <a:lnTo>
                  <a:pt x="653" y="1714"/>
                </a:lnTo>
                <a:lnTo>
                  <a:pt x="674" y="1719"/>
                </a:lnTo>
                <a:lnTo>
                  <a:pt x="695" y="1723"/>
                </a:lnTo>
                <a:lnTo>
                  <a:pt x="716" y="1727"/>
                </a:lnTo>
                <a:lnTo>
                  <a:pt x="738" y="1731"/>
                </a:lnTo>
                <a:lnTo>
                  <a:pt x="759" y="1733"/>
                </a:lnTo>
                <a:lnTo>
                  <a:pt x="781" y="1736"/>
                </a:lnTo>
                <a:lnTo>
                  <a:pt x="804" y="1738"/>
                </a:lnTo>
                <a:lnTo>
                  <a:pt x="826" y="1739"/>
                </a:lnTo>
                <a:lnTo>
                  <a:pt x="849" y="1741"/>
                </a:lnTo>
                <a:lnTo>
                  <a:pt x="871" y="1741"/>
                </a:lnTo>
                <a:lnTo>
                  <a:pt x="894" y="1741"/>
                </a:lnTo>
                <a:lnTo>
                  <a:pt x="916" y="1739"/>
                </a:lnTo>
                <a:lnTo>
                  <a:pt x="938" y="1738"/>
                </a:lnTo>
                <a:lnTo>
                  <a:pt x="959" y="1736"/>
                </a:lnTo>
                <a:lnTo>
                  <a:pt x="982" y="1735"/>
                </a:lnTo>
                <a:lnTo>
                  <a:pt x="1004" y="1731"/>
                </a:lnTo>
                <a:lnTo>
                  <a:pt x="1025" y="1727"/>
                </a:lnTo>
                <a:lnTo>
                  <a:pt x="1046" y="1723"/>
                </a:lnTo>
                <a:lnTo>
                  <a:pt x="1067" y="1719"/>
                </a:lnTo>
                <a:lnTo>
                  <a:pt x="1089" y="1714"/>
                </a:lnTo>
                <a:lnTo>
                  <a:pt x="1110" y="1707"/>
                </a:lnTo>
                <a:lnTo>
                  <a:pt x="1129" y="1701"/>
                </a:lnTo>
                <a:lnTo>
                  <a:pt x="1150" y="1695"/>
                </a:lnTo>
                <a:lnTo>
                  <a:pt x="1171" y="1688"/>
                </a:lnTo>
                <a:lnTo>
                  <a:pt x="1190" y="1680"/>
                </a:lnTo>
                <a:lnTo>
                  <a:pt x="1209" y="1672"/>
                </a:lnTo>
                <a:lnTo>
                  <a:pt x="1228" y="1664"/>
                </a:lnTo>
                <a:lnTo>
                  <a:pt x="1248" y="1655"/>
                </a:lnTo>
                <a:lnTo>
                  <a:pt x="1267" y="1645"/>
                </a:lnTo>
                <a:lnTo>
                  <a:pt x="1286" y="1635"/>
                </a:lnTo>
                <a:lnTo>
                  <a:pt x="1304" y="1626"/>
                </a:lnTo>
                <a:lnTo>
                  <a:pt x="1323" y="1614"/>
                </a:lnTo>
                <a:lnTo>
                  <a:pt x="1340" y="1603"/>
                </a:lnTo>
                <a:lnTo>
                  <a:pt x="1358" y="1592"/>
                </a:lnTo>
                <a:lnTo>
                  <a:pt x="1374" y="1581"/>
                </a:lnTo>
                <a:lnTo>
                  <a:pt x="1392" y="1568"/>
                </a:lnTo>
                <a:lnTo>
                  <a:pt x="1424" y="1542"/>
                </a:lnTo>
                <a:lnTo>
                  <a:pt x="1456" y="1515"/>
                </a:lnTo>
                <a:lnTo>
                  <a:pt x="1486" y="1486"/>
                </a:lnTo>
                <a:lnTo>
                  <a:pt x="1515" y="1456"/>
                </a:lnTo>
                <a:lnTo>
                  <a:pt x="1542" y="1424"/>
                </a:lnTo>
                <a:lnTo>
                  <a:pt x="1568" y="1392"/>
                </a:lnTo>
                <a:lnTo>
                  <a:pt x="1581" y="1374"/>
                </a:lnTo>
                <a:lnTo>
                  <a:pt x="1592" y="1357"/>
                </a:lnTo>
                <a:lnTo>
                  <a:pt x="1605" y="1339"/>
                </a:lnTo>
                <a:lnTo>
                  <a:pt x="1614" y="1321"/>
                </a:lnTo>
                <a:lnTo>
                  <a:pt x="1626" y="1304"/>
                </a:lnTo>
                <a:lnTo>
                  <a:pt x="1637" y="1285"/>
                </a:lnTo>
                <a:lnTo>
                  <a:pt x="1646" y="1267"/>
                </a:lnTo>
                <a:lnTo>
                  <a:pt x="1656" y="1248"/>
                </a:lnTo>
                <a:lnTo>
                  <a:pt x="1664" y="1228"/>
                </a:lnTo>
                <a:lnTo>
                  <a:pt x="1672" y="1209"/>
                </a:lnTo>
                <a:lnTo>
                  <a:pt x="1680" y="1190"/>
                </a:lnTo>
                <a:lnTo>
                  <a:pt x="1688" y="1169"/>
                </a:lnTo>
                <a:lnTo>
                  <a:pt x="1696" y="1150"/>
                </a:lnTo>
                <a:lnTo>
                  <a:pt x="1702" y="1129"/>
                </a:lnTo>
                <a:lnTo>
                  <a:pt x="1707" y="1108"/>
                </a:lnTo>
                <a:lnTo>
                  <a:pt x="1714" y="1087"/>
                </a:lnTo>
                <a:lnTo>
                  <a:pt x="1718" y="1067"/>
                </a:lnTo>
                <a:lnTo>
                  <a:pt x="1723" y="1046"/>
                </a:lnTo>
                <a:lnTo>
                  <a:pt x="1728" y="1025"/>
                </a:lnTo>
                <a:lnTo>
                  <a:pt x="1731" y="1003"/>
                </a:lnTo>
                <a:lnTo>
                  <a:pt x="1735" y="982"/>
                </a:lnTo>
                <a:lnTo>
                  <a:pt x="1736" y="959"/>
                </a:lnTo>
                <a:lnTo>
                  <a:pt x="1739" y="937"/>
                </a:lnTo>
                <a:lnTo>
                  <a:pt x="1739" y="914"/>
                </a:lnTo>
                <a:lnTo>
                  <a:pt x="1741" y="892"/>
                </a:lnTo>
                <a:lnTo>
                  <a:pt x="1741" y="870"/>
                </a:lnTo>
                <a:lnTo>
                  <a:pt x="1741" y="847"/>
                </a:lnTo>
                <a:lnTo>
                  <a:pt x="1739" y="826"/>
                </a:lnTo>
                <a:lnTo>
                  <a:pt x="1739" y="804"/>
                </a:lnTo>
                <a:lnTo>
                  <a:pt x="1736" y="782"/>
                </a:lnTo>
                <a:lnTo>
                  <a:pt x="1735" y="759"/>
                </a:lnTo>
                <a:lnTo>
                  <a:pt x="1731" y="738"/>
                </a:lnTo>
                <a:lnTo>
                  <a:pt x="1728" y="716"/>
                </a:lnTo>
                <a:lnTo>
                  <a:pt x="1723" y="695"/>
                </a:lnTo>
                <a:lnTo>
                  <a:pt x="1718" y="674"/>
                </a:lnTo>
                <a:lnTo>
                  <a:pt x="1714" y="653"/>
                </a:lnTo>
                <a:lnTo>
                  <a:pt x="1709" y="633"/>
                </a:lnTo>
                <a:lnTo>
                  <a:pt x="1702" y="612"/>
                </a:lnTo>
                <a:lnTo>
                  <a:pt x="1696" y="591"/>
                </a:lnTo>
                <a:lnTo>
                  <a:pt x="1688" y="572"/>
                </a:lnTo>
                <a:lnTo>
                  <a:pt x="1680" y="551"/>
                </a:lnTo>
                <a:lnTo>
                  <a:pt x="1672" y="532"/>
                </a:lnTo>
                <a:lnTo>
                  <a:pt x="1664" y="512"/>
                </a:lnTo>
                <a:lnTo>
                  <a:pt x="1656" y="493"/>
                </a:lnTo>
                <a:lnTo>
                  <a:pt x="1646" y="474"/>
                </a:lnTo>
                <a:lnTo>
                  <a:pt x="1637" y="456"/>
                </a:lnTo>
                <a:lnTo>
                  <a:pt x="1626" y="437"/>
                </a:lnTo>
                <a:lnTo>
                  <a:pt x="1614" y="420"/>
                </a:lnTo>
                <a:lnTo>
                  <a:pt x="1605" y="402"/>
                </a:lnTo>
                <a:lnTo>
                  <a:pt x="1592" y="384"/>
                </a:lnTo>
                <a:lnTo>
                  <a:pt x="1581" y="367"/>
                </a:lnTo>
                <a:lnTo>
                  <a:pt x="1568" y="349"/>
                </a:lnTo>
                <a:lnTo>
                  <a:pt x="1542" y="317"/>
                </a:lnTo>
                <a:lnTo>
                  <a:pt x="1515" y="285"/>
                </a:lnTo>
                <a:lnTo>
                  <a:pt x="1486" y="255"/>
                </a:lnTo>
                <a:lnTo>
                  <a:pt x="1456" y="226"/>
                </a:lnTo>
                <a:lnTo>
                  <a:pt x="1424" y="198"/>
                </a:lnTo>
                <a:lnTo>
                  <a:pt x="1392" y="173"/>
                </a:lnTo>
                <a:lnTo>
                  <a:pt x="1374" y="160"/>
                </a:lnTo>
                <a:lnTo>
                  <a:pt x="1358" y="149"/>
                </a:lnTo>
                <a:lnTo>
                  <a:pt x="1340" y="138"/>
                </a:lnTo>
                <a:lnTo>
                  <a:pt x="1321" y="126"/>
                </a:lnTo>
                <a:lnTo>
                  <a:pt x="1304" y="115"/>
                </a:lnTo>
                <a:lnTo>
                  <a:pt x="1286" y="106"/>
                </a:lnTo>
                <a:lnTo>
                  <a:pt x="1267" y="96"/>
                </a:lnTo>
                <a:lnTo>
                  <a:pt x="1248" y="86"/>
                </a:lnTo>
                <a:lnTo>
                  <a:pt x="1228" y="77"/>
                </a:lnTo>
                <a:lnTo>
                  <a:pt x="1209" y="69"/>
                </a:lnTo>
                <a:lnTo>
                  <a:pt x="1190" y="61"/>
                </a:lnTo>
                <a:lnTo>
                  <a:pt x="1171" y="53"/>
                </a:lnTo>
                <a:lnTo>
                  <a:pt x="1150" y="46"/>
                </a:lnTo>
                <a:lnTo>
                  <a:pt x="1129" y="40"/>
                </a:lnTo>
                <a:lnTo>
                  <a:pt x="1108" y="33"/>
                </a:lnTo>
                <a:lnTo>
                  <a:pt x="1087" y="27"/>
                </a:lnTo>
                <a:lnTo>
                  <a:pt x="1067" y="22"/>
                </a:lnTo>
                <a:lnTo>
                  <a:pt x="1046" y="17"/>
                </a:lnTo>
                <a:lnTo>
                  <a:pt x="1025" y="14"/>
                </a:lnTo>
                <a:lnTo>
                  <a:pt x="1003" y="9"/>
                </a:lnTo>
                <a:lnTo>
                  <a:pt x="982" y="8"/>
                </a:lnTo>
                <a:lnTo>
                  <a:pt x="959" y="5"/>
                </a:lnTo>
                <a:lnTo>
                  <a:pt x="937" y="3"/>
                </a:lnTo>
                <a:lnTo>
                  <a:pt x="916" y="1"/>
                </a:lnTo>
                <a:lnTo>
                  <a:pt x="894" y="0"/>
                </a:lnTo>
                <a:lnTo>
                  <a:pt x="871" y="0"/>
                </a:ln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Rectangle 2"/>
          <p:cNvSpPr>
            <a:spLocks noGrp="1" noChangeArrowheads="1"/>
          </p:cNvSpPr>
          <p:nvPr>
            <p:ph type="title"/>
          </p:nvPr>
        </p:nvSpPr>
        <p:spPr/>
        <p:txBody>
          <a:bodyPr/>
          <a:lstStyle/>
          <a:p>
            <a:r>
              <a:rPr lang="de-DE" smtClean="0"/>
              <a:t>Evolutionäre Rekombination</a:t>
            </a:r>
          </a:p>
        </p:txBody>
      </p:sp>
      <p:sp>
        <p:nvSpPr>
          <p:cNvPr id="18438" name="Rectangle 3"/>
          <p:cNvSpPr>
            <a:spLocks noGrp="1" noChangeArrowheads="1"/>
          </p:cNvSpPr>
          <p:nvPr>
            <p:ph type="body" idx="1"/>
          </p:nvPr>
        </p:nvSpPr>
        <p:spPr>
          <a:xfrm>
            <a:off x="611188" y="1268413"/>
            <a:ext cx="8532812" cy="611187"/>
          </a:xfrm>
        </p:spPr>
        <p:txBody>
          <a:bodyPr/>
          <a:lstStyle/>
          <a:p>
            <a:pPr marL="0" indent="0"/>
            <a:r>
              <a:rPr lang="de-DE" smtClean="0"/>
              <a:t>Rekombination = Austausch korresp. Parameter</a:t>
            </a:r>
          </a:p>
        </p:txBody>
      </p:sp>
      <p:sp>
        <p:nvSpPr>
          <p:cNvPr id="18439" name="Rectangle 8"/>
          <p:cNvSpPr>
            <a:spLocks noChangeArrowheads="1"/>
          </p:cNvSpPr>
          <p:nvPr/>
        </p:nvSpPr>
        <p:spPr bwMode="auto">
          <a:xfrm>
            <a:off x="609600" y="22939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sp>
        <p:nvSpPr>
          <p:cNvPr id="18440" name="Rectangle 9"/>
          <p:cNvSpPr>
            <a:spLocks noChangeArrowheads="1"/>
          </p:cNvSpPr>
          <p:nvPr/>
        </p:nvSpPr>
        <p:spPr bwMode="auto">
          <a:xfrm>
            <a:off x="736600" y="2293938"/>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sp>
        <p:nvSpPr>
          <p:cNvPr id="178188" name="Freeform 12"/>
          <p:cNvSpPr>
            <a:spLocks/>
          </p:cNvSpPr>
          <p:nvPr/>
        </p:nvSpPr>
        <p:spPr bwMode="auto">
          <a:xfrm>
            <a:off x="1471613" y="4506913"/>
            <a:ext cx="152400" cy="152400"/>
          </a:xfrm>
          <a:custGeom>
            <a:avLst/>
            <a:gdLst>
              <a:gd name="T0" fmla="*/ 120967511 w 96"/>
              <a:gd name="T1" fmla="*/ 0 h 96"/>
              <a:gd name="T2" fmla="*/ 108367528 w 96"/>
              <a:gd name="T3" fmla="*/ 2520950 h 96"/>
              <a:gd name="T4" fmla="*/ 95765932 w 96"/>
              <a:gd name="T5" fmla="*/ 2520950 h 96"/>
              <a:gd name="T6" fmla="*/ 85685310 w 96"/>
              <a:gd name="T7" fmla="*/ 7561263 h 96"/>
              <a:gd name="T8" fmla="*/ 73083739 w 96"/>
              <a:gd name="T9" fmla="*/ 10080625 h 96"/>
              <a:gd name="T10" fmla="*/ 65524066 w 96"/>
              <a:gd name="T11" fmla="*/ 15120939 h 96"/>
              <a:gd name="T12" fmla="*/ 52924083 w 96"/>
              <a:gd name="T13" fmla="*/ 20161250 h 96"/>
              <a:gd name="T14" fmla="*/ 35282189 w 96"/>
              <a:gd name="T15" fmla="*/ 35282189 h 96"/>
              <a:gd name="T16" fmla="*/ 20161250 w 96"/>
              <a:gd name="T17" fmla="*/ 55443445 h 96"/>
              <a:gd name="T18" fmla="*/ 15120939 w 96"/>
              <a:gd name="T19" fmla="*/ 63003117 h 96"/>
              <a:gd name="T20" fmla="*/ 7561263 w 96"/>
              <a:gd name="T21" fmla="*/ 75604688 h 96"/>
              <a:gd name="T22" fmla="*/ 5040312 w 96"/>
              <a:gd name="T23" fmla="*/ 83165948 h 96"/>
              <a:gd name="T24" fmla="*/ 5040312 w 96"/>
              <a:gd name="T25" fmla="*/ 95765932 h 96"/>
              <a:gd name="T26" fmla="*/ 0 w 96"/>
              <a:gd name="T27" fmla="*/ 108367528 h 96"/>
              <a:gd name="T28" fmla="*/ 0 w 96"/>
              <a:gd name="T29" fmla="*/ 120967511 h 96"/>
              <a:gd name="T30" fmla="*/ 0 w 96"/>
              <a:gd name="T31" fmla="*/ 131048133 h 96"/>
              <a:gd name="T32" fmla="*/ 5040312 w 96"/>
              <a:gd name="T33" fmla="*/ 143648116 h 96"/>
              <a:gd name="T34" fmla="*/ 5040312 w 96"/>
              <a:gd name="T35" fmla="*/ 156249687 h 96"/>
              <a:gd name="T36" fmla="*/ 7561263 w 96"/>
              <a:gd name="T37" fmla="*/ 168851258 h 96"/>
              <a:gd name="T38" fmla="*/ 15120939 w 96"/>
              <a:gd name="T39" fmla="*/ 176410931 h 96"/>
              <a:gd name="T40" fmla="*/ 20161250 w 96"/>
              <a:gd name="T41" fmla="*/ 189012502 h 96"/>
              <a:gd name="T42" fmla="*/ 35282189 w 96"/>
              <a:gd name="T43" fmla="*/ 204133435 h 96"/>
              <a:gd name="T44" fmla="*/ 52924083 w 96"/>
              <a:gd name="T45" fmla="*/ 221773779 h 96"/>
              <a:gd name="T46" fmla="*/ 65524066 w 96"/>
              <a:gd name="T47" fmla="*/ 224294728 h 96"/>
              <a:gd name="T48" fmla="*/ 73083739 w 96"/>
              <a:gd name="T49" fmla="*/ 231854401 h 96"/>
              <a:gd name="T50" fmla="*/ 85685310 w 96"/>
              <a:gd name="T51" fmla="*/ 236894711 h 96"/>
              <a:gd name="T52" fmla="*/ 95765932 w 96"/>
              <a:gd name="T53" fmla="*/ 236894711 h 96"/>
              <a:gd name="T54" fmla="*/ 108367528 w 96"/>
              <a:gd name="T55" fmla="*/ 241935022 h 96"/>
              <a:gd name="T56" fmla="*/ 120967511 w 96"/>
              <a:gd name="T57" fmla="*/ 241935022 h 96"/>
              <a:gd name="T58" fmla="*/ 133567495 w 96"/>
              <a:gd name="T59" fmla="*/ 241935022 h 96"/>
              <a:gd name="T60" fmla="*/ 146169066 w 96"/>
              <a:gd name="T61" fmla="*/ 236894711 h 96"/>
              <a:gd name="T62" fmla="*/ 156249687 w 96"/>
              <a:gd name="T63" fmla="*/ 236894711 h 96"/>
              <a:gd name="T64" fmla="*/ 168851258 w 96"/>
              <a:gd name="T65" fmla="*/ 231854401 h 96"/>
              <a:gd name="T66" fmla="*/ 176410931 w 96"/>
              <a:gd name="T67" fmla="*/ 224294728 h 96"/>
              <a:gd name="T68" fmla="*/ 189012502 w 96"/>
              <a:gd name="T69" fmla="*/ 221773779 h 96"/>
              <a:gd name="T70" fmla="*/ 206652796 w 96"/>
              <a:gd name="T71" fmla="*/ 204133435 h 96"/>
              <a:gd name="T72" fmla="*/ 221773779 w 96"/>
              <a:gd name="T73" fmla="*/ 189012502 h 96"/>
              <a:gd name="T74" fmla="*/ 226814090 w 96"/>
              <a:gd name="T75" fmla="*/ 176410931 h 96"/>
              <a:gd name="T76" fmla="*/ 229335039 w 96"/>
              <a:gd name="T77" fmla="*/ 168851258 h 96"/>
              <a:gd name="T78" fmla="*/ 234375350 w 96"/>
              <a:gd name="T79" fmla="*/ 156249687 h 96"/>
              <a:gd name="T80" fmla="*/ 239415661 w 96"/>
              <a:gd name="T81" fmla="*/ 143648116 h 96"/>
              <a:gd name="T82" fmla="*/ 241935022 w 96"/>
              <a:gd name="T83" fmla="*/ 131048133 h 96"/>
              <a:gd name="T84" fmla="*/ 241935022 w 96"/>
              <a:gd name="T85" fmla="*/ 120967511 h 96"/>
              <a:gd name="T86" fmla="*/ 241935022 w 96"/>
              <a:gd name="T87" fmla="*/ 108367528 h 96"/>
              <a:gd name="T88" fmla="*/ 239415661 w 96"/>
              <a:gd name="T89" fmla="*/ 95765932 h 96"/>
              <a:gd name="T90" fmla="*/ 234375350 w 96"/>
              <a:gd name="T91" fmla="*/ 83165948 h 96"/>
              <a:gd name="T92" fmla="*/ 229335039 w 96"/>
              <a:gd name="T93" fmla="*/ 75604688 h 96"/>
              <a:gd name="T94" fmla="*/ 226814090 w 96"/>
              <a:gd name="T95" fmla="*/ 63003117 h 96"/>
              <a:gd name="T96" fmla="*/ 221773779 w 96"/>
              <a:gd name="T97" fmla="*/ 55443445 h 96"/>
              <a:gd name="T98" fmla="*/ 206652796 w 96"/>
              <a:gd name="T99" fmla="*/ 35282189 h 96"/>
              <a:gd name="T100" fmla="*/ 189012502 w 96"/>
              <a:gd name="T101" fmla="*/ 20161250 h 96"/>
              <a:gd name="T102" fmla="*/ 176410931 w 96"/>
              <a:gd name="T103" fmla="*/ 15120939 h 96"/>
              <a:gd name="T104" fmla="*/ 168851258 w 96"/>
              <a:gd name="T105" fmla="*/ 10080625 h 96"/>
              <a:gd name="T106" fmla="*/ 156249687 w 96"/>
              <a:gd name="T107" fmla="*/ 7561263 h 96"/>
              <a:gd name="T108" fmla="*/ 146169066 w 96"/>
              <a:gd name="T109" fmla="*/ 2520950 h 96"/>
              <a:gd name="T110" fmla="*/ 133567495 w 96"/>
              <a:gd name="T111" fmla="*/ 2520950 h 96"/>
              <a:gd name="T112" fmla="*/ 120967511 w 9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6"/>
              <a:gd name="T173" fmla="*/ 96 w 9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6">
                <a:moveTo>
                  <a:pt x="48" y="0"/>
                </a:moveTo>
                <a:lnTo>
                  <a:pt x="43" y="1"/>
                </a:lnTo>
                <a:lnTo>
                  <a:pt x="38" y="1"/>
                </a:lnTo>
                <a:lnTo>
                  <a:pt x="34" y="3"/>
                </a:lnTo>
                <a:lnTo>
                  <a:pt x="29" y="4"/>
                </a:lnTo>
                <a:lnTo>
                  <a:pt x="26" y="6"/>
                </a:lnTo>
                <a:lnTo>
                  <a:pt x="21" y="8"/>
                </a:lnTo>
                <a:lnTo>
                  <a:pt x="14" y="14"/>
                </a:lnTo>
                <a:lnTo>
                  <a:pt x="8" y="22"/>
                </a:lnTo>
                <a:lnTo>
                  <a:pt x="6" y="25"/>
                </a:lnTo>
                <a:lnTo>
                  <a:pt x="3" y="30"/>
                </a:lnTo>
                <a:lnTo>
                  <a:pt x="2" y="33"/>
                </a:lnTo>
                <a:lnTo>
                  <a:pt x="2" y="38"/>
                </a:lnTo>
                <a:lnTo>
                  <a:pt x="0" y="43"/>
                </a:lnTo>
                <a:lnTo>
                  <a:pt x="0" y="48"/>
                </a:lnTo>
                <a:lnTo>
                  <a:pt x="0" y="52"/>
                </a:lnTo>
                <a:lnTo>
                  <a:pt x="2" y="57"/>
                </a:lnTo>
                <a:lnTo>
                  <a:pt x="2" y="62"/>
                </a:lnTo>
                <a:lnTo>
                  <a:pt x="3" y="67"/>
                </a:lnTo>
                <a:lnTo>
                  <a:pt x="6" y="70"/>
                </a:lnTo>
                <a:lnTo>
                  <a:pt x="8" y="75"/>
                </a:lnTo>
                <a:lnTo>
                  <a:pt x="14" y="81"/>
                </a:lnTo>
                <a:lnTo>
                  <a:pt x="21" y="88"/>
                </a:lnTo>
                <a:lnTo>
                  <a:pt x="26" y="89"/>
                </a:lnTo>
                <a:lnTo>
                  <a:pt x="29" y="92"/>
                </a:lnTo>
                <a:lnTo>
                  <a:pt x="34" y="94"/>
                </a:lnTo>
                <a:lnTo>
                  <a:pt x="38" y="94"/>
                </a:lnTo>
                <a:lnTo>
                  <a:pt x="43" y="96"/>
                </a:lnTo>
                <a:lnTo>
                  <a:pt x="48" y="96"/>
                </a:lnTo>
                <a:lnTo>
                  <a:pt x="53" y="96"/>
                </a:lnTo>
                <a:lnTo>
                  <a:pt x="58" y="94"/>
                </a:lnTo>
                <a:lnTo>
                  <a:pt x="62" y="94"/>
                </a:lnTo>
                <a:lnTo>
                  <a:pt x="67" y="92"/>
                </a:lnTo>
                <a:lnTo>
                  <a:pt x="70" y="89"/>
                </a:lnTo>
                <a:lnTo>
                  <a:pt x="75" y="88"/>
                </a:lnTo>
                <a:lnTo>
                  <a:pt x="82" y="81"/>
                </a:lnTo>
                <a:lnTo>
                  <a:pt x="88" y="75"/>
                </a:lnTo>
                <a:lnTo>
                  <a:pt x="90" y="70"/>
                </a:lnTo>
                <a:lnTo>
                  <a:pt x="91" y="67"/>
                </a:lnTo>
                <a:lnTo>
                  <a:pt x="93" y="62"/>
                </a:lnTo>
                <a:lnTo>
                  <a:pt x="95" y="57"/>
                </a:lnTo>
                <a:lnTo>
                  <a:pt x="96" y="52"/>
                </a:lnTo>
                <a:lnTo>
                  <a:pt x="96" y="48"/>
                </a:lnTo>
                <a:lnTo>
                  <a:pt x="96" y="43"/>
                </a:lnTo>
                <a:lnTo>
                  <a:pt x="95" y="38"/>
                </a:lnTo>
                <a:lnTo>
                  <a:pt x="93" y="33"/>
                </a:lnTo>
                <a:lnTo>
                  <a:pt x="91" y="30"/>
                </a:lnTo>
                <a:lnTo>
                  <a:pt x="90" y="25"/>
                </a:lnTo>
                <a:lnTo>
                  <a:pt x="88" y="22"/>
                </a:lnTo>
                <a:lnTo>
                  <a:pt x="82" y="14"/>
                </a:lnTo>
                <a:lnTo>
                  <a:pt x="75" y="8"/>
                </a:lnTo>
                <a:lnTo>
                  <a:pt x="70" y="6"/>
                </a:lnTo>
                <a:lnTo>
                  <a:pt x="67" y="4"/>
                </a:lnTo>
                <a:lnTo>
                  <a:pt x="62" y="3"/>
                </a:lnTo>
                <a:lnTo>
                  <a:pt x="58" y="1"/>
                </a:lnTo>
                <a:lnTo>
                  <a:pt x="53" y="1"/>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42" name="Freeform 13"/>
          <p:cNvSpPr>
            <a:spLocks/>
          </p:cNvSpPr>
          <p:nvPr/>
        </p:nvSpPr>
        <p:spPr bwMode="auto">
          <a:xfrm>
            <a:off x="1471613" y="4506913"/>
            <a:ext cx="152400" cy="152400"/>
          </a:xfrm>
          <a:custGeom>
            <a:avLst/>
            <a:gdLst>
              <a:gd name="T0" fmla="*/ 120967511 w 96"/>
              <a:gd name="T1" fmla="*/ 0 h 96"/>
              <a:gd name="T2" fmla="*/ 108367528 w 96"/>
              <a:gd name="T3" fmla="*/ 2520950 h 96"/>
              <a:gd name="T4" fmla="*/ 95765932 w 96"/>
              <a:gd name="T5" fmla="*/ 2520950 h 96"/>
              <a:gd name="T6" fmla="*/ 85685310 w 96"/>
              <a:gd name="T7" fmla="*/ 7561263 h 96"/>
              <a:gd name="T8" fmla="*/ 73083739 w 96"/>
              <a:gd name="T9" fmla="*/ 10080625 h 96"/>
              <a:gd name="T10" fmla="*/ 65524066 w 96"/>
              <a:gd name="T11" fmla="*/ 15120939 h 96"/>
              <a:gd name="T12" fmla="*/ 52924083 w 96"/>
              <a:gd name="T13" fmla="*/ 20161250 h 96"/>
              <a:gd name="T14" fmla="*/ 35282189 w 96"/>
              <a:gd name="T15" fmla="*/ 35282189 h 96"/>
              <a:gd name="T16" fmla="*/ 20161250 w 96"/>
              <a:gd name="T17" fmla="*/ 55443445 h 96"/>
              <a:gd name="T18" fmla="*/ 15120939 w 96"/>
              <a:gd name="T19" fmla="*/ 63003117 h 96"/>
              <a:gd name="T20" fmla="*/ 7561263 w 96"/>
              <a:gd name="T21" fmla="*/ 75604688 h 96"/>
              <a:gd name="T22" fmla="*/ 5040312 w 96"/>
              <a:gd name="T23" fmla="*/ 83165948 h 96"/>
              <a:gd name="T24" fmla="*/ 5040312 w 96"/>
              <a:gd name="T25" fmla="*/ 95765932 h 96"/>
              <a:gd name="T26" fmla="*/ 0 w 96"/>
              <a:gd name="T27" fmla="*/ 108367528 h 96"/>
              <a:gd name="T28" fmla="*/ 0 w 96"/>
              <a:gd name="T29" fmla="*/ 120967511 h 96"/>
              <a:gd name="T30" fmla="*/ 0 w 96"/>
              <a:gd name="T31" fmla="*/ 131048133 h 96"/>
              <a:gd name="T32" fmla="*/ 5040312 w 96"/>
              <a:gd name="T33" fmla="*/ 143648116 h 96"/>
              <a:gd name="T34" fmla="*/ 5040312 w 96"/>
              <a:gd name="T35" fmla="*/ 156249687 h 96"/>
              <a:gd name="T36" fmla="*/ 7561263 w 96"/>
              <a:gd name="T37" fmla="*/ 168851258 h 96"/>
              <a:gd name="T38" fmla="*/ 15120939 w 96"/>
              <a:gd name="T39" fmla="*/ 176410931 h 96"/>
              <a:gd name="T40" fmla="*/ 20161250 w 96"/>
              <a:gd name="T41" fmla="*/ 189012502 h 96"/>
              <a:gd name="T42" fmla="*/ 35282189 w 96"/>
              <a:gd name="T43" fmla="*/ 204133435 h 96"/>
              <a:gd name="T44" fmla="*/ 52924083 w 96"/>
              <a:gd name="T45" fmla="*/ 221773779 h 96"/>
              <a:gd name="T46" fmla="*/ 65524066 w 96"/>
              <a:gd name="T47" fmla="*/ 224294728 h 96"/>
              <a:gd name="T48" fmla="*/ 73083739 w 96"/>
              <a:gd name="T49" fmla="*/ 231854401 h 96"/>
              <a:gd name="T50" fmla="*/ 85685310 w 96"/>
              <a:gd name="T51" fmla="*/ 236894711 h 96"/>
              <a:gd name="T52" fmla="*/ 95765932 w 96"/>
              <a:gd name="T53" fmla="*/ 236894711 h 96"/>
              <a:gd name="T54" fmla="*/ 108367528 w 96"/>
              <a:gd name="T55" fmla="*/ 241935022 h 96"/>
              <a:gd name="T56" fmla="*/ 120967511 w 96"/>
              <a:gd name="T57" fmla="*/ 241935022 h 96"/>
              <a:gd name="T58" fmla="*/ 133567495 w 96"/>
              <a:gd name="T59" fmla="*/ 241935022 h 96"/>
              <a:gd name="T60" fmla="*/ 146169066 w 96"/>
              <a:gd name="T61" fmla="*/ 236894711 h 96"/>
              <a:gd name="T62" fmla="*/ 156249687 w 96"/>
              <a:gd name="T63" fmla="*/ 236894711 h 96"/>
              <a:gd name="T64" fmla="*/ 168851258 w 96"/>
              <a:gd name="T65" fmla="*/ 231854401 h 96"/>
              <a:gd name="T66" fmla="*/ 176410931 w 96"/>
              <a:gd name="T67" fmla="*/ 224294728 h 96"/>
              <a:gd name="T68" fmla="*/ 189012502 w 96"/>
              <a:gd name="T69" fmla="*/ 221773779 h 96"/>
              <a:gd name="T70" fmla="*/ 206652796 w 96"/>
              <a:gd name="T71" fmla="*/ 204133435 h 96"/>
              <a:gd name="T72" fmla="*/ 221773779 w 96"/>
              <a:gd name="T73" fmla="*/ 189012502 h 96"/>
              <a:gd name="T74" fmla="*/ 226814090 w 96"/>
              <a:gd name="T75" fmla="*/ 176410931 h 96"/>
              <a:gd name="T76" fmla="*/ 229335039 w 96"/>
              <a:gd name="T77" fmla="*/ 168851258 h 96"/>
              <a:gd name="T78" fmla="*/ 234375350 w 96"/>
              <a:gd name="T79" fmla="*/ 156249687 h 96"/>
              <a:gd name="T80" fmla="*/ 239415661 w 96"/>
              <a:gd name="T81" fmla="*/ 143648116 h 96"/>
              <a:gd name="T82" fmla="*/ 241935022 w 96"/>
              <a:gd name="T83" fmla="*/ 131048133 h 96"/>
              <a:gd name="T84" fmla="*/ 241935022 w 96"/>
              <a:gd name="T85" fmla="*/ 120967511 h 96"/>
              <a:gd name="T86" fmla="*/ 241935022 w 96"/>
              <a:gd name="T87" fmla="*/ 108367528 h 96"/>
              <a:gd name="T88" fmla="*/ 239415661 w 96"/>
              <a:gd name="T89" fmla="*/ 95765932 h 96"/>
              <a:gd name="T90" fmla="*/ 234375350 w 96"/>
              <a:gd name="T91" fmla="*/ 83165948 h 96"/>
              <a:gd name="T92" fmla="*/ 229335039 w 96"/>
              <a:gd name="T93" fmla="*/ 75604688 h 96"/>
              <a:gd name="T94" fmla="*/ 226814090 w 96"/>
              <a:gd name="T95" fmla="*/ 63003117 h 96"/>
              <a:gd name="T96" fmla="*/ 221773779 w 96"/>
              <a:gd name="T97" fmla="*/ 55443445 h 96"/>
              <a:gd name="T98" fmla="*/ 206652796 w 96"/>
              <a:gd name="T99" fmla="*/ 35282189 h 96"/>
              <a:gd name="T100" fmla="*/ 189012502 w 96"/>
              <a:gd name="T101" fmla="*/ 20161250 h 96"/>
              <a:gd name="T102" fmla="*/ 176410931 w 96"/>
              <a:gd name="T103" fmla="*/ 15120939 h 96"/>
              <a:gd name="T104" fmla="*/ 168851258 w 96"/>
              <a:gd name="T105" fmla="*/ 10080625 h 96"/>
              <a:gd name="T106" fmla="*/ 156249687 w 96"/>
              <a:gd name="T107" fmla="*/ 7561263 h 96"/>
              <a:gd name="T108" fmla="*/ 146169066 w 96"/>
              <a:gd name="T109" fmla="*/ 2520950 h 96"/>
              <a:gd name="T110" fmla="*/ 133567495 w 96"/>
              <a:gd name="T111" fmla="*/ 2520950 h 96"/>
              <a:gd name="T112" fmla="*/ 120967511 w 9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6"/>
              <a:gd name="T173" fmla="*/ 96 w 9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6">
                <a:moveTo>
                  <a:pt x="48" y="0"/>
                </a:moveTo>
                <a:lnTo>
                  <a:pt x="43" y="1"/>
                </a:lnTo>
                <a:lnTo>
                  <a:pt x="38" y="1"/>
                </a:lnTo>
                <a:lnTo>
                  <a:pt x="34" y="3"/>
                </a:lnTo>
                <a:lnTo>
                  <a:pt x="29" y="4"/>
                </a:lnTo>
                <a:lnTo>
                  <a:pt x="26" y="6"/>
                </a:lnTo>
                <a:lnTo>
                  <a:pt x="21" y="8"/>
                </a:lnTo>
                <a:lnTo>
                  <a:pt x="14" y="14"/>
                </a:lnTo>
                <a:lnTo>
                  <a:pt x="8" y="22"/>
                </a:lnTo>
                <a:lnTo>
                  <a:pt x="6" y="25"/>
                </a:lnTo>
                <a:lnTo>
                  <a:pt x="3" y="30"/>
                </a:lnTo>
                <a:lnTo>
                  <a:pt x="2" y="33"/>
                </a:lnTo>
                <a:lnTo>
                  <a:pt x="2" y="38"/>
                </a:lnTo>
                <a:lnTo>
                  <a:pt x="0" y="43"/>
                </a:lnTo>
                <a:lnTo>
                  <a:pt x="0" y="48"/>
                </a:lnTo>
                <a:lnTo>
                  <a:pt x="0" y="52"/>
                </a:lnTo>
                <a:lnTo>
                  <a:pt x="2" y="57"/>
                </a:lnTo>
                <a:lnTo>
                  <a:pt x="2" y="62"/>
                </a:lnTo>
                <a:lnTo>
                  <a:pt x="3" y="67"/>
                </a:lnTo>
                <a:lnTo>
                  <a:pt x="6" y="70"/>
                </a:lnTo>
                <a:lnTo>
                  <a:pt x="8" y="75"/>
                </a:lnTo>
                <a:lnTo>
                  <a:pt x="14" y="81"/>
                </a:lnTo>
                <a:lnTo>
                  <a:pt x="21" y="88"/>
                </a:lnTo>
                <a:lnTo>
                  <a:pt x="26" y="89"/>
                </a:lnTo>
                <a:lnTo>
                  <a:pt x="29" y="92"/>
                </a:lnTo>
                <a:lnTo>
                  <a:pt x="34" y="94"/>
                </a:lnTo>
                <a:lnTo>
                  <a:pt x="38" y="94"/>
                </a:lnTo>
                <a:lnTo>
                  <a:pt x="43" y="96"/>
                </a:lnTo>
                <a:lnTo>
                  <a:pt x="48" y="96"/>
                </a:lnTo>
                <a:lnTo>
                  <a:pt x="53" y="96"/>
                </a:lnTo>
                <a:lnTo>
                  <a:pt x="58" y="94"/>
                </a:lnTo>
                <a:lnTo>
                  <a:pt x="62" y="94"/>
                </a:lnTo>
                <a:lnTo>
                  <a:pt x="67" y="92"/>
                </a:lnTo>
                <a:lnTo>
                  <a:pt x="70" y="89"/>
                </a:lnTo>
                <a:lnTo>
                  <a:pt x="75" y="88"/>
                </a:lnTo>
                <a:lnTo>
                  <a:pt x="82" y="81"/>
                </a:lnTo>
                <a:lnTo>
                  <a:pt x="88" y="75"/>
                </a:lnTo>
                <a:lnTo>
                  <a:pt x="90" y="70"/>
                </a:lnTo>
                <a:lnTo>
                  <a:pt x="91" y="67"/>
                </a:lnTo>
                <a:lnTo>
                  <a:pt x="93" y="62"/>
                </a:lnTo>
                <a:lnTo>
                  <a:pt x="95" y="57"/>
                </a:lnTo>
                <a:lnTo>
                  <a:pt x="96" y="52"/>
                </a:lnTo>
                <a:lnTo>
                  <a:pt x="96" y="48"/>
                </a:lnTo>
                <a:lnTo>
                  <a:pt x="96" y="43"/>
                </a:lnTo>
                <a:lnTo>
                  <a:pt x="95" y="38"/>
                </a:lnTo>
                <a:lnTo>
                  <a:pt x="93" y="33"/>
                </a:lnTo>
                <a:lnTo>
                  <a:pt x="91" y="30"/>
                </a:lnTo>
                <a:lnTo>
                  <a:pt x="90" y="25"/>
                </a:lnTo>
                <a:lnTo>
                  <a:pt x="88" y="22"/>
                </a:lnTo>
                <a:lnTo>
                  <a:pt x="82" y="14"/>
                </a:lnTo>
                <a:lnTo>
                  <a:pt x="75" y="8"/>
                </a:lnTo>
                <a:lnTo>
                  <a:pt x="70" y="6"/>
                </a:lnTo>
                <a:lnTo>
                  <a:pt x="67" y="4"/>
                </a:lnTo>
                <a:lnTo>
                  <a:pt x="62" y="3"/>
                </a:lnTo>
                <a:lnTo>
                  <a:pt x="58" y="1"/>
                </a:lnTo>
                <a:lnTo>
                  <a:pt x="53" y="1"/>
                </a:lnTo>
                <a:lnTo>
                  <a:pt x="48"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 name="Group 74"/>
          <p:cNvGrpSpPr>
            <a:grpSpLocks/>
          </p:cNvGrpSpPr>
          <p:nvPr/>
        </p:nvGrpSpPr>
        <p:grpSpPr bwMode="auto">
          <a:xfrm>
            <a:off x="1544638" y="3459163"/>
            <a:ext cx="2606675" cy="1123950"/>
            <a:chOff x="973" y="2179"/>
            <a:chExt cx="1642" cy="708"/>
          </a:xfrm>
        </p:grpSpPr>
        <p:sp>
          <p:nvSpPr>
            <p:cNvPr id="18504" name="Line 18"/>
            <p:cNvSpPr>
              <a:spLocks noChangeShapeType="1"/>
            </p:cNvSpPr>
            <p:nvPr/>
          </p:nvSpPr>
          <p:spPr bwMode="auto">
            <a:xfrm>
              <a:off x="980" y="2198"/>
              <a:ext cx="1" cy="68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5" name="Line 19"/>
            <p:cNvSpPr>
              <a:spLocks noChangeShapeType="1"/>
            </p:cNvSpPr>
            <p:nvPr/>
          </p:nvSpPr>
          <p:spPr bwMode="auto">
            <a:xfrm>
              <a:off x="2596" y="2191"/>
              <a:ext cx="1" cy="6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6" name="Line 20"/>
            <p:cNvSpPr>
              <a:spLocks noChangeShapeType="1"/>
            </p:cNvSpPr>
            <p:nvPr/>
          </p:nvSpPr>
          <p:spPr bwMode="auto">
            <a:xfrm>
              <a:off x="973" y="2179"/>
              <a:ext cx="162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Line 21"/>
            <p:cNvSpPr>
              <a:spLocks noChangeShapeType="1"/>
            </p:cNvSpPr>
            <p:nvPr/>
          </p:nvSpPr>
          <p:spPr bwMode="auto">
            <a:xfrm>
              <a:off x="994" y="2879"/>
              <a:ext cx="162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8444" name="Freeform 26"/>
          <p:cNvSpPr>
            <a:spLocks noEditPoints="1"/>
          </p:cNvSpPr>
          <p:nvPr/>
        </p:nvSpPr>
        <p:spPr bwMode="auto">
          <a:xfrm>
            <a:off x="1014413" y="2736850"/>
            <a:ext cx="127000" cy="2478088"/>
          </a:xfrm>
          <a:custGeom>
            <a:avLst/>
            <a:gdLst>
              <a:gd name="T0" fmla="*/ 83165943 w 80"/>
              <a:gd name="T1" fmla="*/ 2147483647 h 1561"/>
              <a:gd name="T2" fmla="*/ 83165943 w 80"/>
              <a:gd name="T3" fmla="*/ 163810981 h 1561"/>
              <a:gd name="T4" fmla="*/ 83165943 w 80"/>
              <a:gd name="T5" fmla="*/ 161290032 h 1561"/>
              <a:gd name="T6" fmla="*/ 88206254 w 80"/>
              <a:gd name="T7" fmla="*/ 153730358 h 1561"/>
              <a:gd name="T8" fmla="*/ 95765926 w 80"/>
              <a:gd name="T9" fmla="*/ 153730358 h 1561"/>
              <a:gd name="T10" fmla="*/ 100806236 w 80"/>
              <a:gd name="T11" fmla="*/ 148690046 h 1561"/>
              <a:gd name="T12" fmla="*/ 108365933 w 80"/>
              <a:gd name="T13" fmla="*/ 153730358 h 1561"/>
              <a:gd name="T14" fmla="*/ 113406244 w 80"/>
              <a:gd name="T15" fmla="*/ 153730358 h 1561"/>
              <a:gd name="T16" fmla="*/ 115927193 w 80"/>
              <a:gd name="T17" fmla="*/ 161290032 h 1561"/>
              <a:gd name="T18" fmla="*/ 115927193 w 80"/>
              <a:gd name="T19" fmla="*/ 163810981 h 1561"/>
              <a:gd name="T20" fmla="*/ 115927193 w 80"/>
              <a:gd name="T21" fmla="*/ 2147483647 h 1561"/>
              <a:gd name="T22" fmla="*/ 115927193 w 80"/>
              <a:gd name="T23" fmla="*/ 2147483647 h 1561"/>
              <a:gd name="T24" fmla="*/ 113406244 w 80"/>
              <a:gd name="T25" fmla="*/ 2147483647 h 1561"/>
              <a:gd name="T26" fmla="*/ 108365933 w 80"/>
              <a:gd name="T27" fmla="*/ 2147483647 h 1561"/>
              <a:gd name="T28" fmla="*/ 100806236 w 80"/>
              <a:gd name="T29" fmla="*/ 2147483647 h 1561"/>
              <a:gd name="T30" fmla="*/ 95765926 w 80"/>
              <a:gd name="T31" fmla="*/ 2147483647 h 1561"/>
              <a:gd name="T32" fmla="*/ 88206254 w 80"/>
              <a:gd name="T33" fmla="*/ 2147483647 h 1561"/>
              <a:gd name="T34" fmla="*/ 83165943 w 80"/>
              <a:gd name="T35" fmla="*/ 2147483647 h 1561"/>
              <a:gd name="T36" fmla="*/ 83165943 w 80"/>
              <a:gd name="T37" fmla="*/ 2147483647 h 1561"/>
              <a:gd name="T38" fmla="*/ 83165943 w 80"/>
              <a:gd name="T39" fmla="*/ 2147483647 h 1561"/>
              <a:gd name="T40" fmla="*/ 0 w 80"/>
              <a:gd name="T41" fmla="*/ 201612527 h 1561"/>
              <a:gd name="T42" fmla="*/ 100806236 w 80"/>
              <a:gd name="T43" fmla="*/ 0 h 1561"/>
              <a:gd name="T44" fmla="*/ 201612473 w 80"/>
              <a:gd name="T45" fmla="*/ 201612527 h 1561"/>
              <a:gd name="T46" fmla="*/ 0 w 80"/>
              <a:gd name="T47" fmla="*/ 201612527 h 1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561"/>
              <a:gd name="T74" fmla="*/ 80 w 80"/>
              <a:gd name="T75" fmla="*/ 1561 h 1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561">
                <a:moveTo>
                  <a:pt x="33" y="1555"/>
                </a:moveTo>
                <a:lnTo>
                  <a:pt x="33" y="65"/>
                </a:lnTo>
                <a:lnTo>
                  <a:pt x="33" y="64"/>
                </a:lnTo>
                <a:lnTo>
                  <a:pt x="35" y="61"/>
                </a:lnTo>
                <a:lnTo>
                  <a:pt x="38" y="61"/>
                </a:lnTo>
                <a:lnTo>
                  <a:pt x="40" y="59"/>
                </a:lnTo>
                <a:lnTo>
                  <a:pt x="43" y="61"/>
                </a:lnTo>
                <a:lnTo>
                  <a:pt x="45" y="61"/>
                </a:lnTo>
                <a:lnTo>
                  <a:pt x="46" y="64"/>
                </a:lnTo>
                <a:lnTo>
                  <a:pt x="46" y="65"/>
                </a:lnTo>
                <a:lnTo>
                  <a:pt x="46" y="1555"/>
                </a:lnTo>
                <a:lnTo>
                  <a:pt x="46" y="1557"/>
                </a:lnTo>
                <a:lnTo>
                  <a:pt x="45" y="1560"/>
                </a:lnTo>
                <a:lnTo>
                  <a:pt x="43" y="1560"/>
                </a:lnTo>
                <a:lnTo>
                  <a:pt x="40" y="1561"/>
                </a:lnTo>
                <a:lnTo>
                  <a:pt x="38" y="1560"/>
                </a:lnTo>
                <a:lnTo>
                  <a:pt x="35" y="1560"/>
                </a:lnTo>
                <a:lnTo>
                  <a:pt x="33" y="1557"/>
                </a:lnTo>
                <a:lnTo>
                  <a:pt x="33" y="1555"/>
                </a:lnTo>
                <a:close/>
                <a:moveTo>
                  <a:pt x="0" y="80"/>
                </a:moveTo>
                <a:lnTo>
                  <a:pt x="40" y="0"/>
                </a:lnTo>
                <a:lnTo>
                  <a:pt x="80" y="80"/>
                </a:lnTo>
                <a:lnTo>
                  <a:pt x="0" y="80"/>
                </a:lnTo>
                <a:close/>
              </a:path>
            </a:pathLst>
          </a:custGeom>
          <a:solidFill>
            <a:srgbClr val="000000"/>
          </a:solidFill>
          <a:ln w="3175">
            <a:solidFill>
              <a:srgbClr val="000000"/>
            </a:solidFill>
            <a:round/>
            <a:headEnd/>
            <a:tailEnd/>
          </a:ln>
        </p:spPr>
        <p:txBody>
          <a:bodyPr/>
          <a:lstStyle/>
          <a:p>
            <a:endParaRPr lang="de-DE"/>
          </a:p>
        </p:txBody>
      </p:sp>
      <p:sp>
        <p:nvSpPr>
          <p:cNvPr id="18445" name="Freeform 27"/>
          <p:cNvSpPr>
            <a:spLocks noEditPoints="1"/>
          </p:cNvSpPr>
          <p:nvPr/>
        </p:nvSpPr>
        <p:spPr bwMode="auto">
          <a:xfrm>
            <a:off x="993775" y="4960938"/>
            <a:ext cx="3663950" cy="127000"/>
          </a:xfrm>
          <a:custGeom>
            <a:avLst/>
            <a:gdLst>
              <a:gd name="T0" fmla="*/ 15120937 w 2308"/>
              <a:gd name="T1" fmla="*/ 85685305 h 80"/>
              <a:gd name="T2" fmla="*/ 2147483647 w 2308"/>
              <a:gd name="T3" fmla="*/ 85685305 h 80"/>
              <a:gd name="T4" fmla="*/ 2147483647 w 2308"/>
              <a:gd name="T5" fmla="*/ 85685305 h 80"/>
              <a:gd name="T6" fmla="*/ 2147483647 w 2308"/>
              <a:gd name="T7" fmla="*/ 90725615 h 80"/>
              <a:gd name="T8" fmla="*/ 2147483647 w 2308"/>
              <a:gd name="T9" fmla="*/ 93246564 h 80"/>
              <a:gd name="T10" fmla="*/ 2147483647 w 2308"/>
              <a:gd name="T11" fmla="*/ 100806236 h 80"/>
              <a:gd name="T12" fmla="*/ 2147483647 w 2308"/>
              <a:gd name="T13" fmla="*/ 105846572 h 80"/>
              <a:gd name="T14" fmla="*/ 2147483647 w 2308"/>
              <a:gd name="T15" fmla="*/ 113406244 h 80"/>
              <a:gd name="T16" fmla="*/ 2147483647 w 2308"/>
              <a:gd name="T17" fmla="*/ 118446554 h 80"/>
              <a:gd name="T18" fmla="*/ 2147483647 w 2308"/>
              <a:gd name="T19" fmla="*/ 118446554 h 80"/>
              <a:gd name="T20" fmla="*/ 15120937 w 2308"/>
              <a:gd name="T21" fmla="*/ 118446554 h 80"/>
              <a:gd name="T22" fmla="*/ 7559675 w 2308"/>
              <a:gd name="T23" fmla="*/ 118446554 h 80"/>
              <a:gd name="T24" fmla="*/ 2520950 w 2308"/>
              <a:gd name="T25" fmla="*/ 113406244 h 80"/>
              <a:gd name="T26" fmla="*/ 0 w 2308"/>
              <a:gd name="T27" fmla="*/ 105846572 h 80"/>
              <a:gd name="T28" fmla="*/ 0 w 2308"/>
              <a:gd name="T29" fmla="*/ 100806236 h 80"/>
              <a:gd name="T30" fmla="*/ 0 w 2308"/>
              <a:gd name="T31" fmla="*/ 93246564 h 80"/>
              <a:gd name="T32" fmla="*/ 2520950 w 2308"/>
              <a:gd name="T33" fmla="*/ 90725615 h 80"/>
              <a:gd name="T34" fmla="*/ 7559675 w 2308"/>
              <a:gd name="T35" fmla="*/ 85685305 h 80"/>
              <a:gd name="T36" fmla="*/ 15120937 w 2308"/>
              <a:gd name="T37" fmla="*/ 85685305 h 80"/>
              <a:gd name="T38" fmla="*/ 15120937 w 2308"/>
              <a:gd name="T39" fmla="*/ 85685305 h 80"/>
              <a:gd name="T40" fmla="*/ 2147483647 w 2308"/>
              <a:gd name="T41" fmla="*/ 0 h 80"/>
              <a:gd name="T42" fmla="*/ 2147483647 w 2308"/>
              <a:gd name="T43" fmla="*/ 100806236 h 80"/>
              <a:gd name="T44" fmla="*/ 2147483647 w 2308"/>
              <a:gd name="T45" fmla="*/ 201612473 h 80"/>
              <a:gd name="T46" fmla="*/ 2147483647 w 2308"/>
              <a:gd name="T47" fmla="*/ 0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8"/>
              <a:gd name="T73" fmla="*/ 0 h 80"/>
              <a:gd name="T74" fmla="*/ 2308 w 2308"/>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8" h="80">
                <a:moveTo>
                  <a:pt x="6" y="34"/>
                </a:moveTo>
                <a:lnTo>
                  <a:pt x="2242" y="34"/>
                </a:lnTo>
                <a:lnTo>
                  <a:pt x="2244" y="34"/>
                </a:lnTo>
                <a:lnTo>
                  <a:pt x="2247" y="36"/>
                </a:lnTo>
                <a:lnTo>
                  <a:pt x="2249" y="37"/>
                </a:lnTo>
                <a:lnTo>
                  <a:pt x="2249" y="40"/>
                </a:lnTo>
                <a:lnTo>
                  <a:pt x="2249" y="42"/>
                </a:lnTo>
                <a:lnTo>
                  <a:pt x="2247" y="45"/>
                </a:lnTo>
                <a:lnTo>
                  <a:pt x="2244" y="47"/>
                </a:lnTo>
                <a:lnTo>
                  <a:pt x="2242" y="47"/>
                </a:lnTo>
                <a:lnTo>
                  <a:pt x="6" y="47"/>
                </a:lnTo>
                <a:lnTo>
                  <a:pt x="3" y="47"/>
                </a:lnTo>
                <a:lnTo>
                  <a:pt x="1" y="45"/>
                </a:lnTo>
                <a:lnTo>
                  <a:pt x="0" y="42"/>
                </a:lnTo>
                <a:lnTo>
                  <a:pt x="0" y="40"/>
                </a:lnTo>
                <a:lnTo>
                  <a:pt x="0" y="37"/>
                </a:lnTo>
                <a:lnTo>
                  <a:pt x="1" y="36"/>
                </a:lnTo>
                <a:lnTo>
                  <a:pt x="3" y="34"/>
                </a:lnTo>
                <a:lnTo>
                  <a:pt x="6" y="34"/>
                </a:lnTo>
                <a:close/>
                <a:moveTo>
                  <a:pt x="2228" y="0"/>
                </a:moveTo>
                <a:lnTo>
                  <a:pt x="2308" y="40"/>
                </a:lnTo>
                <a:lnTo>
                  <a:pt x="2228" y="80"/>
                </a:lnTo>
                <a:lnTo>
                  <a:pt x="2228" y="0"/>
                </a:lnTo>
                <a:close/>
              </a:path>
            </a:pathLst>
          </a:custGeom>
          <a:solidFill>
            <a:srgbClr val="000000"/>
          </a:solidFill>
          <a:ln w="3175">
            <a:solidFill>
              <a:srgbClr val="000000"/>
            </a:solidFill>
            <a:round/>
            <a:headEnd/>
            <a:tailEnd/>
          </a:ln>
        </p:spPr>
        <p:txBody>
          <a:bodyPr/>
          <a:lstStyle/>
          <a:p>
            <a:endParaRPr lang="de-DE"/>
          </a:p>
        </p:txBody>
      </p:sp>
      <p:grpSp>
        <p:nvGrpSpPr>
          <p:cNvPr id="3" name="Group 78"/>
          <p:cNvGrpSpPr>
            <a:grpSpLocks/>
          </p:cNvGrpSpPr>
          <p:nvPr/>
        </p:nvGrpSpPr>
        <p:grpSpPr bwMode="auto">
          <a:xfrm>
            <a:off x="1539875" y="2817813"/>
            <a:ext cx="2568575" cy="2443162"/>
            <a:chOff x="970" y="1775"/>
            <a:chExt cx="1618" cy="1539"/>
          </a:xfrm>
        </p:grpSpPr>
        <p:sp>
          <p:nvSpPr>
            <p:cNvPr id="18500" name="Freeform 30"/>
            <p:cNvSpPr>
              <a:spLocks noEditPoints="1"/>
            </p:cNvSpPr>
            <p:nvPr/>
          </p:nvSpPr>
          <p:spPr bwMode="auto">
            <a:xfrm>
              <a:off x="2148" y="2175"/>
              <a:ext cx="440" cy="1112"/>
            </a:xfrm>
            <a:custGeom>
              <a:avLst/>
              <a:gdLst>
                <a:gd name="T0" fmla="*/ 0 w 440"/>
                <a:gd name="T1" fmla="*/ 1106 h 1112"/>
                <a:gd name="T2" fmla="*/ 8 w 440"/>
                <a:gd name="T3" fmla="*/ 1088 h 1112"/>
                <a:gd name="T4" fmla="*/ 14 w 440"/>
                <a:gd name="T5" fmla="*/ 1072 h 1112"/>
                <a:gd name="T6" fmla="*/ 24 w 440"/>
                <a:gd name="T7" fmla="*/ 1054 h 1112"/>
                <a:gd name="T8" fmla="*/ 32 w 440"/>
                <a:gd name="T9" fmla="*/ 1037 h 1112"/>
                <a:gd name="T10" fmla="*/ 41 w 440"/>
                <a:gd name="T11" fmla="*/ 1019 h 1112"/>
                <a:gd name="T12" fmla="*/ 51 w 440"/>
                <a:gd name="T13" fmla="*/ 1000 h 1112"/>
                <a:gd name="T14" fmla="*/ 59 w 440"/>
                <a:gd name="T15" fmla="*/ 979 h 1112"/>
                <a:gd name="T16" fmla="*/ 68 w 440"/>
                <a:gd name="T17" fmla="*/ 960 h 1112"/>
                <a:gd name="T18" fmla="*/ 75 w 440"/>
                <a:gd name="T19" fmla="*/ 941 h 1112"/>
                <a:gd name="T20" fmla="*/ 83 w 440"/>
                <a:gd name="T21" fmla="*/ 920 h 1112"/>
                <a:gd name="T22" fmla="*/ 89 w 440"/>
                <a:gd name="T23" fmla="*/ 899 h 1112"/>
                <a:gd name="T24" fmla="*/ 96 w 440"/>
                <a:gd name="T25" fmla="*/ 880 h 1112"/>
                <a:gd name="T26" fmla="*/ 102 w 440"/>
                <a:gd name="T27" fmla="*/ 859 h 1112"/>
                <a:gd name="T28" fmla="*/ 107 w 440"/>
                <a:gd name="T29" fmla="*/ 840 h 1112"/>
                <a:gd name="T30" fmla="*/ 112 w 440"/>
                <a:gd name="T31" fmla="*/ 822 h 1112"/>
                <a:gd name="T32" fmla="*/ 118 w 440"/>
                <a:gd name="T33" fmla="*/ 805 h 1112"/>
                <a:gd name="T34" fmla="*/ 124 w 440"/>
                <a:gd name="T35" fmla="*/ 789 h 1112"/>
                <a:gd name="T36" fmla="*/ 131 w 440"/>
                <a:gd name="T37" fmla="*/ 769 h 1112"/>
                <a:gd name="T38" fmla="*/ 131 w 440"/>
                <a:gd name="T39" fmla="*/ 769 h 1112"/>
                <a:gd name="T40" fmla="*/ 139 w 440"/>
                <a:gd name="T41" fmla="*/ 750 h 1112"/>
                <a:gd name="T42" fmla="*/ 145 w 440"/>
                <a:gd name="T43" fmla="*/ 734 h 1112"/>
                <a:gd name="T44" fmla="*/ 153 w 440"/>
                <a:gd name="T45" fmla="*/ 716 h 1112"/>
                <a:gd name="T46" fmla="*/ 161 w 440"/>
                <a:gd name="T47" fmla="*/ 700 h 1112"/>
                <a:gd name="T48" fmla="*/ 171 w 440"/>
                <a:gd name="T49" fmla="*/ 683 h 1112"/>
                <a:gd name="T50" fmla="*/ 181 w 440"/>
                <a:gd name="T51" fmla="*/ 664 h 1112"/>
                <a:gd name="T52" fmla="*/ 189 w 440"/>
                <a:gd name="T53" fmla="*/ 644 h 1112"/>
                <a:gd name="T54" fmla="*/ 198 w 440"/>
                <a:gd name="T55" fmla="*/ 625 h 1112"/>
                <a:gd name="T56" fmla="*/ 206 w 440"/>
                <a:gd name="T57" fmla="*/ 604 h 1112"/>
                <a:gd name="T58" fmla="*/ 214 w 440"/>
                <a:gd name="T59" fmla="*/ 587 h 1112"/>
                <a:gd name="T60" fmla="*/ 222 w 440"/>
                <a:gd name="T61" fmla="*/ 566 h 1112"/>
                <a:gd name="T62" fmla="*/ 229 w 440"/>
                <a:gd name="T63" fmla="*/ 545 h 1112"/>
                <a:gd name="T64" fmla="*/ 235 w 440"/>
                <a:gd name="T65" fmla="*/ 524 h 1112"/>
                <a:gd name="T66" fmla="*/ 240 w 440"/>
                <a:gd name="T67" fmla="*/ 505 h 1112"/>
                <a:gd name="T68" fmla="*/ 245 w 440"/>
                <a:gd name="T69" fmla="*/ 486 h 1112"/>
                <a:gd name="T70" fmla="*/ 251 w 440"/>
                <a:gd name="T71" fmla="*/ 468 h 1112"/>
                <a:gd name="T72" fmla="*/ 256 w 440"/>
                <a:gd name="T73" fmla="*/ 451 h 1112"/>
                <a:gd name="T74" fmla="*/ 262 w 440"/>
                <a:gd name="T75" fmla="*/ 433 h 1112"/>
                <a:gd name="T76" fmla="*/ 270 w 440"/>
                <a:gd name="T77" fmla="*/ 415 h 1112"/>
                <a:gd name="T78" fmla="*/ 270 w 440"/>
                <a:gd name="T79" fmla="*/ 415 h 1112"/>
                <a:gd name="T80" fmla="*/ 278 w 440"/>
                <a:gd name="T81" fmla="*/ 396 h 1112"/>
                <a:gd name="T82" fmla="*/ 285 w 440"/>
                <a:gd name="T83" fmla="*/ 380 h 1112"/>
                <a:gd name="T84" fmla="*/ 293 w 440"/>
                <a:gd name="T85" fmla="*/ 362 h 1112"/>
                <a:gd name="T86" fmla="*/ 301 w 440"/>
                <a:gd name="T87" fmla="*/ 345 h 1112"/>
                <a:gd name="T88" fmla="*/ 310 w 440"/>
                <a:gd name="T89" fmla="*/ 327 h 1112"/>
                <a:gd name="T90" fmla="*/ 318 w 440"/>
                <a:gd name="T91" fmla="*/ 310 h 1112"/>
                <a:gd name="T92" fmla="*/ 328 w 440"/>
                <a:gd name="T93" fmla="*/ 290 h 1112"/>
                <a:gd name="T94" fmla="*/ 338 w 440"/>
                <a:gd name="T95" fmla="*/ 271 h 1112"/>
                <a:gd name="T96" fmla="*/ 346 w 440"/>
                <a:gd name="T97" fmla="*/ 250 h 1112"/>
                <a:gd name="T98" fmla="*/ 352 w 440"/>
                <a:gd name="T99" fmla="*/ 231 h 1112"/>
                <a:gd name="T100" fmla="*/ 360 w 440"/>
                <a:gd name="T101" fmla="*/ 212 h 1112"/>
                <a:gd name="T102" fmla="*/ 366 w 440"/>
                <a:gd name="T103" fmla="*/ 191 h 1112"/>
                <a:gd name="T104" fmla="*/ 373 w 440"/>
                <a:gd name="T105" fmla="*/ 170 h 1112"/>
                <a:gd name="T106" fmla="*/ 379 w 440"/>
                <a:gd name="T107" fmla="*/ 151 h 1112"/>
                <a:gd name="T108" fmla="*/ 384 w 440"/>
                <a:gd name="T109" fmla="*/ 132 h 1112"/>
                <a:gd name="T110" fmla="*/ 390 w 440"/>
                <a:gd name="T111" fmla="*/ 114 h 1112"/>
                <a:gd name="T112" fmla="*/ 395 w 440"/>
                <a:gd name="T113" fmla="*/ 97 h 1112"/>
                <a:gd name="T114" fmla="*/ 402 w 440"/>
                <a:gd name="T115" fmla="*/ 79 h 1112"/>
                <a:gd name="T116" fmla="*/ 410 w 440"/>
                <a:gd name="T117" fmla="*/ 60 h 1112"/>
                <a:gd name="T118" fmla="*/ 410 w 440"/>
                <a:gd name="T119" fmla="*/ 60 h 1112"/>
                <a:gd name="T120" fmla="*/ 416 w 440"/>
                <a:gd name="T121" fmla="*/ 42 h 1112"/>
                <a:gd name="T122" fmla="*/ 424 w 440"/>
                <a:gd name="T123" fmla="*/ 24 h 1112"/>
                <a:gd name="T124" fmla="*/ 430 w 440"/>
                <a:gd name="T125" fmla="*/ 8 h 1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0"/>
                <a:gd name="T190" fmla="*/ 0 h 1112"/>
                <a:gd name="T191" fmla="*/ 440 w 440"/>
                <a:gd name="T192" fmla="*/ 1112 h 1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0" h="1112">
                  <a:moveTo>
                    <a:pt x="0" y="1106"/>
                  </a:moveTo>
                  <a:lnTo>
                    <a:pt x="0" y="1106"/>
                  </a:lnTo>
                  <a:lnTo>
                    <a:pt x="1" y="1102"/>
                  </a:lnTo>
                  <a:lnTo>
                    <a:pt x="3" y="1102"/>
                  </a:lnTo>
                  <a:lnTo>
                    <a:pt x="4" y="1102"/>
                  </a:lnTo>
                  <a:lnTo>
                    <a:pt x="6" y="1102"/>
                  </a:lnTo>
                  <a:lnTo>
                    <a:pt x="8" y="1102"/>
                  </a:lnTo>
                  <a:lnTo>
                    <a:pt x="9" y="1104"/>
                  </a:lnTo>
                  <a:lnTo>
                    <a:pt x="9" y="1107"/>
                  </a:lnTo>
                  <a:lnTo>
                    <a:pt x="9" y="1109"/>
                  </a:lnTo>
                  <a:lnTo>
                    <a:pt x="8" y="1110"/>
                  </a:lnTo>
                  <a:lnTo>
                    <a:pt x="6" y="1110"/>
                  </a:lnTo>
                  <a:lnTo>
                    <a:pt x="4" y="1112"/>
                  </a:lnTo>
                  <a:lnTo>
                    <a:pt x="3" y="1112"/>
                  </a:lnTo>
                  <a:lnTo>
                    <a:pt x="1" y="1110"/>
                  </a:lnTo>
                  <a:lnTo>
                    <a:pt x="0" y="1109"/>
                  </a:lnTo>
                  <a:lnTo>
                    <a:pt x="0" y="1107"/>
                  </a:lnTo>
                  <a:lnTo>
                    <a:pt x="0" y="1106"/>
                  </a:lnTo>
                  <a:close/>
                  <a:moveTo>
                    <a:pt x="8" y="1086"/>
                  </a:moveTo>
                  <a:lnTo>
                    <a:pt x="8" y="1086"/>
                  </a:lnTo>
                  <a:lnTo>
                    <a:pt x="8" y="1085"/>
                  </a:lnTo>
                  <a:lnTo>
                    <a:pt x="9" y="1083"/>
                  </a:lnTo>
                  <a:lnTo>
                    <a:pt x="12" y="1083"/>
                  </a:lnTo>
                  <a:lnTo>
                    <a:pt x="14" y="1083"/>
                  </a:lnTo>
                  <a:lnTo>
                    <a:pt x="16" y="1085"/>
                  </a:lnTo>
                  <a:lnTo>
                    <a:pt x="17" y="1086"/>
                  </a:lnTo>
                  <a:lnTo>
                    <a:pt x="17" y="1088"/>
                  </a:lnTo>
                  <a:lnTo>
                    <a:pt x="17" y="1090"/>
                  </a:lnTo>
                  <a:lnTo>
                    <a:pt x="16" y="1091"/>
                  </a:lnTo>
                  <a:lnTo>
                    <a:pt x="14" y="1093"/>
                  </a:lnTo>
                  <a:lnTo>
                    <a:pt x="12" y="1093"/>
                  </a:lnTo>
                  <a:lnTo>
                    <a:pt x="11" y="1093"/>
                  </a:lnTo>
                  <a:lnTo>
                    <a:pt x="9" y="1091"/>
                  </a:lnTo>
                  <a:lnTo>
                    <a:pt x="8" y="1090"/>
                  </a:lnTo>
                  <a:lnTo>
                    <a:pt x="8" y="1088"/>
                  </a:lnTo>
                  <a:lnTo>
                    <a:pt x="8" y="1086"/>
                  </a:lnTo>
                  <a:close/>
                  <a:moveTo>
                    <a:pt x="14" y="1067"/>
                  </a:moveTo>
                  <a:lnTo>
                    <a:pt x="14" y="1067"/>
                  </a:lnTo>
                  <a:lnTo>
                    <a:pt x="16" y="1066"/>
                  </a:lnTo>
                  <a:lnTo>
                    <a:pt x="17" y="1066"/>
                  </a:lnTo>
                  <a:lnTo>
                    <a:pt x="19" y="1064"/>
                  </a:lnTo>
                  <a:lnTo>
                    <a:pt x="20" y="1064"/>
                  </a:lnTo>
                  <a:lnTo>
                    <a:pt x="22" y="1066"/>
                  </a:lnTo>
                  <a:lnTo>
                    <a:pt x="24" y="1067"/>
                  </a:lnTo>
                  <a:lnTo>
                    <a:pt x="24" y="1069"/>
                  </a:lnTo>
                  <a:lnTo>
                    <a:pt x="24" y="1070"/>
                  </a:lnTo>
                  <a:lnTo>
                    <a:pt x="24" y="1074"/>
                  </a:lnTo>
                  <a:lnTo>
                    <a:pt x="22" y="1074"/>
                  </a:lnTo>
                  <a:lnTo>
                    <a:pt x="19" y="1074"/>
                  </a:lnTo>
                  <a:lnTo>
                    <a:pt x="17" y="1074"/>
                  </a:lnTo>
                  <a:lnTo>
                    <a:pt x="16" y="1074"/>
                  </a:lnTo>
                  <a:lnTo>
                    <a:pt x="14" y="1072"/>
                  </a:lnTo>
                  <a:lnTo>
                    <a:pt x="14" y="1069"/>
                  </a:lnTo>
                  <a:lnTo>
                    <a:pt x="14" y="1067"/>
                  </a:lnTo>
                  <a:close/>
                  <a:moveTo>
                    <a:pt x="22" y="1050"/>
                  </a:moveTo>
                  <a:lnTo>
                    <a:pt x="22" y="1050"/>
                  </a:lnTo>
                  <a:lnTo>
                    <a:pt x="24" y="1048"/>
                  </a:lnTo>
                  <a:lnTo>
                    <a:pt x="25" y="1046"/>
                  </a:lnTo>
                  <a:lnTo>
                    <a:pt x="27" y="1046"/>
                  </a:lnTo>
                  <a:lnTo>
                    <a:pt x="28" y="1046"/>
                  </a:lnTo>
                  <a:lnTo>
                    <a:pt x="30" y="1046"/>
                  </a:lnTo>
                  <a:lnTo>
                    <a:pt x="32" y="1048"/>
                  </a:lnTo>
                  <a:lnTo>
                    <a:pt x="32" y="1051"/>
                  </a:lnTo>
                  <a:lnTo>
                    <a:pt x="32" y="1053"/>
                  </a:lnTo>
                  <a:lnTo>
                    <a:pt x="30" y="1054"/>
                  </a:lnTo>
                  <a:lnTo>
                    <a:pt x="28" y="1056"/>
                  </a:lnTo>
                  <a:lnTo>
                    <a:pt x="27" y="1056"/>
                  </a:lnTo>
                  <a:lnTo>
                    <a:pt x="25" y="1056"/>
                  </a:lnTo>
                  <a:lnTo>
                    <a:pt x="24" y="1054"/>
                  </a:lnTo>
                  <a:lnTo>
                    <a:pt x="22" y="1053"/>
                  </a:lnTo>
                  <a:lnTo>
                    <a:pt x="22" y="1051"/>
                  </a:lnTo>
                  <a:lnTo>
                    <a:pt x="22" y="1050"/>
                  </a:lnTo>
                  <a:close/>
                  <a:moveTo>
                    <a:pt x="28" y="1030"/>
                  </a:moveTo>
                  <a:lnTo>
                    <a:pt x="28" y="1030"/>
                  </a:lnTo>
                  <a:lnTo>
                    <a:pt x="30" y="1029"/>
                  </a:lnTo>
                  <a:lnTo>
                    <a:pt x="32" y="1027"/>
                  </a:lnTo>
                  <a:lnTo>
                    <a:pt x="33" y="1027"/>
                  </a:lnTo>
                  <a:lnTo>
                    <a:pt x="35" y="1027"/>
                  </a:lnTo>
                  <a:lnTo>
                    <a:pt x="38" y="1029"/>
                  </a:lnTo>
                  <a:lnTo>
                    <a:pt x="38" y="1030"/>
                  </a:lnTo>
                  <a:lnTo>
                    <a:pt x="38" y="1032"/>
                  </a:lnTo>
                  <a:lnTo>
                    <a:pt x="38" y="1034"/>
                  </a:lnTo>
                  <a:lnTo>
                    <a:pt x="38" y="1035"/>
                  </a:lnTo>
                  <a:lnTo>
                    <a:pt x="36" y="1037"/>
                  </a:lnTo>
                  <a:lnTo>
                    <a:pt x="35" y="1037"/>
                  </a:lnTo>
                  <a:lnTo>
                    <a:pt x="32" y="1037"/>
                  </a:lnTo>
                  <a:lnTo>
                    <a:pt x="30" y="1035"/>
                  </a:lnTo>
                  <a:lnTo>
                    <a:pt x="30" y="1034"/>
                  </a:lnTo>
                  <a:lnTo>
                    <a:pt x="28" y="1032"/>
                  </a:lnTo>
                  <a:lnTo>
                    <a:pt x="28" y="1030"/>
                  </a:lnTo>
                  <a:close/>
                  <a:moveTo>
                    <a:pt x="36" y="1011"/>
                  </a:moveTo>
                  <a:lnTo>
                    <a:pt x="36" y="1011"/>
                  </a:lnTo>
                  <a:lnTo>
                    <a:pt x="38" y="1010"/>
                  </a:lnTo>
                  <a:lnTo>
                    <a:pt x="40" y="1010"/>
                  </a:lnTo>
                  <a:lnTo>
                    <a:pt x="41" y="1008"/>
                  </a:lnTo>
                  <a:lnTo>
                    <a:pt x="43" y="1008"/>
                  </a:lnTo>
                  <a:lnTo>
                    <a:pt x="44" y="1010"/>
                  </a:lnTo>
                  <a:lnTo>
                    <a:pt x="46" y="1011"/>
                  </a:lnTo>
                  <a:lnTo>
                    <a:pt x="46" y="1013"/>
                  </a:lnTo>
                  <a:lnTo>
                    <a:pt x="46" y="1016"/>
                  </a:lnTo>
                  <a:lnTo>
                    <a:pt x="44" y="1018"/>
                  </a:lnTo>
                  <a:lnTo>
                    <a:pt x="43" y="1018"/>
                  </a:lnTo>
                  <a:lnTo>
                    <a:pt x="41" y="1019"/>
                  </a:lnTo>
                  <a:lnTo>
                    <a:pt x="40" y="1018"/>
                  </a:lnTo>
                  <a:lnTo>
                    <a:pt x="38" y="1018"/>
                  </a:lnTo>
                  <a:lnTo>
                    <a:pt x="36" y="1016"/>
                  </a:lnTo>
                  <a:lnTo>
                    <a:pt x="36" y="1014"/>
                  </a:lnTo>
                  <a:lnTo>
                    <a:pt x="36" y="1011"/>
                  </a:lnTo>
                  <a:close/>
                  <a:moveTo>
                    <a:pt x="44" y="994"/>
                  </a:moveTo>
                  <a:lnTo>
                    <a:pt x="44" y="994"/>
                  </a:lnTo>
                  <a:lnTo>
                    <a:pt x="44" y="992"/>
                  </a:lnTo>
                  <a:lnTo>
                    <a:pt x="46" y="990"/>
                  </a:lnTo>
                  <a:lnTo>
                    <a:pt x="48" y="990"/>
                  </a:lnTo>
                  <a:lnTo>
                    <a:pt x="51" y="990"/>
                  </a:lnTo>
                  <a:lnTo>
                    <a:pt x="52" y="992"/>
                  </a:lnTo>
                  <a:lnTo>
                    <a:pt x="54" y="995"/>
                  </a:lnTo>
                  <a:lnTo>
                    <a:pt x="52" y="997"/>
                  </a:lnTo>
                  <a:lnTo>
                    <a:pt x="52" y="998"/>
                  </a:lnTo>
                  <a:lnTo>
                    <a:pt x="51" y="1000"/>
                  </a:lnTo>
                  <a:lnTo>
                    <a:pt x="49" y="1000"/>
                  </a:lnTo>
                  <a:lnTo>
                    <a:pt x="46" y="1000"/>
                  </a:lnTo>
                  <a:lnTo>
                    <a:pt x="44" y="998"/>
                  </a:lnTo>
                  <a:lnTo>
                    <a:pt x="44" y="997"/>
                  </a:lnTo>
                  <a:lnTo>
                    <a:pt x="43" y="995"/>
                  </a:lnTo>
                  <a:lnTo>
                    <a:pt x="44" y="994"/>
                  </a:lnTo>
                  <a:close/>
                  <a:moveTo>
                    <a:pt x="51" y="974"/>
                  </a:moveTo>
                  <a:lnTo>
                    <a:pt x="51" y="974"/>
                  </a:lnTo>
                  <a:lnTo>
                    <a:pt x="52" y="973"/>
                  </a:lnTo>
                  <a:lnTo>
                    <a:pt x="54" y="971"/>
                  </a:lnTo>
                  <a:lnTo>
                    <a:pt x="56" y="971"/>
                  </a:lnTo>
                  <a:lnTo>
                    <a:pt x="57" y="971"/>
                  </a:lnTo>
                  <a:lnTo>
                    <a:pt x="59" y="973"/>
                  </a:lnTo>
                  <a:lnTo>
                    <a:pt x="60" y="974"/>
                  </a:lnTo>
                  <a:lnTo>
                    <a:pt x="60" y="976"/>
                  </a:lnTo>
                  <a:lnTo>
                    <a:pt x="60" y="978"/>
                  </a:lnTo>
                  <a:lnTo>
                    <a:pt x="59" y="979"/>
                  </a:lnTo>
                  <a:lnTo>
                    <a:pt x="57" y="981"/>
                  </a:lnTo>
                  <a:lnTo>
                    <a:pt x="56" y="981"/>
                  </a:lnTo>
                  <a:lnTo>
                    <a:pt x="54" y="981"/>
                  </a:lnTo>
                  <a:lnTo>
                    <a:pt x="52" y="979"/>
                  </a:lnTo>
                  <a:lnTo>
                    <a:pt x="51" y="978"/>
                  </a:lnTo>
                  <a:lnTo>
                    <a:pt x="51" y="976"/>
                  </a:lnTo>
                  <a:lnTo>
                    <a:pt x="51" y="974"/>
                  </a:lnTo>
                  <a:close/>
                  <a:moveTo>
                    <a:pt x="59" y="955"/>
                  </a:moveTo>
                  <a:lnTo>
                    <a:pt x="59" y="955"/>
                  </a:lnTo>
                  <a:lnTo>
                    <a:pt x="59" y="954"/>
                  </a:lnTo>
                  <a:lnTo>
                    <a:pt x="60" y="954"/>
                  </a:lnTo>
                  <a:lnTo>
                    <a:pt x="62" y="952"/>
                  </a:lnTo>
                  <a:lnTo>
                    <a:pt x="65" y="954"/>
                  </a:lnTo>
                  <a:lnTo>
                    <a:pt x="67" y="954"/>
                  </a:lnTo>
                  <a:lnTo>
                    <a:pt x="67" y="955"/>
                  </a:lnTo>
                  <a:lnTo>
                    <a:pt x="68" y="957"/>
                  </a:lnTo>
                  <a:lnTo>
                    <a:pt x="68" y="960"/>
                  </a:lnTo>
                  <a:lnTo>
                    <a:pt x="67" y="962"/>
                  </a:lnTo>
                  <a:lnTo>
                    <a:pt x="65" y="962"/>
                  </a:lnTo>
                  <a:lnTo>
                    <a:pt x="64" y="963"/>
                  </a:lnTo>
                  <a:lnTo>
                    <a:pt x="62" y="962"/>
                  </a:lnTo>
                  <a:lnTo>
                    <a:pt x="59" y="962"/>
                  </a:lnTo>
                  <a:lnTo>
                    <a:pt x="59" y="960"/>
                  </a:lnTo>
                  <a:lnTo>
                    <a:pt x="59" y="958"/>
                  </a:lnTo>
                  <a:lnTo>
                    <a:pt x="59" y="955"/>
                  </a:lnTo>
                  <a:close/>
                  <a:moveTo>
                    <a:pt x="65" y="937"/>
                  </a:moveTo>
                  <a:lnTo>
                    <a:pt x="65" y="937"/>
                  </a:lnTo>
                  <a:lnTo>
                    <a:pt x="67" y="936"/>
                  </a:lnTo>
                  <a:lnTo>
                    <a:pt x="68" y="934"/>
                  </a:lnTo>
                  <a:lnTo>
                    <a:pt x="70" y="934"/>
                  </a:lnTo>
                  <a:lnTo>
                    <a:pt x="72" y="934"/>
                  </a:lnTo>
                  <a:lnTo>
                    <a:pt x="73" y="936"/>
                  </a:lnTo>
                  <a:lnTo>
                    <a:pt x="75" y="937"/>
                  </a:lnTo>
                  <a:lnTo>
                    <a:pt x="75" y="939"/>
                  </a:lnTo>
                  <a:lnTo>
                    <a:pt x="75" y="941"/>
                  </a:lnTo>
                  <a:lnTo>
                    <a:pt x="73" y="942"/>
                  </a:lnTo>
                  <a:lnTo>
                    <a:pt x="72" y="944"/>
                  </a:lnTo>
                  <a:lnTo>
                    <a:pt x="70" y="944"/>
                  </a:lnTo>
                  <a:lnTo>
                    <a:pt x="68" y="944"/>
                  </a:lnTo>
                  <a:lnTo>
                    <a:pt x="67" y="942"/>
                  </a:lnTo>
                  <a:lnTo>
                    <a:pt x="65" y="941"/>
                  </a:lnTo>
                  <a:lnTo>
                    <a:pt x="65" y="939"/>
                  </a:lnTo>
                  <a:lnTo>
                    <a:pt x="65" y="937"/>
                  </a:lnTo>
                  <a:close/>
                  <a:moveTo>
                    <a:pt x="73" y="918"/>
                  </a:moveTo>
                  <a:lnTo>
                    <a:pt x="73" y="918"/>
                  </a:lnTo>
                  <a:lnTo>
                    <a:pt x="73" y="917"/>
                  </a:lnTo>
                  <a:lnTo>
                    <a:pt x="75" y="915"/>
                  </a:lnTo>
                  <a:lnTo>
                    <a:pt x="78" y="915"/>
                  </a:lnTo>
                  <a:lnTo>
                    <a:pt x="80" y="915"/>
                  </a:lnTo>
                  <a:lnTo>
                    <a:pt x="81" y="917"/>
                  </a:lnTo>
                  <a:lnTo>
                    <a:pt x="83" y="918"/>
                  </a:lnTo>
                  <a:lnTo>
                    <a:pt x="83" y="920"/>
                  </a:lnTo>
                  <a:lnTo>
                    <a:pt x="83" y="921"/>
                  </a:lnTo>
                  <a:lnTo>
                    <a:pt x="81" y="923"/>
                  </a:lnTo>
                  <a:lnTo>
                    <a:pt x="80" y="925"/>
                  </a:lnTo>
                  <a:lnTo>
                    <a:pt x="78" y="925"/>
                  </a:lnTo>
                  <a:lnTo>
                    <a:pt x="76" y="925"/>
                  </a:lnTo>
                  <a:lnTo>
                    <a:pt x="75" y="923"/>
                  </a:lnTo>
                  <a:lnTo>
                    <a:pt x="73" y="921"/>
                  </a:lnTo>
                  <a:lnTo>
                    <a:pt x="73" y="920"/>
                  </a:lnTo>
                  <a:lnTo>
                    <a:pt x="73" y="918"/>
                  </a:lnTo>
                  <a:close/>
                  <a:moveTo>
                    <a:pt x="80" y="899"/>
                  </a:moveTo>
                  <a:lnTo>
                    <a:pt x="80" y="899"/>
                  </a:lnTo>
                  <a:lnTo>
                    <a:pt x="81" y="897"/>
                  </a:lnTo>
                  <a:lnTo>
                    <a:pt x="83" y="897"/>
                  </a:lnTo>
                  <a:lnTo>
                    <a:pt x="84" y="896"/>
                  </a:lnTo>
                  <a:lnTo>
                    <a:pt x="86" y="897"/>
                  </a:lnTo>
                  <a:lnTo>
                    <a:pt x="88" y="897"/>
                  </a:lnTo>
                  <a:lnTo>
                    <a:pt x="89" y="899"/>
                  </a:lnTo>
                  <a:lnTo>
                    <a:pt x="89" y="901"/>
                  </a:lnTo>
                  <a:lnTo>
                    <a:pt x="89" y="904"/>
                  </a:lnTo>
                  <a:lnTo>
                    <a:pt x="89" y="905"/>
                  </a:lnTo>
                  <a:lnTo>
                    <a:pt x="88" y="905"/>
                  </a:lnTo>
                  <a:lnTo>
                    <a:pt x="84" y="907"/>
                  </a:lnTo>
                  <a:lnTo>
                    <a:pt x="83" y="905"/>
                  </a:lnTo>
                  <a:lnTo>
                    <a:pt x="81" y="905"/>
                  </a:lnTo>
                  <a:lnTo>
                    <a:pt x="80" y="904"/>
                  </a:lnTo>
                  <a:lnTo>
                    <a:pt x="80" y="902"/>
                  </a:lnTo>
                  <a:lnTo>
                    <a:pt x="80" y="899"/>
                  </a:lnTo>
                  <a:close/>
                  <a:moveTo>
                    <a:pt x="88" y="881"/>
                  </a:moveTo>
                  <a:lnTo>
                    <a:pt x="88" y="881"/>
                  </a:lnTo>
                  <a:lnTo>
                    <a:pt x="89" y="880"/>
                  </a:lnTo>
                  <a:lnTo>
                    <a:pt x="91" y="878"/>
                  </a:lnTo>
                  <a:lnTo>
                    <a:pt x="92" y="878"/>
                  </a:lnTo>
                  <a:lnTo>
                    <a:pt x="94" y="878"/>
                  </a:lnTo>
                  <a:lnTo>
                    <a:pt x="96" y="880"/>
                  </a:lnTo>
                  <a:lnTo>
                    <a:pt x="97" y="881"/>
                  </a:lnTo>
                  <a:lnTo>
                    <a:pt x="97" y="883"/>
                  </a:lnTo>
                  <a:lnTo>
                    <a:pt x="97" y="885"/>
                  </a:lnTo>
                  <a:lnTo>
                    <a:pt x="96" y="886"/>
                  </a:lnTo>
                  <a:lnTo>
                    <a:pt x="94" y="888"/>
                  </a:lnTo>
                  <a:lnTo>
                    <a:pt x="92" y="888"/>
                  </a:lnTo>
                  <a:lnTo>
                    <a:pt x="91" y="888"/>
                  </a:lnTo>
                  <a:lnTo>
                    <a:pt x="89" y="886"/>
                  </a:lnTo>
                  <a:lnTo>
                    <a:pt x="88" y="885"/>
                  </a:lnTo>
                  <a:lnTo>
                    <a:pt x="88" y="883"/>
                  </a:lnTo>
                  <a:lnTo>
                    <a:pt x="88" y="881"/>
                  </a:lnTo>
                  <a:close/>
                  <a:moveTo>
                    <a:pt x="94" y="862"/>
                  </a:moveTo>
                  <a:lnTo>
                    <a:pt x="96" y="862"/>
                  </a:lnTo>
                  <a:lnTo>
                    <a:pt x="96" y="861"/>
                  </a:lnTo>
                  <a:lnTo>
                    <a:pt x="97" y="859"/>
                  </a:lnTo>
                  <a:lnTo>
                    <a:pt x="99" y="859"/>
                  </a:lnTo>
                  <a:lnTo>
                    <a:pt x="102" y="859"/>
                  </a:lnTo>
                  <a:lnTo>
                    <a:pt x="104" y="861"/>
                  </a:lnTo>
                  <a:lnTo>
                    <a:pt x="104" y="862"/>
                  </a:lnTo>
                  <a:lnTo>
                    <a:pt x="105" y="864"/>
                  </a:lnTo>
                  <a:lnTo>
                    <a:pt x="104" y="865"/>
                  </a:lnTo>
                  <a:lnTo>
                    <a:pt x="104" y="867"/>
                  </a:lnTo>
                  <a:lnTo>
                    <a:pt x="102" y="869"/>
                  </a:lnTo>
                  <a:lnTo>
                    <a:pt x="100" y="869"/>
                  </a:lnTo>
                  <a:lnTo>
                    <a:pt x="97" y="869"/>
                  </a:lnTo>
                  <a:lnTo>
                    <a:pt x="96" y="869"/>
                  </a:lnTo>
                  <a:lnTo>
                    <a:pt x="96" y="867"/>
                  </a:lnTo>
                  <a:lnTo>
                    <a:pt x="94" y="864"/>
                  </a:lnTo>
                  <a:lnTo>
                    <a:pt x="94" y="862"/>
                  </a:lnTo>
                  <a:close/>
                  <a:moveTo>
                    <a:pt x="102" y="845"/>
                  </a:moveTo>
                  <a:lnTo>
                    <a:pt x="102" y="845"/>
                  </a:lnTo>
                  <a:lnTo>
                    <a:pt x="104" y="841"/>
                  </a:lnTo>
                  <a:lnTo>
                    <a:pt x="105" y="841"/>
                  </a:lnTo>
                  <a:lnTo>
                    <a:pt x="107" y="840"/>
                  </a:lnTo>
                  <a:lnTo>
                    <a:pt x="108" y="841"/>
                  </a:lnTo>
                  <a:lnTo>
                    <a:pt x="110" y="841"/>
                  </a:lnTo>
                  <a:lnTo>
                    <a:pt x="112" y="843"/>
                  </a:lnTo>
                  <a:lnTo>
                    <a:pt x="112" y="845"/>
                  </a:lnTo>
                  <a:lnTo>
                    <a:pt x="112" y="848"/>
                  </a:lnTo>
                  <a:lnTo>
                    <a:pt x="110" y="849"/>
                  </a:lnTo>
                  <a:lnTo>
                    <a:pt x="108" y="849"/>
                  </a:lnTo>
                  <a:lnTo>
                    <a:pt x="107" y="851"/>
                  </a:lnTo>
                  <a:lnTo>
                    <a:pt x="105" y="851"/>
                  </a:lnTo>
                  <a:lnTo>
                    <a:pt x="104" y="849"/>
                  </a:lnTo>
                  <a:lnTo>
                    <a:pt x="102" y="848"/>
                  </a:lnTo>
                  <a:lnTo>
                    <a:pt x="102" y="846"/>
                  </a:lnTo>
                  <a:lnTo>
                    <a:pt x="102" y="845"/>
                  </a:lnTo>
                  <a:close/>
                  <a:moveTo>
                    <a:pt x="110" y="825"/>
                  </a:moveTo>
                  <a:lnTo>
                    <a:pt x="110" y="825"/>
                  </a:lnTo>
                  <a:lnTo>
                    <a:pt x="110" y="824"/>
                  </a:lnTo>
                  <a:lnTo>
                    <a:pt x="112" y="822"/>
                  </a:lnTo>
                  <a:lnTo>
                    <a:pt x="113" y="822"/>
                  </a:lnTo>
                  <a:lnTo>
                    <a:pt x="116" y="822"/>
                  </a:lnTo>
                  <a:lnTo>
                    <a:pt x="118" y="824"/>
                  </a:lnTo>
                  <a:lnTo>
                    <a:pt x="118" y="825"/>
                  </a:lnTo>
                  <a:lnTo>
                    <a:pt x="120" y="827"/>
                  </a:lnTo>
                  <a:lnTo>
                    <a:pt x="118" y="829"/>
                  </a:lnTo>
                  <a:lnTo>
                    <a:pt x="118" y="830"/>
                  </a:lnTo>
                  <a:lnTo>
                    <a:pt x="116" y="832"/>
                  </a:lnTo>
                  <a:lnTo>
                    <a:pt x="115" y="832"/>
                  </a:lnTo>
                  <a:lnTo>
                    <a:pt x="112" y="832"/>
                  </a:lnTo>
                  <a:lnTo>
                    <a:pt x="110" y="830"/>
                  </a:lnTo>
                  <a:lnTo>
                    <a:pt x="110" y="829"/>
                  </a:lnTo>
                  <a:lnTo>
                    <a:pt x="108" y="827"/>
                  </a:lnTo>
                  <a:lnTo>
                    <a:pt x="110" y="825"/>
                  </a:lnTo>
                  <a:close/>
                  <a:moveTo>
                    <a:pt x="116" y="806"/>
                  </a:moveTo>
                  <a:lnTo>
                    <a:pt x="116" y="806"/>
                  </a:lnTo>
                  <a:lnTo>
                    <a:pt x="118" y="805"/>
                  </a:lnTo>
                  <a:lnTo>
                    <a:pt x="120" y="803"/>
                  </a:lnTo>
                  <a:lnTo>
                    <a:pt x="121" y="803"/>
                  </a:lnTo>
                  <a:lnTo>
                    <a:pt x="123" y="803"/>
                  </a:lnTo>
                  <a:lnTo>
                    <a:pt x="124" y="805"/>
                  </a:lnTo>
                  <a:lnTo>
                    <a:pt x="126" y="806"/>
                  </a:lnTo>
                  <a:lnTo>
                    <a:pt x="126" y="808"/>
                  </a:lnTo>
                  <a:lnTo>
                    <a:pt x="126" y="809"/>
                  </a:lnTo>
                  <a:lnTo>
                    <a:pt x="124" y="811"/>
                  </a:lnTo>
                  <a:lnTo>
                    <a:pt x="123" y="813"/>
                  </a:lnTo>
                  <a:lnTo>
                    <a:pt x="121" y="813"/>
                  </a:lnTo>
                  <a:lnTo>
                    <a:pt x="120" y="813"/>
                  </a:lnTo>
                  <a:lnTo>
                    <a:pt x="118" y="813"/>
                  </a:lnTo>
                  <a:lnTo>
                    <a:pt x="116" y="811"/>
                  </a:lnTo>
                  <a:lnTo>
                    <a:pt x="116" y="808"/>
                  </a:lnTo>
                  <a:lnTo>
                    <a:pt x="116" y="806"/>
                  </a:lnTo>
                  <a:close/>
                  <a:moveTo>
                    <a:pt x="124" y="789"/>
                  </a:moveTo>
                  <a:lnTo>
                    <a:pt x="124" y="789"/>
                  </a:lnTo>
                  <a:lnTo>
                    <a:pt x="124" y="787"/>
                  </a:lnTo>
                  <a:lnTo>
                    <a:pt x="126" y="785"/>
                  </a:lnTo>
                  <a:lnTo>
                    <a:pt x="129" y="785"/>
                  </a:lnTo>
                  <a:lnTo>
                    <a:pt x="131" y="785"/>
                  </a:lnTo>
                  <a:lnTo>
                    <a:pt x="133" y="785"/>
                  </a:lnTo>
                  <a:lnTo>
                    <a:pt x="134" y="787"/>
                  </a:lnTo>
                  <a:lnTo>
                    <a:pt x="134" y="790"/>
                  </a:lnTo>
                  <a:lnTo>
                    <a:pt x="134" y="792"/>
                  </a:lnTo>
                  <a:lnTo>
                    <a:pt x="133" y="793"/>
                  </a:lnTo>
                  <a:lnTo>
                    <a:pt x="131" y="795"/>
                  </a:lnTo>
                  <a:lnTo>
                    <a:pt x="129" y="795"/>
                  </a:lnTo>
                  <a:lnTo>
                    <a:pt x="128" y="795"/>
                  </a:lnTo>
                  <a:lnTo>
                    <a:pt x="126" y="793"/>
                  </a:lnTo>
                  <a:lnTo>
                    <a:pt x="124" y="792"/>
                  </a:lnTo>
                  <a:lnTo>
                    <a:pt x="124" y="790"/>
                  </a:lnTo>
                  <a:lnTo>
                    <a:pt x="124" y="789"/>
                  </a:lnTo>
                  <a:close/>
                  <a:moveTo>
                    <a:pt x="131" y="769"/>
                  </a:moveTo>
                  <a:lnTo>
                    <a:pt x="131" y="769"/>
                  </a:lnTo>
                  <a:lnTo>
                    <a:pt x="133" y="768"/>
                  </a:lnTo>
                  <a:lnTo>
                    <a:pt x="134" y="766"/>
                  </a:lnTo>
                  <a:lnTo>
                    <a:pt x="136" y="766"/>
                  </a:lnTo>
                  <a:lnTo>
                    <a:pt x="137" y="766"/>
                  </a:lnTo>
                  <a:lnTo>
                    <a:pt x="139" y="768"/>
                  </a:lnTo>
                  <a:lnTo>
                    <a:pt x="141" y="769"/>
                  </a:lnTo>
                  <a:lnTo>
                    <a:pt x="141" y="771"/>
                  </a:lnTo>
                  <a:lnTo>
                    <a:pt x="141" y="773"/>
                  </a:lnTo>
                  <a:lnTo>
                    <a:pt x="139" y="774"/>
                  </a:lnTo>
                  <a:lnTo>
                    <a:pt x="139" y="776"/>
                  </a:lnTo>
                  <a:lnTo>
                    <a:pt x="136" y="776"/>
                  </a:lnTo>
                  <a:lnTo>
                    <a:pt x="134" y="776"/>
                  </a:lnTo>
                  <a:lnTo>
                    <a:pt x="133" y="774"/>
                  </a:lnTo>
                  <a:lnTo>
                    <a:pt x="131" y="773"/>
                  </a:lnTo>
                  <a:lnTo>
                    <a:pt x="131" y="771"/>
                  </a:lnTo>
                  <a:lnTo>
                    <a:pt x="131" y="769"/>
                  </a:lnTo>
                  <a:close/>
                  <a:moveTo>
                    <a:pt x="139" y="750"/>
                  </a:moveTo>
                  <a:lnTo>
                    <a:pt x="139" y="750"/>
                  </a:lnTo>
                  <a:lnTo>
                    <a:pt x="141" y="748"/>
                  </a:lnTo>
                  <a:lnTo>
                    <a:pt x="142" y="748"/>
                  </a:lnTo>
                  <a:lnTo>
                    <a:pt x="144" y="747"/>
                  </a:lnTo>
                  <a:lnTo>
                    <a:pt x="145" y="747"/>
                  </a:lnTo>
                  <a:lnTo>
                    <a:pt x="147" y="748"/>
                  </a:lnTo>
                  <a:lnTo>
                    <a:pt x="149" y="750"/>
                  </a:lnTo>
                  <a:lnTo>
                    <a:pt x="149" y="752"/>
                  </a:lnTo>
                  <a:lnTo>
                    <a:pt x="149" y="753"/>
                  </a:lnTo>
                  <a:lnTo>
                    <a:pt x="147" y="756"/>
                  </a:lnTo>
                  <a:lnTo>
                    <a:pt x="145" y="756"/>
                  </a:lnTo>
                  <a:lnTo>
                    <a:pt x="144" y="756"/>
                  </a:lnTo>
                  <a:lnTo>
                    <a:pt x="142" y="756"/>
                  </a:lnTo>
                  <a:lnTo>
                    <a:pt x="141" y="756"/>
                  </a:lnTo>
                  <a:lnTo>
                    <a:pt x="139" y="755"/>
                  </a:lnTo>
                  <a:lnTo>
                    <a:pt x="139" y="753"/>
                  </a:lnTo>
                  <a:lnTo>
                    <a:pt x="139" y="750"/>
                  </a:lnTo>
                  <a:close/>
                  <a:moveTo>
                    <a:pt x="145" y="732"/>
                  </a:moveTo>
                  <a:lnTo>
                    <a:pt x="145" y="732"/>
                  </a:lnTo>
                  <a:lnTo>
                    <a:pt x="147" y="731"/>
                  </a:lnTo>
                  <a:lnTo>
                    <a:pt x="149" y="729"/>
                  </a:lnTo>
                  <a:lnTo>
                    <a:pt x="150" y="729"/>
                  </a:lnTo>
                  <a:lnTo>
                    <a:pt x="152" y="729"/>
                  </a:lnTo>
                  <a:lnTo>
                    <a:pt x="153" y="729"/>
                  </a:lnTo>
                  <a:lnTo>
                    <a:pt x="155" y="731"/>
                  </a:lnTo>
                  <a:lnTo>
                    <a:pt x="155" y="734"/>
                  </a:lnTo>
                  <a:lnTo>
                    <a:pt x="155" y="736"/>
                  </a:lnTo>
                  <a:lnTo>
                    <a:pt x="155" y="737"/>
                  </a:lnTo>
                  <a:lnTo>
                    <a:pt x="153" y="739"/>
                  </a:lnTo>
                  <a:lnTo>
                    <a:pt x="150" y="739"/>
                  </a:lnTo>
                  <a:lnTo>
                    <a:pt x="149" y="739"/>
                  </a:lnTo>
                  <a:lnTo>
                    <a:pt x="147" y="737"/>
                  </a:lnTo>
                  <a:lnTo>
                    <a:pt x="147" y="736"/>
                  </a:lnTo>
                  <a:lnTo>
                    <a:pt x="145" y="734"/>
                  </a:lnTo>
                  <a:lnTo>
                    <a:pt x="145" y="732"/>
                  </a:lnTo>
                  <a:close/>
                  <a:moveTo>
                    <a:pt x="153" y="713"/>
                  </a:moveTo>
                  <a:lnTo>
                    <a:pt x="153" y="713"/>
                  </a:lnTo>
                  <a:lnTo>
                    <a:pt x="155" y="712"/>
                  </a:lnTo>
                  <a:lnTo>
                    <a:pt x="157" y="710"/>
                  </a:lnTo>
                  <a:lnTo>
                    <a:pt x="158" y="710"/>
                  </a:lnTo>
                  <a:lnTo>
                    <a:pt x="160" y="710"/>
                  </a:lnTo>
                  <a:lnTo>
                    <a:pt x="161" y="712"/>
                  </a:lnTo>
                  <a:lnTo>
                    <a:pt x="163" y="713"/>
                  </a:lnTo>
                  <a:lnTo>
                    <a:pt x="163" y="715"/>
                  </a:lnTo>
                  <a:lnTo>
                    <a:pt x="163" y="716"/>
                  </a:lnTo>
                  <a:lnTo>
                    <a:pt x="161" y="718"/>
                  </a:lnTo>
                  <a:lnTo>
                    <a:pt x="160" y="720"/>
                  </a:lnTo>
                  <a:lnTo>
                    <a:pt x="158" y="720"/>
                  </a:lnTo>
                  <a:lnTo>
                    <a:pt x="157" y="720"/>
                  </a:lnTo>
                  <a:lnTo>
                    <a:pt x="155" y="718"/>
                  </a:lnTo>
                  <a:lnTo>
                    <a:pt x="153" y="716"/>
                  </a:lnTo>
                  <a:lnTo>
                    <a:pt x="153" y="715"/>
                  </a:lnTo>
                  <a:lnTo>
                    <a:pt x="153" y="713"/>
                  </a:lnTo>
                  <a:close/>
                  <a:moveTo>
                    <a:pt x="161" y="694"/>
                  </a:moveTo>
                  <a:lnTo>
                    <a:pt x="161" y="694"/>
                  </a:lnTo>
                  <a:lnTo>
                    <a:pt x="161" y="692"/>
                  </a:lnTo>
                  <a:lnTo>
                    <a:pt x="163" y="692"/>
                  </a:lnTo>
                  <a:lnTo>
                    <a:pt x="165" y="691"/>
                  </a:lnTo>
                  <a:lnTo>
                    <a:pt x="168" y="692"/>
                  </a:lnTo>
                  <a:lnTo>
                    <a:pt x="169" y="692"/>
                  </a:lnTo>
                  <a:lnTo>
                    <a:pt x="169" y="694"/>
                  </a:lnTo>
                  <a:lnTo>
                    <a:pt x="171" y="696"/>
                  </a:lnTo>
                  <a:lnTo>
                    <a:pt x="169" y="699"/>
                  </a:lnTo>
                  <a:lnTo>
                    <a:pt x="169" y="700"/>
                  </a:lnTo>
                  <a:lnTo>
                    <a:pt x="168" y="700"/>
                  </a:lnTo>
                  <a:lnTo>
                    <a:pt x="166" y="702"/>
                  </a:lnTo>
                  <a:lnTo>
                    <a:pt x="163" y="700"/>
                  </a:lnTo>
                  <a:lnTo>
                    <a:pt x="161" y="700"/>
                  </a:lnTo>
                  <a:lnTo>
                    <a:pt x="161" y="699"/>
                  </a:lnTo>
                  <a:lnTo>
                    <a:pt x="160" y="697"/>
                  </a:lnTo>
                  <a:lnTo>
                    <a:pt x="161" y="694"/>
                  </a:lnTo>
                  <a:close/>
                  <a:moveTo>
                    <a:pt x="168" y="676"/>
                  </a:moveTo>
                  <a:lnTo>
                    <a:pt x="168" y="676"/>
                  </a:lnTo>
                  <a:lnTo>
                    <a:pt x="169" y="675"/>
                  </a:lnTo>
                  <a:lnTo>
                    <a:pt x="171" y="673"/>
                  </a:lnTo>
                  <a:lnTo>
                    <a:pt x="173" y="673"/>
                  </a:lnTo>
                  <a:lnTo>
                    <a:pt x="174" y="673"/>
                  </a:lnTo>
                  <a:lnTo>
                    <a:pt x="176" y="675"/>
                  </a:lnTo>
                  <a:lnTo>
                    <a:pt x="177" y="676"/>
                  </a:lnTo>
                  <a:lnTo>
                    <a:pt x="177" y="678"/>
                  </a:lnTo>
                  <a:lnTo>
                    <a:pt x="177" y="680"/>
                  </a:lnTo>
                  <a:lnTo>
                    <a:pt x="176" y="681"/>
                  </a:lnTo>
                  <a:lnTo>
                    <a:pt x="174" y="683"/>
                  </a:lnTo>
                  <a:lnTo>
                    <a:pt x="173" y="683"/>
                  </a:lnTo>
                  <a:lnTo>
                    <a:pt x="171" y="683"/>
                  </a:lnTo>
                  <a:lnTo>
                    <a:pt x="169" y="681"/>
                  </a:lnTo>
                  <a:lnTo>
                    <a:pt x="168" y="680"/>
                  </a:lnTo>
                  <a:lnTo>
                    <a:pt x="168" y="678"/>
                  </a:lnTo>
                  <a:lnTo>
                    <a:pt x="168" y="676"/>
                  </a:lnTo>
                  <a:close/>
                  <a:moveTo>
                    <a:pt x="176" y="657"/>
                  </a:moveTo>
                  <a:lnTo>
                    <a:pt x="176" y="657"/>
                  </a:lnTo>
                  <a:lnTo>
                    <a:pt x="176" y="656"/>
                  </a:lnTo>
                  <a:lnTo>
                    <a:pt x="177" y="654"/>
                  </a:lnTo>
                  <a:lnTo>
                    <a:pt x="179" y="654"/>
                  </a:lnTo>
                  <a:lnTo>
                    <a:pt x="182" y="654"/>
                  </a:lnTo>
                  <a:lnTo>
                    <a:pt x="184" y="656"/>
                  </a:lnTo>
                  <a:lnTo>
                    <a:pt x="184" y="657"/>
                  </a:lnTo>
                  <a:lnTo>
                    <a:pt x="185" y="659"/>
                  </a:lnTo>
                  <a:lnTo>
                    <a:pt x="185" y="660"/>
                  </a:lnTo>
                  <a:lnTo>
                    <a:pt x="184" y="662"/>
                  </a:lnTo>
                  <a:lnTo>
                    <a:pt x="182" y="664"/>
                  </a:lnTo>
                  <a:lnTo>
                    <a:pt x="181" y="664"/>
                  </a:lnTo>
                  <a:lnTo>
                    <a:pt x="177" y="664"/>
                  </a:lnTo>
                  <a:lnTo>
                    <a:pt x="176" y="662"/>
                  </a:lnTo>
                  <a:lnTo>
                    <a:pt x="176" y="660"/>
                  </a:lnTo>
                  <a:lnTo>
                    <a:pt x="174" y="659"/>
                  </a:lnTo>
                  <a:lnTo>
                    <a:pt x="176" y="657"/>
                  </a:lnTo>
                  <a:close/>
                  <a:moveTo>
                    <a:pt x="182" y="638"/>
                  </a:moveTo>
                  <a:lnTo>
                    <a:pt x="182" y="638"/>
                  </a:lnTo>
                  <a:lnTo>
                    <a:pt x="184" y="636"/>
                  </a:lnTo>
                  <a:lnTo>
                    <a:pt x="185" y="636"/>
                  </a:lnTo>
                  <a:lnTo>
                    <a:pt x="187" y="635"/>
                  </a:lnTo>
                  <a:lnTo>
                    <a:pt x="189" y="636"/>
                  </a:lnTo>
                  <a:lnTo>
                    <a:pt x="190" y="636"/>
                  </a:lnTo>
                  <a:lnTo>
                    <a:pt x="192" y="638"/>
                  </a:lnTo>
                  <a:lnTo>
                    <a:pt x="192" y="640"/>
                  </a:lnTo>
                  <a:lnTo>
                    <a:pt x="192" y="643"/>
                  </a:lnTo>
                  <a:lnTo>
                    <a:pt x="190" y="644"/>
                  </a:lnTo>
                  <a:lnTo>
                    <a:pt x="189" y="644"/>
                  </a:lnTo>
                  <a:lnTo>
                    <a:pt x="187" y="646"/>
                  </a:lnTo>
                  <a:lnTo>
                    <a:pt x="185" y="644"/>
                  </a:lnTo>
                  <a:lnTo>
                    <a:pt x="184" y="644"/>
                  </a:lnTo>
                  <a:lnTo>
                    <a:pt x="182" y="643"/>
                  </a:lnTo>
                  <a:lnTo>
                    <a:pt x="182" y="641"/>
                  </a:lnTo>
                  <a:lnTo>
                    <a:pt x="182" y="638"/>
                  </a:lnTo>
                  <a:close/>
                  <a:moveTo>
                    <a:pt x="190" y="620"/>
                  </a:moveTo>
                  <a:lnTo>
                    <a:pt x="190" y="620"/>
                  </a:lnTo>
                  <a:lnTo>
                    <a:pt x="190" y="619"/>
                  </a:lnTo>
                  <a:lnTo>
                    <a:pt x="192" y="617"/>
                  </a:lnTo>
                  <a:lnTo>
                    <a:pt x="195" y="617"/>
                  </a:lnTo>
                  <a:lnTo>
                    <a:pt x="197" y="617"/>
                  </a:lnTo>
                  <a:lnTo>
                    <a:pt x="198" y="619"/>
                  </a:lnTo>
                  <a:lnTo>
                    <a:pt x="200" y="620"/>
                  </a:lnTo>
                  <a:lnTo>
                    <a:pt x="200" y="622"/>
                  </a:lnTo>
                  <a:lnTo>
                    <a:pt x="200" y="624"/>
                  </a:lnTo>
                  <a:lnTo>
                    <a:pt x="198" y="625"/>
                  </a:lnTo>
                  <a:lnTo>
                    <a:pt x="197" y="627"/>
                  </a:lnTo>
                  <a:lnTo>
                    <a:pt x="195" y="627"/>
                  </a:lnTo>
                  <a:lnTo>
                    <a:pt x="193" y="627"/>
                  </a:lnTo>
                  <a:lnTo>
                    <a:pt x="192" y="625"/>
                  </a:lnTo>
                  <a:lnTo>
                    <a:pt x="190" y="624"/>
                  </a:lnTo>
                  <a:lnTo>
                    <a:pt x="190" y="622"/>
                  </a:lnTo>
                  <a:lnTo>
                    <a:pt x="190" y="620"/>
                  </a:lnTo>
                  <a:close/>
                  <a:moveTo>
                    <a:pt x="197" y="601"/>
                  </a:moveTo>
                  <a:lnTo>
                    <a:pt x="197" y="601"/>
                  </a:lnTo>
                  <a:lnTo>
                    <a:pt x="198" y="600"/>
                  </a:lnTo>
                  <a:lnTo>
                    <a:pt x="200" y="598"/>
                  </a:lnTo>
                  <a:lnTo>
                    <a:pt x="201" y="598"/>
                  </a:lnTo>
                  <a:lnTo>
                    <a:pt x="203" y="598"/>
                  </a:lnTo>
                  <a:lnTo>
                    <a:pt x="205" y="600"/>
                  </a:lnTo>
                  <a:lnTo>
                    <a:pt x="206" y="601"/>
                  </a:lnTo>
                  <a:lnTo>
                    <a:pt x="206" y="603"/>
                  </a:lnTo>
                  <a:lnTo>
                    <a:pt x="206" y="604"/>
                  </a:lnTo>
                  <a:lnTo>
                    <a:pt x="206" y="606"/>
                  </a:lnTo>
                  <a:lnTo>
                    <a:pt x="205" y="608"/>
                  </a:lnTo>
                  <a:lnTo>
                    <a:pt x="201" y="608"/>
                  </a:lnTo>
                  <a:lnTo>
                    <a:pt x="200" y="608"/>
                  </a:lnTo>
                  <a:lnTo>
                    <a:pt x="198" y="606"/>
                  </a:lnTo>
                  <a:lnTo>
                    <a:pt x="197" y="606"/>
                  </a:lnTo>
                  <a:lnTo>
                    <a:pt x="197" y="603"/>
                  </a:lnTo>
                  <a:lnTo>
                    <a:pt x="197" y="601"/>
                  </a:lnTo>
                  <a:close/>
                  <a:moveTo>
                    <a:pt x="205" y="582"/>
                  </a:moveTo>
                  <a:lnTo>
                    <a:pt x="205" y="582"/>
                  </a:lnTo>
                  <a:lnTo>
                    <a:pt x="206" y="580"/>
                  </a:lnTo>
                  <a:lnTo>
                    <a:pt x="208" y="580"/>
                  </a:lnTo>
                  <a:lnTo>
                    <a:pt x="209" y="579"/>
                  </a:lnTo>
                  <a:lnTo>
                    <a:pt x="211" y="580"/>
                  </a:lnTo>
                  <a:lnTo>
                    <a:pt x="213" y="580"/>
                  </a:lnTo>
                  <a:lnTo>
                    <a:pt x="214" y="582"/>
                  </a:lnTo>
                  <a:lnTo>
                    <a:pt x="214" y="583"/>
                  </a:lnTo>
                  <a:lnTo>
                    <a:pt x="214" y="587"/>
                  </a:lnTo>
                  <a:lnTo>
                    <a:pt x="213" y="588"/>
                  </a:lnTo>
                  <a:lnTo>
                    <a:pt x="211" y="588"/>
                  </a:lnTo>
                  <a:lnTo>
                    <a:pt x="209" y="590"/>
                  </a:lnTo>
                  <a:lnTo>
                    <a:pt x="208" y="590"/>
                  </a:lnTo>
                  <a:lnTo>
                    <a:pt x="206" y="588"/>
                  </a:lnTo>
                  <a:lnTo>
                    <a:pt x="205" y="587"/>
                  </a:lnTo>
                  <a:lnTo>
                    <a:pt x="205" y="585"/>
                  </a:lnTo>
                  <a:lnTo>
                    <a:pt x="205" y="582"/>
                  </a:lnTo>
                  <a:close/>
                  <a:moveTo>
                    <a:pt x="211" y="564"/>
                  </a:moveTo>
                  <a:lnTo>
                    <a:pt x="211" y="564"/>
                  </a:lnTo>
                  <a:lnTo>
                    <a:pt x="213" y="563"/>
                  </a:lnTo>
                  <a:lnTo>
                    <a:pt x="214" y="561"/>
                  </a:lnTo>
                  <a:lnTo>
                    <a:pt x="216" y="561"/>
                  </a:lnTo>
                  <a:lnTo>
                    <a:pt x="217" y="561"/>
                  </a:lnTo>
                  <a:lnTo>
                    <a:pt x="221" y="563"/>
                  </a:lnTo>
                  <a:lnTo>
                    <a:pt x="221" y="564"/>
                  </a:lnTo>
                  <a:lnTo>
                    <a:pt x="222" y="566"/>
                  </a:lnTo>
                  <a:lnTo>
                    <a:pt x="221" y="567"/>
                  </a:lnTo>
                  <a:lnTo>
                    <a:pt x="221" y="569"/>
                  </a:lnTo>
                  <a:lnTo>
                    <a:pt x="219" y="571"/>
                  </a:lnTo>
                  <a:lnTo>
                    <a:pt x="217" y="571"/>
                  </a:lnTo>
                  <a:lnTo>
                    <a:pt x="214" y="571"/>
                  </a:lnTo>
                  <a:lnTo>
                    <a:pt x="213" y="569"/>
                  </a:lnTo>
                  <a:lnTo>
                    <a:pt x="213" y="567"/>
                  </a:lnTo>
                  <a:lnTo>
                    <a:pt x="211" y="566"/>
                  </a:lnTo>
                  <a:lnTo>
                    <a:pt x="211" y="564"/>
                  </a:lnTo>
                  <a:close/>
                  <a:moveTo>
                    <a:pt x="219" y="545"/>
                  </a:moveTo>
                  <a:lnTo>
                    <a:pt x="219" y="545"/>
                  </a:lnTo>
                  <a:lnTo>
                    <a:pt x="221" y="543"/>
                  </a:lnTo>
                  <a:lnTo>
                    <a:pt x="222" y="542"/>
                  </a:lnTo>
                  <a:lnTo>
                    <a:pt x="224" y="542"/>
                  </a:lnTo>
                  <a:lnTo>
                    <a:pt x="225" y="542"/>
                  </a:lnTo>
                  <a:lnTo>
                    <a:pt x="227" y="543"/>
                  </a:lnTo>
                  <a:lnTo>
                    <a:pt x="229" y="545"/>
                  </a:lnTo>
                  <a:lnTo>
                    <a:pt x="229" y="547"/>
                  </a:lnTo>
                  <a:lnTo>
                    <a:pt x="229" y="548"/>
                  </a:lnTo>
                  <a:lnTo>
                    <a:pt x="227" y="550"/>
                  </a:lnTo>
                  <a:lnTo>
                    <a:pt x="225" y="551"/>
                  </a:lnTo>
                  <a:lnTo>
                    <a:pt x="224" y="551"/>
                  </a:lnTo>
                  <a:lnTo>
                    <a:pt x="222" y="551"/>
                  </a:lnTo>
                  <a:lnTo>
                    <a:pt x="221" y="551"/>
                  </a:lnTo>
                  <a:lnTo>
                    <a:pt x="219" y="550"/>
                  </a:lnTo>
                  <a:lnTo>
                    <a:pt x="219" y="547"/>
                  </a:lnTo>
                  <a:lnTo>
                    <a:pt x="219" y="545"/>
                  </a:lnTo>
                  <a:close/>
                  <a:moveTo>
                    <a:pt x="227" y="527"/>
                  </a:moveTo>
                  <a:lnTo>
                    <a:pt x="227" y="527"/>
                  </a:lnTo>
                  <a:lnTo>
                    <a:pt x="227" y="524"/>
                  </a:lnTo>
                  <a:lnTo>
                    <a:pt x="229" y="524"/>
                  </a:lnTo>
                  <a:lnTo>
                    <a:pt x="230" y="524"/>
                  </a:lnTo>
                  <a:lnTo>
                    <a:pt x="233" y="524"/>
                  </a:lnTo>
                  <a:lnTo>
                    <a:pt x="235" y="524"/>
                  </a:lnTo>
                  <a:lnTo>
                    <a:pt x="235" y="526"/>
                  </a:lnTo>
                  <a:lnTo>
                    <a:pt x="237" y="529"/>
                  </a:lnTo>
                  <a:lnTo>
                    <a:pt x="235" y="531"/>
                  </a:lnTo>
                  <a:lnTo>
                    <a:pt x="235" y="532"/>
                  </a:lnTo>
                  <a:lnTo>
                    <a:pt x="233" y="532"/>
                  </a:lnTo>
                  <a:lnTo>
                    <a:pt x="232" y="534"/>
                  </a:lnTo>
                  <a:lnTo>
                    <a:pt x="229" y="534"/>
                  </a:lnTo>
                  <a:lnTo>
                    <a:pt x="227" y="532"/>
                  </a:lnTo>
                  <a:lnTo>
                    <a:pt x="227" y="531"/>
                  </a:lnTo>
                  <a:lnTo>
                    <a:pt x="225" y="529"/>
                  </a:lnTo>
                  <a:lnTo>
                    <a:pt x="227" y="527"/>
                  </a:lnTo>
                  <a:close/>
                  <a:moveTo>
                    <a:pt x="233" y="508"/>
                  </a:moveTo>
                  <a:lnTo>
                    <a:pt x="233" y="508"/>
                  </a:lnTo>
                  <a:lnTo>
                    <a:pt x="235" y="507"/>
                  </a:lnTo>
                  <a:lnTo>
                    <a:pt x="237" y="505"/>
                  </a:lnTo>
                  <a:lnTo>
                    <a:pt x="238" y="505"/>
                  </a:lnTo>
                  <a:lnTo>
                    <a:pt x="240" y="505"/>
                  </a:lnTo>
                  <a:lnTo>
                    <a:pt x="241" y="507"/>
                  </a:lnTo>
                  <a:lnTo>
                    <a:pt x="243" y="508"/>
                  </a:lnTo>
                  <a:lnTo>
                    <a:pt x="243" y="510"/>
                  </a:lnTo>
                  <a:lnTo>
                    <a:pt x="243" y="511"/>
                  </a:lnTo>
                  <a:lnTo>
                    <a:pt x="241" y="513"/>
                  </a:lnTo>
                  <a:lnTo>
                    <a:pt x="240" y="515"/>
                  </a:lnTo>
                  <a:lnTo>
                    <a:pt x="238" y="515"/>
                  </a:lnTo>
                  <a:lnTo>
                    <a:pt x="237" y="515"/>
                  </a:lnTo>
                  <a:lnTo>
                    <a:pt x="235" y="513"/>
                  </a:lnTo>
                  <a:lnTo>
                    <a:pt x="233" y="511"/>
                  </a:lnTo>
                  <a:lnTo>
                    <a:pt x="233" y="510"/>
                  </a:lnTo>
                  <a:lnTo>
                    <a:pt x="233" y="508"/>
                  </a:lnTo>
                  <a:close/>
                  <a:moveTo>
                    <a:pt x="241" y="489"/>
                  </a:moveTo>
                  <a:lnTo>
                    <a:pt x="241" y="489"/>
                  </a:lnTo>
                  <a:lnTo>
                    <a:pt x="241" y="487"/>
                  </a:lnTo>
                  <a:lnTo>
                    <a:pt x="243" y="486"/>
                  </a:lnTo>
                  <a:lnTo>
                    <a:pt x="245" y="486"/>
                  </a:lnTo>
                  <a:lnTo>
                    <a:pt x="248" y="486"/>
                  </a:lnTo>
                  <a:lnTo>
                    <a:pt x="249" y="487"/>
                  </a:lnTo>
                  <a:lnTo>
                    <a:pt x="249" y="489"/>
                  </a:lnTo>
                  <a:lnTo>
                    <a:pt x="251" y="491"/>
                  </a:lnTo>
                  <a:lnTo>
                    <a:pt x="251" y="492"/>
                  </a:lnTo>
                  <a:lnTo>
                    <a:pt x="249" y="495"/>
                  </a:lnTo>
                  <a:lnTo>
                    <a:pt x="248" y="495"/>
                  </a:lnTo>
                  <a:lnTo>
                    <a:pt x="246" y="495"/>
                  </a:lnTo>
                  <a:lnTo>
                    <a:pt x="245" y="495"/>
                  </a:lnTo>
                  <a:lnTo>
                    <a:pt x="241" y="495"/>
                  </a:lnTo>
                  <a:lnTo>
                    <a:pt x="241" y="494"/>
                  </a:lnTo>
                  <a:lnTo>
                    <a:pt x="241" y="491"/>
                  </a:lnTo>
                  <a:lnTo>
                    <a:pt x="241" y="489"/>
                  </a:lnTo>
                  <a:close/>
                  <a:moveTo>
                    <a:pt x="248" y="471"/>
                  </a:moveTo>
                  <a:lnTo>
                    <a:pt x="248" y="471"/>
                  </a:lnTo>
                  <a:lnTo>
                    <a:pt x="249" y="470"/>
                  </a:lnTo>
                  <a:lnTo>
                    <a:pt x="251" y="468"/>
                  </a:lnTo>
                  <a:lnTo>
                    <a:pt x="253" y="468"/>
                  </a:lnTo>
                  <a:lnTo>
                    <a:pt x="254" y="468"/>
                  </a:lnTo>
                  <a:lnTo>
                    <a:pt x="256" y="468"/>
                  </a:lnTo>
                  <a:lnTo>
                    <a:pt x="257" y="470"/>
                  </a:lnTo>
                  <a:lnTo>
                    <a:pt x="257" y="473"/>
                  </a:lnTo>
                  <a:lnTo>
                    <a:pt x="257" y="475"/>
                  </a:lnTo>
                  <a:lnTo>
                    <a:pt x="256" y="476"/>
                  </a:lnTo>
                  <a:lnTo>
                    <a:pt x="254" y="478"/>
                  </a:lnTo>
                  <a:lnTo>
                    <a:pt x="253" y="478"/>
                  </a:lnTo>
                  <a:lnTo>
                    <a:pt x="251" y="478"/>
                  </a:lnTo>
                  <a:lnTo>
                    <a:pt x="249" y="476"/>
                  </a:lnTo>
                  <a:lnTo>
                    <a:pt x="248" y="475"/>
                  </a:lnTo>
                  <a:lnTo>
                    <a:pt x="248" y="473"/>
                  </a:lnTo>
                  <a:lnTo>
                    <a:pt x="248" y="471"/>
                  </a:lnTo>
                  <a:close/>
                  <a:moveTo>
                    <a:pt x="256" y="452"/>
                  </a:moveTo>
                  <a:lnTo>
                    <a:pt x="256" y="452"/>
                  </a:lnTo>
                  <a:lnTo>
                    <a:pt x="256" y="451"/>
                  </a:lnTo>
                  <a:lnTo>
                    <a:pt x="257" y="449"/>
                  </a:lnTo>
                  <a:lnTo>
                    <a:pt x="261" y="449"/>
                  </a:lnTo>
                  <a:lnTo>
                    <a:pt x="262" y="449"/>
                  </a:lnTo>
                  <a:lnTo>
                    <a:pt x="264" y="451"/>
                  </a:lnTo>
                  <a:lnTo>
                    <a:pt x="265" y="452"/>
                  </a:lnTo>
                  <a:lnTo>
                    <a:pt x="265" y="454"/>
                  </a:lnTo>
                  <a:lnTo>
                    <a:pt x="265" y="455"/>
                  </a:lnTo>
                  <a:lnTo>
                    <a:pt x="264" y="457"/>
                  </a:lnTo>
                  <a:lnTo>
                    <a:pt x="262" y="459"/>
                  </a:lnTo>
                  <a:lnTo>
                    <a:pt x="261" y="459"/>
                  </a:lnTo>
                  <a:lnTo>
                    <a:pt x="259" y="459"/>
                  </a:lnTo>
                  <a:lnTo>
                    <a:pt x="257" y="457"/>
                  </a:lnTo>
                  <a:lnTo>
                    <a:pt x="256" y="455"/>
                  </a:lnTo>
                  <a:lnTo>
                    <a:pt x="256" y="454"/>
                  </a:lnTo>
                  <a:lnTo>
                    <a:pt x="256" y="452"/>
                  </a:lnTo>
                  <a:close/>
                  <a:moveTo>
                    <a:pt x="262" y="433"/>
                  </a:moveTo>
                  <a:lnTo>
                    <a:pt x="262" y="433"/>
                  </a:lnTo>
                  <a:lnTo>
                    <a:pt x="264" y="431"/>
                  </a:lnTo>
                  <a:lnTo>
                    <a:pt x="265" y="431"/>
                  </a:lnTo>
                  <a:lnTo>
                    <a:pt x="267" y="430"/>
                  </a:lnTo>
                  <a:lnTo>
                    <a:pt x="269" y="430"/>
                  </a:lnTo>
                  <a:lnTo>
                    <a:pt x="270" y="431"/>
                  </a:lnTo>
                  <a:lnTo>
                    <a:pt x="272" y="433"/>
                  </a:lnTo>
                  <a:lnTo>
                    <a:pt x="272" y="435"/>
                  </a:lnTo>
                  <a:lnTo>
                    <a:pt x="272" y="438"/>
                  </a:lnTo>
                  <a:lnTo>
                    <a:pt x="272" y="439"/>
                  </a:lnTo>
                  <a:lnTo>
                    <a:pt x="270" y="439"/>
                  </a:lnTo>
                  <a:lnTo>
                    <a:pt x="267" y="441"/>
                  </a:lnTo>
                  <a:lnTo>
                    <a:pt x="265" y="439"/>
                  </a:lnTo>
                  <a:lnTo>
                    <a:pt x="264" y="439"/>
                  </a:lnTo>
                  <a:lnTo>
                    <a:pt x="262" y="438"/>
                  </a:lnTo>
                  <a:lnTo>
                    <a:pt x="262" y="436"/>
                  </a:lnTo>
                  <a:lnTo>
                    <a:pt x="262" y="433"/>
                  </a:lnTo>
                  <a:close/>
                  <a:moveTo>
                    <a:pt x="270" y="415"/>
                  </a:moveTo>
                  <a:lnTo>
                    <a:pt x="270" y="415"/>
                  </a:lnTo>
                  <a:lnTo>
                    <a:pt x="272" y="414"/>
                  </a:lnTo>
                  <a:lnTo>
                    <a:pt x="273" y="412"/>
                  </a:lnTo>
                  <a:lnTo>
                    <a:pt x="275" y="412"/>
                  </a:lnTo>
                  <a:lnTo>
                    <a:pt x="277" y="412"/>
                  </a:lnTo>
                  <a:lnTo>
                    <a:pt x="278" y="414"/>
                  </a:lnTo>
                  <a:lnTo>
                    <a:pt x="280" y="414"/>
                  </a:lnTo>
                  <a:lnTo>
                    <a:pt x="280" y="417"/>
                  </a:lnTo>
                  <a:lnTo>
                    <a:pt x="280" y="419"/>
                  </a:lnTo>
                  <a:lnTo>
                    <a:pt x="278" y="420"/>
                  </a:lnTo>
                  <a:lnTo>
                    <a:pt x="277" y="422"/>
                  </a:lnTo>
                  <a:lnTo>
                    <a:pt x="275" y="422"/>
                  </a:lnTo>
                  <a:lnTo>
                    <a:pt x="273" y="422"/>
                  </a:lnTo>
                  <a:lnTo>
                    <a:pt x="272" y="420"/>
                  </a:lnTo>
                  <a:lnTo>
                    <a:pt x="270" y="419"/>
                  </a:lnTo>
                  <a:lnTo>
                    <a:pt x="270" y="417"/>
                  </a:lnTo>
                  <a:lnTo>
                    <a:pt x="270" y="415"/>
                  </a:lnTo>
                  <a:close/>
                  <a:moveTo>
                    <a:pt x="278" y="396"/>
                  </a:moveTo>
                  <a:lnTo>
                    <a:pt x="278" y="396"/>
                  </a:lnTo>
                  <a:lnTo>
                    <a:pt x="278" y="394"/>
                  </a:lnTo>
                  <a:lnTo>
                    <a:pt x="280" y="393"/>
                  </a:lnTo>
                  <a:lnTo>
                    <a:pt x="281" y="393"/>
                  </a:lnTo>
                  <a:lnTo>
                    <a:pt x="285" y="393"/>
                  </a:lnTo>
                  <a:lnTo>
                    <a:pt x="286" y="394"/>
                  </a:lnTo>
                  <a:lnTo>
                    <a:pt x="286" y="396"/>
                  </a:lnTo>
                  <a:lnTo>
                    <a:pt x="288" y="398"/>
                  </a:lnTo>
                  <a:lnTo>
                    <a:pt x="286" y="399"/>
                  </a:lnTo>
                  <a:lnTo>
                    <a:pt x="286" y="401"/>
                  </a:lnTo>
                  <a:lnTo>
                    <a:pt x="285" y="402"/>
                  </a:lnTo>
                  <a:lnTo>
                    <a:pt x="283" y="402"/>
                  </a:lnTo>
                  <a:lnTo>
                    <a:pt x="280" y="402"/>
                  </a:lnTo>
                  <a:lnTo>
                    <a:pt x="278" y="401"/>
                  </a:lnTo>
                  <a:lnTo>
                    <a:pt x="278" y="399"/>
                  </a:lnTo>
                  <a:lnTo>
                    <a:pt x="277" y="398"/>
                  </a:lnTo>
                  <a:lnTo>
                    <a:pt x="278" y="396"/>
                  </a:lnTo>
                  <a:close/>
                  <a:moveTo>
                    <a:pt x="285" y="377"/>
                  </a:moveTo>
                  <a:lnTo>
                    <a:pt x="285" y="377"/>
                  </a:lnTo>
                  <a:lnTo>
                    <a:pt x="286" y="375"/>
                  </a:lnTo>
                  <a:lnTo>
                    <a:pt x="288" y="375"/>
                  </a:lnTo>
                  <a:lnTo>
                    <a:pt x="289" y="374"/>
                  </a:lnTo>
                  <a:lnTo>
                    <a:pt x="291" y="375"/>
                  </a:lnTo>
                  <a:lnTo>
                    <a:pt x="293" y="375"/>
                  </a:lnTo>
                  <a:lnTo>
                    <a:pt x="294" y="377"/>
                  </a:lnTo>
                  <a:lnTo>
                    <a:pt x="294" y="378"/>
                  </a:lnTo>
                  <a:lnTo>
                    <a:pt x="294" y="382"/>
                  </a:lnTo>
                  <a:lnTo>
                    <a:pt x="293" y="383"/>
                  </a:lnTo>
                  <a:lnTo>
                    <a:pt x="291" y="383"/>
                  </a:lnTo>
                  <a:lnTo>
                    <a:pt x="289" y="385"/>
                  </a:lnTo>
                  <a:lnTo>
                    <a:pt x="288" y="383"/>
                  </a:lnTo>
                  <a:lnTo>
                    <a:pt x="286" y="383"/>
                  </a:lnTo>
                  <a:lnTo>
                    <a:pt x="285" y="382"/>
                  </a:lnTo>
                  <a:lnTo>
                    <a:pt x="285" y="380"/>
                  </a:lnTo>
                  <a:lnTo>
                    <a:pt x="285" y="377"/>
                  </a:lnTo>
                  <a:close/>
                  <a:moveTo>
                    <a:pt x="293" y="359"/>
                  </a:moveTo>
                  <a:lnTo>
                    <a:pt x="293" y="359"/>
                  </a:lnTo>
                  <a:lnTo>
                    <a:pt x="293" y="358"/>
                  </a:lnTo>
                  <a:lnTo>
                    <a:pt x="294" y="356"/>
                  </a:lnTo>
                  <a:lnTo>
                    <a:pt x="296" y="356"/>
                  </a:lnTo>
                  <a:lnTo>
                    <a:pt x="299" y="356"/>
                  </a:lnTo>
                  <a:lnTo>
                    <a:pt x="301" y="358"/>
                  </a:lnTo>
                  <a:lnTo>
                    <a:pt x="301" y="359"/>
                  </a:lnTo>
                  <a:lnTo>
                    <a:pt x="302" y="361"/>
                  </a:lnTo>
                  <a:lnTo>
                    <a:pt x="301" y="362"/>
                  </a:lnTo>
                  <a:lnTo>
                    <a:pt x="301" y="364"/>
                  </a:lnTo>
                  <a:lnTo>
                    <a:pt x="299" y="366"/>
                  </a:lnTo>
                  <a:lnTo>
                    <a:pt x="297" y="366"/>
                  </a:lnTo>
                  <a:lnTo>
                    <a:pt x="294" y="366"/>
                  </a:lnTo>
                  <a:lnTo>
                    <a:pt x="293" y="364"/>
                  </a:lnTo>
                  <a:lnTo>
                    <a:pt x="293" y="362"/>
                  </a:lnTo>
                  <a:lnTo>
                    <a:pt x="291" y="361"/>
                  </a:lnTo>
                  <a:lnTo>
                    <a:pt x="293" y="359"/>
                  </a:lnTo>
                  <a:close/>
                  <a:moveTo>
                    <a:pt x="299" y="340"/>
                  </a:moveTo>
                  <a:lnTo>
                    <a:pt x="299" y="340"/>
                  </a:lnTo>
                  <a:lnTo>
                    <a:pt x="301" y="338"/>
                  </a:lnTo>
                  <a:lnTo>
                    <a:pt x="302" y="337"/>
                  </a:lnTo>
                  <a:lnTo>
                    <a:pt x="304" y="337"/>
                  </a:lnTo>
                  <a:lnTo>
                    <a:pt x="305" y="337"/>
                  </a:lnTo>
                  <a:lnTo>
                    <a:pt x="307" y="338"/>
                  </a:lnTo>
                  <a:lnTo>
                    <a:pt x="309" y="340"/>
                  </a:lnTo>
                  <a:lnTo>
                    <a:pt x="309" y="342"/>
                  </a:lnTo>
                  <a:lnTo>
                    <a:pt x="309" y="343"/>
                  </a:lnTo>
                  <a:lnTo>
                    <a:pt x="307" y="345"/>
                  </a:lnTo>
                  <a:lnTo>
                    <a:pt x="305" y="346"/>
                  </a:lnTo>
                  <a:lnTo>
                    <a:pt x="304" y="346"/>
                  </a:lnTo>
                  <a:lnTo>
                    <a:pt x="302" y="346"/>
                  </a:lnTo>
                  <a:lnTo>
                    <a:pt x="301" y="345"/>
                  </a:lnTo>
                  <a:lnTo>
                    <a:pt x="299" y="343"/>
                  </a:lnTo>
                  <a:lnTo>
                    <a:pt x="299" y="342"/>
                  </a:lnTo>
                  <a:lnTo>
                    <a:pt x="299" y="340"/>
                  </a:lnTo>
                  <a:close/>
                  <a:moveTo>
                    <a:pt x="307" y="321"/>
                  </a:moveTo>
                  <a:lnTo>
                    <a:pt x="307" y="321"/>
                  </a:lnTo>
                  <a:lnTo>
                    <a:pt x="307" y="319"/>
                  </a:lnTo>
                  <a:lnTo>
                    <a:pt x="309" y="319"/>
                  </a:lnTo>
                  <a:lnTo>
                    <a:pt x="312" y="318"/>
                  </a:lnTo>
                  <a:lnTo>
                    <a:pt x="314" y="319"/>
                  </a:lnTo>
                  <a:lnTo>
                    <a:pt x="315" y="319"/>
                  </a:lnTo>
                  <a:lnTo>
                    <a:pt x="317" y="321"/>
                  </a:lnTo>
                  <a:lnTo>
                    <a:pt x="317" y="322"/>
                  </a:lnTo>
                  <a:lnTo>
                    <a:pt x="317" y="326"/>
                  </a:lnTo>
                  <a:lnTo>
                    <a:pt x="315" y="327"/>
                  </a:lnTo>
                  <a:lnTo>
                    <a:pt x="314" y="327"/>
                  </a:lnTo>
                  <a:lnTo>
                    <a:pt x="312" y="329"/>
                  </a:lnTo>
                  <a:lnTo>
                    <a:pt x="310" y="327"/>
                  </a:lnTo>
                  <a:lnTo>
                    <a:pt x="309" y="327"/>
                  </a:lnTo>
                  <a:lnTo>
                    <a:pt x="307" y="326"/>
                  </a:lnTo>
                  <a:lnTo>
                    <a:pt x="307" y="324"/>
                  </a:lnTo>
                  <a:lnTo>
                    <a:pt x="307" y="321"/>
                  </a:lnTo>
                  <a:close/>
                  <a:moveTo>
                    <a:pt x="314" y="303"/>
                  </a:moveTo>
                  <a:lnTo>
                    <a:pt x="314" y="303"/>
                  </a:lnTo>
                  <a:lnTo>
                    <a:pt x="315" y="302"/>
                  </a:lnTo>
                  <a:lnTo>
                    <a:pt x="317" y="300"/>
                  </a:lnTo>
                  <a:lnTo>
                    <a:pt x="318" y="300"/>
                  </a:lnTo>
                  <a:lnTo>
                    <a:pt x="320" y="300"/>
                  </a:lnTo>
                  <a:lnTo>
                    <a:pt x="322" y="302"/>
                  </a:lnTo>
                  <a:lnTo>
                    <a:pt x="323" y="303"/>
                  </a:lnTo>
                  <a:lnTo>
                    <a:pt x="323" y="305"/>
                  </a:lnTo>
                  <a:lnTo>
                    <a:pt x="323" y="306"/>
                  </a:lnTo>
                  <a:lnTo>
                    <a:pt x="322" y="308"/>
                  </a:lnTo>
                  <a:lnTo>
                    <a:pt x="322" y="310"/>
                  </a:lnTo>
                  <a:lnTo>
                    <a:pt x="318" y="310"/>
                  </a:lnTo>
                  <a:lnTo>
                    <a:pt x="317" y="310"/>
                  </a:lnTo>
                  <a:lnTo>
                    <a:pt x="315" y="308"/>
                  </a:lnTo>
                  <a:lnTo>
                    <a:pt x="314" y="306"/>
                  </a:lnTo>
                  <a:lnTo>
                    <a:pt x="314" y="305"/>
                  </a:lnTo>
                  <a:lnTo>
                    <a:pt x="314" y="303"/>
                  </a:lnTo>
                  <a:close/>
                  <a:moveTo>
                    <a:pt x="322" y="284"/>
                  </a:moveTo>
                  <a:lnTo>
                    <a:pt x="322" y="284"/>
                  </a:lnTo>
                  <a:lnTo>
                    <a:pt x="323" y="282"/>
                  </a:lnTo>
                  <a:lnTo>
                    <a:pt x="325" y="281"/>
                  </a:lnTo>
                  <a:lnTo>
                    <a:pt x="326" y="281"/>
                  </a:lnTo>
                  <a:lnTo>
                    <a:pt x="328" y="281"/>
                  </a:lnTo>
                  <a:lnTo>
                    <a:pt x="330" y="282"/>
                  </a:lnTo>
                  <a:lnTo>
                    <a:pt x="331" y="284"/>
                  </a:lnTo>
                  <a:lnTo>
                    <a:pt x="331" y="286"/>
                  </a:lnTo>
                  <a:lnTo>
                    <a:pt x="331" y="287"/>
                  </a:lnTo>
                  <a:lnTo>
                    <a:pt x="330" y="289"/>
                  </a:lnTo>
                  <a:lnTo>
                    <a:pt x="328" y="290"/>
                  </a:lnTo>
                  <a:lnTo>
                    <a:pt x="326" y="290"/>
                  </a:lnTo>
                  <a:lnTo>
                    <a:pt x="325" y="290"/>
                  </a:lnTo>
                  <a:lnTo>
                    <a:pt x="323" y="290"/>
                  </a:lnTo>
                  <a:lnTo>
                    <a:pt x="322" y="289"/>
                  </a:lnTo>
                  <a:lnTo>
                    <a:pt x="322" y="286"/>
                  </a:lnTo>
                  <a:lnTo>
                    <a:pt x="322" y="284"/>
                  </a:lnTo>
                  <a:close/>
                  <a:moveTo>
                    <a:pt x="328" y="266"/>
                  </a:moveTo>
                  <a:lnTo>
                    <a:pt x="328" y="266"/>
                  </a:lnTo>
                  <a:lnTo>
                    <a:pt x="330" y="263"/>
                  </a:lnTo>
                  <a:lnTo>
                    <a:pt x="331" y="263"/>
                  </a:lnTo>
                  <a:lnTo>
                    <a:pt x="333" y="262"/>
                  </a:lnTo>
                  <a:lnTo>
                    <a:pt x="334" y="263"/>
                  </a:lnTo>
                  <a:lnTo>
                    <a:pt x="338" y="263"/>
                  </a:lnTo>
                  <a:lnTo>
                    <a:pt x="338" y="265"/>
                  </a:lnTo>
                  <a:lnTo>
                    <a:pt x="338" y="266"/>
                  </a:lnTo>
                  <a:lnTo>
                    <a:pt x="338" y="270"/>
                  </a:lnTo>
                  <a:lnTo>
                    <a:pt x="338" y="271"/>
                  </a:lnTo>
                  <a:lnTo>
                    <a:pt x="336" y="271"/>
                  </a:lnTo>
                  <a:lnTo>
                    <a:pt x="333" y="273"/>
                  </a:lnTo>
                  <a:lnTo>
                    <a:pt x="331" y="273"/>
                  </a:lnTo>
                  <a:lnTo>
                    <a:pt x="330" y="271"/>
                  </a:lnTo>
                  <a:lnTo>
                    <a:pt x="330" y="270"/>
                  </a:lnTo>
                  <a:lnTo>
                    <a:pt x="328" y="268"/>
                  </a:lnTo>
                  <a:lnTo>
                    <a:pt x="328" y="266"/>
                  </a:lnTo>
                  <a:close/>
                  <a:moveTo>
                    <a:pt x="336" y="247"/>
                  </a:moveTo>
                  <a:lnTo>
                    <a:pt x="336" y="247"/>
                  </a:lnTo>
                  <a:lnTo>
                    <a:pt x="338" y="246"/>
                  </a:lnTo>
                  <a:lnTo>
                    <a:pt x="339" y="244"/>
                  </a:lnTo>
                  <a:lnTo>
                    <a:pt x="341" y="244"/>
                  </a:lnTo>
                  <a:lnTo>
                    <a:pt x="342" y="244"/>
                  </a:lnTo>
                  <a:lnTo>
                    <a:pt x="344" y="246"/>
                  </a:lnTo>
                  <a:lnTo>
                    <a:pt x="346" y="247"/>
                  </a:lnTo>
                  <a:lnTo>
                    <a:pt x="346" y="249"/>
                  </a:lnTo>
                  <a:lnTo>
                    <a:pt x="346" y="250"/>
                  </a:lnTo>
                  <a:lnTo>
                    <a:pt x="344" y="252"/>
                  </a:lnTo>
                  <a:lnTo>
                    <a:pt x="342" y="254"/>
                  </a:lnTo>
                  <a:lnTo>
                    <a:pt x="341" y="254"/>
                  </a:lnTo>
                  <a:lnTo>
                    <a:pt x="339" y="254"/>
                  </a:lnTo>
                  <a:lnTo>
                    <a:pt x="338" y="252"/>
                  </a:lnTo>
                  <a:lnTo>
                    <a:pt x="336" y="250"/>
                  </a:lnTo>
                  <a:lnTo>
                    <a:pt x="336" y="249"/>
                  </a:lnTo>
                  <a:lnTo>
                    <a:pt x="336" y="247"/>
                  </a:lnTo>
                  <a:close/>
                  <a:moveTo>
                    <a:pt x="344" y="228"/>
                  </a:moveTo>
                  <a:lnTo>
                    <a:pt x="344" y="228"/>
                  </a:lnTo>
                  <a:lnTo>
                    <a:pt x="344" y="226"/>
                  </a:lnTo>
                  <a:lnTo>
                    <a:pt x="346" y="225"/>
                  </a:lnTo>
                  <a:lnTo>
                    <a:pt x="347" y="225"/>
                  </a:lnTo>
                  <a:lnTo>
                    <a:pt x="350" y="225"/>
                  </a:lnTo>
                  <a:lnTo>
                    <a:pt x="352" y="226"/>
                  </a:lnTo>
                  <a:lnTo>
                    <a:pt x="352" y="228"/>
                  </a:lnTo>
                  <a:lnTo>
                    <a:pt x="354" y="229"/>
                  </a:lnTo>
                  <a:lnTo>
                    <a:pt x="352" y="231"/>
                  </a:lnTo>
                  <a:lnTo>
                    <a:pt x="352" y="233"/>
                  </a:lnTo>
                  <a:lnTo>
                    <a:pt x="350" y="234"/>
                  </a:lnTo>
                  <a:lnTo>
                    <a:pt x="349" y="234"/>
                  </a:lnTo>
                  <a:lnTo>
                    <a:pt x="346" y="234"/>
                  </a:lnTo>
                  <a:lnTo>
                    <a:pt x="344" y="234"/>
                  </a:lnTo>
                  <a:lnTo>
                    <a:pt x="344" y="233"/>
                  </a:lnTo>
                  <a:lnTo>
                    <a:pt x="342" y="229"/>
                  </a:lnTo>
                  <a:lnTo>
                    <a:pt x="344" y="228"/>
                  </a:lnTo>
                  <a:close/>
                  <a:moveTo>
                    <a:pt x="350" y="210"/>
                  </a:moveTo>
                  <a:lnTo>
                    <a:pt x="350" y="210"/>
                  </a:lnTo>
                  <a:lnTo>
                    <a:pt x="352" y="209"/>
                  </a:lnTo>
                  <a:lnTo>
                    <a:pt x="354" y="207"/>
                  </a:lnTo>
                  <a:lnTo>
                    <a:pt x="355" y="207"/>
                  </a:lnTo>
                  <a:lnTo>
                    <a:pt x="357" y="207"/>
                  </a:lnTo>
                  <a:lnTo>
                    <a:pt x="358" y="207"/>
                  </a:lnTo>
                  <a:lnTo>
                    <a:pt x="360" y="209"/>
                  </a:lnTo>
                  <a:lnTo>
                    <a:pt x="360" y="212"/>
                  </a:lnTo>
                  <a:lnTo>
                    <a:pt x="360" y="213"/>
                  </a:lnTo>
                  <a:lnTo>
                    <a:pt x="358" y="215"/>
                  </a:lnTo>
                  <a:lnTo>
                    <a:pt x="357" y="217"/>
                  </a:lnTo>
                  <a:lnTo>
                    <a:pt x="355" y="217"/>
                  </a:lnTo>
                  <a:lnTo>
                    <a:pt x="354" y="217"/>
                  </a:lnTo>
                  <a:lnTo>
                    <a:pt x="352" y="215"/>
                  </a:lnTo>
                  <a:lnTo>
                    <a:pt x="350" y="213"/>
                  </a:lnTo>
                  <a:lnTo>
                    <a:pt x="350" y="212"/>
                  </a:lnTo>
                  <a:lnTo>
                    <a:pt x="350" y="210"/>
                  </a:lnTo>
                  <a:close/>
                  <a:moveTo>
                    <a:pt x="358" y="191"/>
                  </a:moveTo>
                  <a:lnTo>
                    <a:pt x="358" y="191"/>
                  </a:lnTo>
                  <a:lnTo>
                    <a:pt x="358" y="189"/>
                  </a:lnTo>
                  <a:lnTo>
                    <a:pt x="360" y="188"/>
                  </a:lnTo>
                  <a:lnTo>
                    <a:pt x="362" y="188"/>
                  </a:lnTo>
                  <a:lnTo>
                    <a:pt x="365" y="188"/>
                  </a:lnTo>
                  <a:lnTo>
                    <a:pt x="366" y="189"/>
                  </a:lnTo>
                  <a:lnTo>
                    <a:pt x="366" y="191"/>
                  </a:lnTo>
                  <a:lnTo>
                    <a:pt x="368" y="193"/>
                  </a:lnTo>
                  <a:lnTo>
                    <a:pt x="368" y="194"/>
                  </a:lnTo>
                  <a:lnTo>
                    <a:pt x="366" y="196"/>
                  </a:lnTo>
                  <a:lnTo>
                    <a:pt x="365" y="197"/>
                  </a:lnTo>
                  <a:lnTo>
                    <a:pt x="363" y="197"/>
                  </a:lnTo>
                  <a:lnTo>
                    <a:pt x="360" y="197"/>
                  </a:lnTo>
                  <a:lnTo>
                    <a:pt x="358" y="196"/>
                  </a:lnTo>
                  <a:lnTo>
                    <a:pt x="358" y="194"/>
                  </a:lnTo>
                  <a:lnTo>
                    <a:pt x="357" y="193"/>
                  </a:lnTo>
                  <a:lnTo>
                    <a:pt x="358" y="191"/>
                  </a:lnTo>
                  <a:close/>
                  <a:moveTo>
                    <a:pt x="365" y="172"/>
                  </a:moveTo>
                  <a:lnTo>
                    <a:pt x="365" y="172"/>
                  </a:lnTo>
                  <a:lnTo>
                    <a:pt x="366" y="170"/>
                  </a:lnTo>
                  <a:lnTo>
                    <a:pt x="368" y="170"/>
                  </a:lnTo>
                  <a:lnTo>
                    <a:pt x="370" y="169"/>
                  </a:lnTo>
                  <a:lnTo>
                    <a:pt x="371" y="169"/>
                  </a:lnTo>
                  <a:lnTo>
                    <a:pt x="373" y="170"/>
                  </a:lnTo>
                  <a:lnTo>
                    <a:pt x="374" y="172"/>
                  </a:lnTo>
                  <a:lnTo>
                    <a:pt x="374" y="173"/>
                  </a:lnTo>
                  <a:lnTo>
                    <a:pt x="374" y="175"/>
                  </a:lnTo>
                  <a:lnTo>
                    <a:pt x="373" y="178"/>
                  </a:lnTo>
                  <a:lnTo>
                    <a:pt x="371" y="178"/>
                  </a:lnTo>
                  <a:lnTo>
                    <a:pt x="370" y="178"/>
                  </a:lnTo>
                  <a:lnTo>
                    <a:pt x="368" y="178"/>
                  </a:lnTo>
                  <a:lnTo>
                    <a:pt x="366" y="178"/>
                  </a:lnTo>
                  <a:lnTo>
                    <a:pt x="365" y="177"/>
                  </a:lnTo>
                  <a:lnTo>
                    <a:pt x="365" y="175"/>
                  </a:lnTo>
                  <a:lnTo>
                    <a:pt x="365" y="172"/>
                  </a:lnTo>
                  <a:close/>
                  <a:moveTo>
                    <a:pt x="373" y="154"/>
                  </a:moveTo>
                  <a:lnTo>
                    <a:pt x="373" y="154"/>
                  </a:lnTo>
                  <a:lnTo>
                    <a:pt x="373" y="153"/>
                  </a:lnTo>
                  <a:lnTo>
                    <a:pt x="374" y="151"/>
                  </a:lnTo>
                  <a:lnTo>
                    <a:pt x="378" y="151"/>
                  </a:lnTo>
                  <a:lnTo>
                    <a:pt x="379" y="151"/>
                  </a:lnTo>
                  <a:lnTo>
                    <a:pt x="381" y="151"/>
                  </a:lnTo>
                  <a:lnTo>
                    <a:pt x="382" y="153"/>
                  </a:lnTo>
                  <a:lnTo>
                    <a:pt x="382" y="156"/>
                  </a:lnTo>
                  <a:lnTo>
                    <a:pt x="382" y="157"/>
                  </a:lnTo>
                  <a:lnTo>
                    <a:pt x="381" y="159"/>
                  </a:lnTo>
                  <a:lnTo>
                    <a:pt x="379" y="161"/>
                  </a:lnTo>
                  <a:lnTo>
                    <a:pt x="378" y="161"/>
                  </a:lnTo>
                  <a:lnTo>
                    <a:pt x="376" y="161"/>
                  </a:lnTo>
                  <a:lnTo>
                    <a:pt x="374" y="159"/>
                  </a:lnTo>
                  <a:lnTo>
                    <a:pt x="373" y="157"/>
                  </a:lnTo>
                  <a:lnTo>
                    <a:pt x="373" y="156"/>
                  </a:lnTo>
                  <a:lnTo>
                    <a:pt x="373" y="154"/>
                  </a:lnTo>
                  <a:close/>
                  <a:moveTo>
                    <a:pt x="379" y="135"/>
                  </a:moveTo>
                  <a:lnTo>
                    <a:pt x="379" y="135"/>
                  </a:lnTo>
                  <a:lnTo>
                    <a:pt x="381" y="133"/>
                  </a:lnTo>
                  <a:lnTo>
                    <a:pt x="382" y="132"/>
                  </a:lnTo>
                  <a:lnTo>
                    <a:pt x="384" y="132"/>
                  </a:lnTo>
                  <a:lnTo>
                    <a:pt x="386" y="132"/>
                  </a:lnTo>
                  <a:lnTo>
                    <a:pt x="387" y="133"/>
                  </a:lnTo>
                  <a:lnTo>
                    <a:pt x="389" y="135"/>
                  </a:lnTo>
                  <a:lnTo>
                    <a:pt x="389" y="137"/>
                  </a:lnTo>
                  <a:lnTo>
                    <a:pt x="389" y="138"/>
                  </a:lnTo>
                  <a:lnTo>
                    <a:pt x="389" y="140"/>
                  </a:lnTo>
                  <a:lnTo>
                    <a:pt x="387" y="141"/>
                  </a:lnTo>
                  <a:lnTo>
                    <a:pt x="384" y="141"/>
                  </a:lnTo>
                  <a:lnTo>
                    <a:pt x="382" y="141"/>
                  </a:lnTo>
                  <a:lnTo>
                    <a:pt x="381" y="140"/>
                  </a:lnTo>
                  <a:lnTo>
                    <a:pt x="379" y="138"/>
                  </a:lnTo>
                  <a:lnTo>
                    <a:pt x="379" y="137"/>
                  </a:lnTo>
                  <a:lnTo>
                    <a:pt x="379" y="135"/>
                  </a:lnTo>
                  <a:close/>
                  <a:moveTo>
                    <a:pt x="387" y="116"/>
                  </a:moveTo>
                  <a:lnTo>
                    <a:pt x="387" y="116"/>
                  </a:lnTo>
                  <a:lnTo>
                    <a:pt x="389" y="114"/>
                  </a:lnTo>
                  <a:lnTo>
                    <a:pt x="390" y="114"/>
                  </a:lnTo>
                  <a:lnTo>
                    <a:pt x="392" y="113"/>
                  </a:lnTo>
                  <a:lnTo>
                    <a:pt x="394" y="114"/>
                  </a:lnTo>
                  <a:lnTo>
                    <a:pt x="395" y="114"/>
                  </a:lnTo>
                  <a:lnTo>
                    <a:pt x="397" y="116"/>
                  </a:lnTo>
                  <a:lnTo>
                    <a:pt x="397" y="117"/>
                  </a:lnTo>
                  <a:lnTo>
                    <a:pt x="397" y="121"/>
                  </a:lnTo>
                  <a:lnTo>
                    <a:pt x="395" y="122"/>
                  </a:lnTo>
                  <a:lnTo>
                    <a:pt x="394" y="122"/>
                  </a:lnTo>
                  <a:lnTo>
                    <a:pt x="392" y="124"/>
                  </a:lnTo>
                  <a:lnTo>
                    <a:pt x="390" y="122"/>
                  </a:lnTo>
                  <a:lnTo>
                    <a:pt x="389" y="122"/>
                  </a:lnTo>
                  <a:lnTo>
                    <a:pt x="387" y="121"/>
                  </a:lnTo>
                  <a:lnTo>
                    <a:pt x="387" y="119"/>
                  </a:lnTo>
                  <a:lnTo>
                    <a:pt x="387" y="116"/>
                  </a:lnTo>
                  <a:close/>
                  <a:moveTo>
                    <a:pt x="394" y="98"/>
                  </a:moveTo>
                  <a:lnTo>
                    <a:pt x="394" y="98"/>
                  </a:lnTo>
                  <a:lnTo>
                    <a:pt x="395" y="97"/>
                  </a:lnTo>
                  <a:lnTo>
                    <a:pt x="397" y="95"/>
                  </a:lnTo>
                  <a:lnTo>
                    <a:pt x="398" y="95"/>
                  </a:lnTo>
                  <a:lnTo>
                    <a:pt x="400" y="95"/>
                  </a:lnTo>
                  <a:lnTo>
                    <a:pt x="403" y="97"/>
                  </a:lnTo>
                  <a:lnTo>
                    <a:pt x="403" y="98"/>
                  </a:lnTo>
                  <a:lnTo>
                    <a:pt x="405" y="100"/>
                  </a:lnTo>
                  <a:lnTo>
                    <a:pt x="403" y="101"/>
                  </a:lnTo>
                  <a:lnTo>
                    <a:pt x="403" y="103"/>
                  </a:lnTo>
                  <a:lnTo>
                    <a:pt x="402" y="105"/>
                  </a:lnTo>
                  <a:lnTo>
                    <a:pt x="400" y="105"/>
                  </a:lnTo>
                  <a:lnTo>
                    <a:pt x="397" y="105"/>
                  </a:lnTo>
                  <a:lnTo>
                    <a:pt x="395" y="103"/>
                  </a:lnTo>
                  <a:lnTo>
                    <a:pt x="395" y="101"/>
                  </a:lnTo>
                  <a:lnTo>
                    <a:pt x="394" y="100"/>
                  </a:lnTo>
                  <a:lnTo>
                    <a:pt x="394" y="98"/>
                  </a:lnTo>
                  <a:close/>
                  <a:moveTo>
                    <a:pt x="402" y="79"/>
                  </a:moveTo>
                  <a:lnTo>
                    <a:pt x="402" y="79"/>
                  </a:lnTo>
                  <a:lnTo>
                    <a:pt x="403" y="77"/>
                  </a:lnTo>
                  <a:lnTo>
                    <a:pt x="405" y="76"/>
                  </a:lnTo>
                  <a:lnTo>
                    <a:pt x="406" y="76"/>
                  </a:lnTo>
                  <a:lnTo>
                    <a:pt x="408" y="76"/>
                  </a:lnTo>
                  <a:lnTo>
                    <a:pt x="410" y="77"/>
                  </a:lnTo>
                  <a:lnTo>
                    <a:pt x="411" y="79"/>
                  </a:lnTo>
                  <a:lnTo>
                    <a:pt x="411" y="81"/>
                  </a:lnTo>
                  <a:lnTo>
                    <a:pt x="411" y="82"/>
                  </a:lnTo>
                  <a:lnTo>
                    <a:pt x="410" y="84"/>
                  </a:lnTo>
                  <a:lnTo>
                    <a:pt x="408" y="85"/>
                  </a:lnTo>
                  <a:lnTo>
                    <a:pt x="406" y="85"/>
                  </a:lnTo>
                  <a:lnTo>
                    <a:pt x="405" y="85"/>
                  </a:lnTo>
                  <a:lnTo>
                    <a:pt x="403" y="84"/>
                  </a:lnTo>
                  <a:lnTo>
                    <a:pt x="402" y="82"/>
                  </a:lnTo>
                  <a:lnTo>
                    <a:pt x="402" y="81"/>
                  </a:lnTo>
                  <a:lnTo>
                    <a:pt x="402" y="79"/>
                  </a:lnTo>
                  <a:close/>
                  <a:moveTo>
                    <a:pt x="410" y="60"/>
                  </a:moveTo>
                  <a:lnTo>
                    <a:pt x="410" y="60"/>
                  </a:lnTo>
                  <a:lnTo>
                    <a:pt x="410" y="58"/>
                  </a:lnTo>
                  <a:lnTo>
                    <a:pt x="411" y="58"/>
                  </a:lnTo>
                  <a:lnTo>
                    <a:pt x="413" y="56"/>
                  </a:lnTo>
                  <a:lnTo>
                    <a:pt x="416" y="58"/>
                  </a:lnTo>
                  <a:lnTo>
                    <a:pt x="418" y="58"/>
                  </a:lnTo>
                  <a:lnTo>
                    <a:pt x="418" y="60"/>
                  </a:lnTo>
                  <a:lnTo>
                    <a:pt x="419" y="61"/>
                  </a:lnTo>
                  <a:lnTo>
                    <a:pt x="418" y="64"/>
                  </a:lnTo>
                  <a:lnTo>
                    <a:pt x="418" y="66"/>
                  </a:lnTo>
                  <a:lnTo>
                    <a:pt x="416" y="66"/>
                  </a:lnTo>
                  <a:lnTo>
                    <a:pt x="414" y="68"/>
                  </a:lnTo>
                  <a:lnTo>
                    <a:pt x="411" y="66"/>
                  </a:lnTo>
                  <a:lnTo>
                    <a:pt x="410" y="66"/>
                  </a:lnTo>
                  <a:lnTo>
                    <a:pt x="410" y="64"/>
                  </a:lnTo>
                  <a:lnTo>
                    <a:pt x="408" y="63"/>
                  </a:lnTo>
                  <a:lnTo>
                    <a:pt x="410" y="60"/>
                  </a:lnTo>
                  <a:close/>
                  <a:moveTo>
                    <a:pt x="416" y="42"/>
                  </a:moveTo>
                  <a:lnTo>
                    <a:pt x="416" y="42"/>
                  </a:lnTo>
                  <a:lnTo>
                    <a:pt x="418" y="40"/>
                  </a:lnTo>
                  <a:lnTo>
                    <a:pt x="419" y="39"/>
                  </a:lnTo>
                  <a:lnTo>
                    <a:pt x="421" y="39"/>
                  </a:lnTo>
                  <a:lnTo>
                    <a:pt x="422" y="39"/>
                  </a:lnTo>
                  <a:lnTo>
                    <a:pt x="424" y="40"/>
                  </a:lnTo>
                  <a:lnTo>
                    <a:pt x="426" y="42"/>
                  </a:lnTo>
                  <a:lnTo>
                    <a:pt x="426" y="44"/>
                  </a:lnTo>
                  <a:lnTo>
                    <a:pt x="426" y="45"/>
                  </a:lnTo>
                  <a:lnTo>
                    <a:pt x="424" y="47"/>
                  </a:lnTo>
                  <a:lnTo>
                    <a:pt x="422" y="48"/>
                  </a:lnTo>
                  <a:lnTo>
                    <a:pt x="421" y="48"/>
                  </a:lnTo>
                  <a:lnTo>
                    <a:pt x="419" y="48"/>
                  </a:lnTo>
                  <a:lnTo>
                    <a:pt x="418" y="47"/>
                  </a:lnTo>
                  <a:lnTo>
                    <a:pt x="416" y="45"/>
                  </a:lnTo>
                  <a:lnTo>
                    <a:pt x="416" y="44"/>
                  </a:lnTo>
                  <a:lnTo>
                    <a:pt x="416" y="42"/>
                  </a:lnTo>
                  <a:close/>
                  <a:moveTo>
                    <a:pt x="424" y="23"/>
                  </a:moveTo>
                  <a:lnTo>
                    <a:pt x="424" y="23"/>
                  </a:lnTo>
                  <a:lnTo>
                    <a:pt x="424" y="21"/>
                  </a:lnTo>
                  <a:lnTo>
                    <a:pt x="426" y="20"/>
                  </a:lnTo>
                  <a:lnTo>
                    <a:pt x="429" y="20"/>
                  </a:lnTo>
                  <a:lnTo>
                    <a:pt x="430" y="20"/>
                  </a:lnTo>
                  <a:lnTo>
                    <a:pt x="432" y="21"/>
                  </a:lnTo>
                  <a:lnTo>
                    <a:pt x="432" y="23"/>
                  </a:lnTo>
                  <a:lnTo>
                    <a:pt x="434" y="24"/>
                  </a:lnTo>
                  <a:lnTo>
                    <a:pt x="434" y="26"/>
                  </a:lnTo>
                  <a:lnTo>
                    <a:pt x="432" y="28"/>
                  </a:lnTo>
                  <a:lnTo>
                    <a:pt x="430" y="29"/>
                  </a:lnTo>
                  <a:lnTo>
                    <a:pt x="429" y="29"/>
                  </a:lnTo>
                  <a:lnTo>
                    <a:pt x="427" y="29"/>
                  </a:lnTo>
                  <a:lnTo>
                    <a:pt x="424" y="28"/>
                  </a:lnTo>
                  <a:lnTo>
                    <a:pt x="424" y="24"/>
                  </a:lnTo>
                  <a:lnTo>
                    <a:pt x="424" y="23"/>
                  </a:lnTo>
                  <a:close/>
                  <a:moveTo>
                    <a:pt x="430" y="4"/>
                  </a:moveTo>
                  <a:lnTo>
                    <a:pt x="430" y="4"/>
                  </a:lnTo>
                  <a:lnTo>
                    <a:pt x="432" y="2"/>
                  </a:lnTo>
                  <a:lnTo>
                    <a:pt x="434" y="2"/>
                  </a:lnTo>
                  <a:lnTo>
                    <a:pt x="435" y="0"/>
                  </a:lnTo>
                  <a:lnTo>
                    <a:pt x="437" y="2"/>
                  </a:lnTo>
                  <a:lnTo>
                    <a:pt x="438" y="2"/>
                  </a:lnTo>
                  <a:lnTo>
                    <a:pt x="440" y="4"/>
                  </a:lnTo>
                  <a:lnTo>
                    <a:pt x="440" y="5"/>
                  </a:lnTo>
                  <a:lnTo>
                    <a:pt x="440" y="8"/>
                  </a:lnTo>
                  <a:lnTo>
                    <a:pt x="438" y="10"/>
                  </a:lnTo>
                  <a:lnTo>
                    <a:pt x="437" y="10"/>
                  </a:lnTo>
                  <a:lnTo>
                    <a:pt x="435" y="12"/>
                  </a:lnTo>
                  <a:lnTo>
                    <a:pt x="434" y="10"/>
                  </a:lnTo>
                  <a:lnTo>
                    <a:pt x="432" y="10"/>
                  </a:lnTo>
                  <a:lnTo>
                    <a:pt x="430" y="8"/>
                  </a:lnTo>
                  <a:lnTo>
                    <a:pt x="430" y="7"/>
                  </a:lnTo>
                  <a:lnTo>
                    <a:pt x="430" y="4"/>
                  </a:lnTo>
                  <a:close/>
                </a:path>
              </a:pathLst>
            </a:custGeom>
            <a:solidFill>
              <a:srgbClr val="000000"/>
            </a:solidFill>
            <a:ln w="3175">
              <a:solidFill>
                <a:srgbClr val="000000"/>
              </a:solidFill>
              <a:round/>
              <a:headEnd/>
              <a:tailEnd/>
            </a:ln>
          </p:spPr>
          <p:txBody>
            <a:bodyPr/>
            <a:lstStyle/>
            <a:p>
              <a:endParaRPr lang="de-DE"/>
            </a:p>
          </p:txBody>
        </p:sp>
        <p:sp>
          <p:nvSpPr>
            <p:cNvPr id="18501" name="Freeform 31"/>
            <p:cNvSpPr>
              <a:spLocks noEditPoints="1"/>
            </p:cNvSpPr>
            <p:nvPr/>
          </p:nvSpPr>
          <p:spPr bwMode="auto">
            <a:xfrm>
              <a:off x="970" y="2891"/>
              <a:ext cx="1162" cy="423"/>
            </a:xfrm>
            <a:custGeom>
              <a:avLst/>
              <a:gdLst>
                <a:gd name="T0" fmla="*/ 8 w 1162"/>
                <a:gd name="T1" fmla="*/ 0 h 423"/>
                <a:gd name="T2" fmla="*/ 26 w 1162"/>
                <a:gd name="T3" fmla="*/ 7 h 423"/>
                <a:gd name="T4" fmla="*/ 45 w 1162"/>
                <a:gd name="T5" fmla="*/ 15 h 423"/>
                <a:gd name="T6" fmla="*/ 64 w 1162"/>
                <a:gd name="T7" fmla="*/ 21 h 423"/>
                <a:gd name="T8" fmla="*/ 84 w 1162"/>
                <a:gd name="T9" fmla="*/ 28 h 423"/>
                <a:gd name="T10" fmla="*/ 101 w 1162"/>
                <a:gd name="T11" fmla="*/ 34 h 423"/>
                <a:gd name="T12" fmla="*/ 120 w 1162"/>
                <a:gd name="T13" fmla="*/ 42 h 423"/>
                <a:gd name="T14" fmla="*/ 140 w 1162"/>
                <a:gd name="T15" fmla="*/ 48 h 423"/>
                <a:gd name="T16" fmla="*/ 159 w 1162"/>
                <a:gd name="T17" fmla="*/ 55 h 423"/>
                <a:gd name="T18" fmla="*/ 178 w 1162"/>
                <a:gd name="T19" fmla="*/ 61 h 423"/>
                <a:gd name="T20" fmla="*/ 196 w 1162"/>
                <a:gd name="T21" fmla="*/ 68 h 423"/>
                <a:gd name="T22" fmla="*/ 215 w 1162"/>
                <a:gd name="T23" fmla="*/ 76 h 423"/>
                <a:gd name="T24" fmla="*/ 234 w 1162"/>
                <a:gd name="T25" fmla="*/ 82 h 423"/>
                <a:gd name="T26" fmla="*/ 253 w 1162"/>
                <a:gd name="T27" fmla="*/ 89 h 423"/>
                <a:gd name="T28" fmla="*/ 271 w 1162"/>
                <a:gd name="T29" fmla="*/ 95 h 423"/>
                <a:gd name="T30" fmla="*/ 290 w 1162"/>
                <a:gd name="T31" fmla="*/ 103 h 423"/>
                <a:gd name="T32" fmla="*/ 309 w 1162"/>
                <a:gd name="T33" fmla="*/ 109 h 423"/>
                <a:gd name="T34" fmla="*/ 329 w 1162"/>
                <a:gd name="T35" fmla="*/ 116 h 423"/>
                <a:gd name="T36" fmla="*/ 348 w 1162"/>
                <a:gd name="T37" fmla="*/ 122 h 423"/>
                <a:gd name="T38" fmla="*/ 365 w 1162"/>
                <a:gd name="T39" fmla="*/ 129 h 423"/>
                <a:gd name="T40" fmla="*/ 385 w 1162"/>
                <a:gd name="T41" fmla="*/ 137 h 423"/>
                <a:gd name="T42" fmla="*/ 404 w 1162"/>
                <a:gd name="T43" fmla="*/ 143 h 423"/>
                <a:gd name="T44" fmla="*/ 423 w 1162"/>
                <a:gd name="T45" fmla="*/ 149 h 423"/>
                <a:gd name="T46" fmla="*/ 441 w 1162"/>
                <a:gd name="T47" fmla="*/ 156 h 423"/>
                <a:gd name="T48" fmla="*/ 460 w 1162"/>
                <a:gd name="T49" fmla="*/ 162 h 423"/>
                <a:gd name="T50" fmla="*/ 479 w 1162"/>
                <a:gd name="T51" fmla="*/ 170 h 423"/>
                <a:gd name="T52" fmla="*/ 498 w 1162"/>
                <a:gd name="T53" fmla="*/ 177 h 423"/>
                <a:gd name="T54" fmla="*/ 518 w 1162"/>
                <a:gd name="T55" fmla="*/ 183 h 423"/>
                <a:gd name="T56" fmla="*/ 535 w 1162"/>
                <a:gd name="T57" fmla="*/ 189 h 423"/>
                <a:gd name="T58" fmla="*/ 554 w 1162"/>
                <a:gd name="T59" fmla="*/ 197 h 423"/>
                <a:gd name="T60" fmla="*/ 574 w 1162"/>
                <a:gd name="T61" fmla="*/ 204 h 423"/>
                <a:gd name="T62" fmla="*/ 593 w 1162"/>
                <a:gd name="T63" fmla="*/ 210 h 423"/>
                <a:gd name="T64" fmla="*/ 611 w 1162"/>
                <a:gd name="T65" fmla="*/ 217 h 423"/>
                <a:gd name="T66" fmla="*/ 630 w 1162"/>
                <a:gd name="T67" fmla="*/ 223 h 423"/>
                <a:gd name="T68" fmla="*/ 649 w 1162"/>
                <a:gd name="T69" fmla="*/ 231 h 423"/>
                <a:gd name="T70" fmla="*/ 668 w 1162"/>
                <a:gd name="T71" fmla="*/ 238 h 423"/>
                <a:gd name="T72" fmla="*/ 686 w 1162"/>
                <a:gd name="T73" fmla="*/ 244 h 423"/>
                <a:gd name="T74" fmla="*/ 705 w 1162"/>
                <a:gd name="T75" fmla="*/ 250 h 423"/>
                <a:gd name="T76" fmla="*/ 724 w 1162"/>
                <a:gd name="T77" fmla="*/ 257 h 423"/>
                <a:gd name="T78" fmla="*/ 743 w 1162"/>
                <a:gd name="T79" fmla="*/ 265 h 423"/>
                <a:gd name="T80" fmla="*/ 763 w 1162"/>
                <a:gd name="T81" fmla="*/ 271 h 423"/>
                <a:gd name="T82" fmla="*/ 780 w 1162"/>
                <a:gd name="T83" fmla="*/ 278 h 423"/>
                <a:gd name="T84" fmla="*/ 800 w 1162"/>
                <a:gd name="T85" fmla="*/ 284 h 423"/>
                <a:gd name="T86" fmla="*/ 819 w 1162"/>
                <a:gd name="T87" fmla="*/ 292 h 423"/>
                <a:gd name="T88" fmla="*/ 838 w 1162"/>
                <a:gd name="T89" fmla="*/ 298 h 423"/>
                <a:gd name="T90" fmla="*/ 856 w 1162"/>
                <a:gd name="T91" fmla="*/ 305 h 423"/>
                <a:gd name="T92" fmla="*/ 875 w 1162"/>
                <a:gd name="T93" fmla="*/ 311 h 423"/>
                <a:gd name="T94" fmla="*/ 894 w 1162"/>
                <a:gd name="T95" fmla="*/ 318 h 423"/>
                <a:gd name="T96" fmla="*/ 913 w 1162"/>
                <a:gd name="T97" fmla="*/ 326 h 423"/>
                <a:gd name="T98" fmla="*/ 932 w 1162"/>
                <a:gd name="T99" fmla="*/ 332 h 423"/>
                <a:gd name="T100" fmla="*/ 950 w 1162"/>
                <a:gd name="T101" fmla="*/ 338 h 423"/>
                <a:gd name="T102" fmla="*/ 969 w 1162"/>
                <a:gd name="T103" fmla="*/ 345 h 423"/>
                <a:gd name="T104" fmla="*/ 989 w 1162"/>
                <a:gd name="T105" fmla="*/ 351 h 423"/>
                <a:gd name="T106" fmla="*/ 1008 w 1162"/>
                <a:gd name="T107" fmla="*/ 359 h 423"/>
                <a:gd name="T108" fmla="*/ 1025 w 1162"/>
                <a:gd name="T109" fmla="*/ 366 h 423"/>
                <a:gd name="T110" fmla="*/ 1045 w 1162"/>
                <a:gd name="T111" fmla="*/ 372 h 423"/>
                <a:gd name="T112" fmla="*/ 1064 w 1162"/>
                <a:gd name="T113" fmla="*/ 378 h 423"/>
                <a:gd name="T114" fmla="*/ 1083 w 1162"/>
                <a:gd name="T115" fmla="*/ 386 h 423"/>
                <a:gd name="T116" fmla="*/ 1102 w 1162"/>
                <a:gd name="T117" fmla="*/ 393 h 423"/>
                <a:gd name="T118" fmla="*/ 1120 w 1162"/>
                <a:gd name="T119" fmla="*/ 399 h 423"/>
                <a:gd name="T120" fmla="*/ 1139 w 1162"/>
                <a:gd name="T121" fmla="*/ 406 h 423"/>
                <a:gd name="T122" fmla="*/ 1158 w 1162"/>
                <a:gd name="T123" fmla="*/ 412 h 4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2"/>
                <a:gd name="T187" fmla="*/ 0 h 423"/>
                <a:gd name="T188" fmla="*/ 1162 w 1162"/>
                <a:gd name="T189" fmla="*/ 423 h 4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2" h="423">
                  <a:moveTo>
                    <a:pt x="8" y="0"/>
                  </a:moveTo>
                  <a:lnTo>
                    <a:pt x="8" y="0"/>
                  </a:lnTo>
                  <a:lnTo>
                    <a:pt x="10" y="2"/>
                  </a:lnTo>
                  <a:lnTo>
                    <a:pt x="10" y="4"/>
                  </a:lnTo>
                  <a:lnTo>
                    <a:pt x="11" y="5"/>
                  </a:lnTo>
                  <a:lnTo>
                    <a:pt x="11" y="7"/>
                  </a:lnTo>
                  <a:lnTo>
                    <a:pt x="10" y="8"/>
                  </a:lnTo>
                  <a:lnTo>
                    <a:pt x="8" y="10"/>
                  </a:lnTo>
                  <a:lnTo>
                    <a:pt x="7" y="10"/>
                  </a:lnTo>
                  <a:lnTo>
                    <a:pt x="5" y="10"/>
                  </a:lnTo>
                  <a:lnTo>
                    <a:pt x="2" y="10"/>
                  </a:lnTo>
                  <a:lnTo>
                    <a:pt x="2" y="8"/>
                  </a:lnTo>
                  <a:lnTo>
                    <a:pt x="0" y="5"/>
                  </a:lnTo>
                  <a:lnTo>
                    <a:pt x="2" y="4"/>
                  </a:lnTo>
                  <a:lnTo>
                    <a:pt x="2" y="2"/>
                  </a:lnTo>
                  <a:lnTo>
                    <a:pt x="3" y="0"/>
                  </a:lnTo>
                  <a:lnTo>
                    <a:pt x="5" y="0"/>
                  </a:lnTo>
                  <a:lnTo>
                    <a:pt x="8" y="0"/>
                  </a:lnTo>
                  <a:close/>
                  <a:moveTo>
                    <a:pt x="26" y="7"/>
                  </a:moveTo>
                  <a:lnTo>
                    <a:pt x="26" y="7"/>
                  </a:lnTo>
                  <a:lnTo>
                    <a:pt x="27" y="8"/>
                  </a:lnTo>
                  <a:lnTo>
                    <a:pt x="29" y="10"/>
                  </a:lnTo>
                  <a:lnTo>
                    <a:pt x="29" y="12"/>
                  </a:lnTo>
                  <a:lnTo>
                    <a:pt x="29" y="13"/>
                  </a:lnTo>
                  <a:lnTo>
                    <a:pt x="29" y="16"/>
                  </a:lnTo>
                  <a:lnTo>
                    <a:pt x="27" y="16"/>
                  </a:lnTo>
                  <a:lnTo>
                    <a:pt x="26" y="18"/>
                  </a:lnTo>
                  <a:lnTo>
                    <a:pt x="23" y="16"/>
                  </a:lnTo>
                  <a:lnTo>
                    <a:pt x="21" y="16"/>
                  </a:lnTo>
                  <a:lnTo>
                    <a:pt x="21" y="15"/>
                  </a:lnTo>
                  <a:lnTo>
                    <a:pt x="19" y="13"/>
                  </a:lnTo>
                  <a:lnTo>
                    <a:pt x="19" y="10"/>
                  </a:lnTo>
                  <a:lnTo>
                    <a:pt x="21" y="8"/>
                  </a:lnTo>
                  <a:lnTo>
                    <a:pt x="23" y="8"/>
                  </a:lnTo>
                  <a:lnTo>
                    <a:pt x="24" y="7"/>
                  </a:lnTo>
                  <a:lnTo>
                    <a:pt x="26" y="7"/>
                  </a:lnTo>
                  <a:close/>
                  <a:moveTo>
                    <a:pt x="45" y="15"/>
                  </a:moveTo>
                  <a:lnTo>
                    <a:pt x="45" y="15"/>
                  </a:lnTo>
                  <a:lnTo>
                    <a:pt x="47" y="15"/>
                  </a:lnTo>
                  <a:lnTo>
                    <a:pt x="48" y="16"/>
                  </a:lnTo>
                  <a:lnTo>
                    <a:pt x="48" y="18"/>
                  </a:lnTo>
                  <a:lnTo>
                    <a:pt x="48" y="21"/>
                  </a:lnTo>
                  <a:lnTo>
                    <a:pt x="47" y="23"/>
                  </a:lnTo>
                  <a:lnTo>
                    <a:pt x="45" y="23"/>
                  </a:lnTo>
                  <a:lnTo>
                    <a:pt x="43" y="24"/>
                  </a:lnTo>
                  <a:lnTo>
                    <a:pt x="42" y="24"/>
                  </a:lnTo>
                  <a:lnTo>
                    <a:pt x="40" y="23"/>
                  </a:lnTo>
                  <a:lnTo>
                    <a:pt x="39" y="21"/>
                  </a:lnTo>
                  <a:lnTo>
                    <a:pt x="39" y="20"/>
                  </a:lnTo>
                  <a:lnTo>
                    <a:pt x="39" y="18"/>
                  </a:lnTo>
                  <a:lnTo>
                    <a:pt x="40" y="16"/>
                  </a:lnTo>
                  <a:lnTo>
                    <a:pt x="42" y="15"/>
                  </a:lnTo>
                  <a:lnTo>
                    <a:pt x="43" y="15"/>
                  </a:lnTo>
                  <a:lnTo>
                    <a:pt x="45" y="15"/>
                  </a:lnTo>
                  <a:close/>
                  <a:moveTo>
                    <a:pt x="64" y="21"/>
                  </a:moveTo>
                  <a:lnTo>
                    <a:pt x="64" y="21"/>
                  </a:lnTo>
                  <a:lnTo>
                    <a:pt x="66" y="23"/>
                  </a:lnTo>
                  <a:lnTo>
                    <a:pt x="68" y="24"/>
                  </a:lnTo>
                  <a:lnTo>
                    <a:pt x="68" y="26"/>
                  </a:lnTo>
                  <a:lnTo>
                    <a:pt x="68" y="28"/>
                  </a:lnTo>
                  <a:lnTo>
                    <a:pt x="66" y="29"/>
                  </a:lnTo>
                  <a:lnTo>
                    <a:pt x="64" y="31"/>
                  </a:lnTo>
                  <a:lnTo>
                    <a:pt x="63" y="31"/>
                  </a:lnTo>
                  <a:lnTo>
                    <a:pt x="61" y="31"/>
                  </a:lnTo>
                  <a:lnTo>
                    <a:pt x="60" y="29"/>
                  </a:lnTo>
                  <a:lnTo>
                    <a:pt x="58" y="28"/>
                  </a:lnTo>
                  <a:lnTo>
                    <a:pt x="58" y="26"/>
                  </a:lnTo>
                  <a:lnTo>
                    <a:pt x="58" y="24"/>
                  </a:lnTo>
                  <a:lnTo>
                    <a:pt x="60" y="23"/>
                  </a:lnTo>
                  <a:lnTo>
                    <a:pt x="61" y="21"/>
                  </a:lnTo>
                  <a:lnTo>
                    <a:pt x="63" y="21"/>
                  </a:lnTo>
                  <a:lnTo>
                    <a:pt x="64" y="21"/>
                  </a:lnTo>
                  <a:close/>
                  <a:moveTo>
                    <a:pt x="84" y="28"/>
                  </a:moveTo>
                  <a:lnTo>
                    <a:pt x="84" y="28"/>
                  </a:lnTo>
                  <a:lnTo>
                    <a:pt x="85" y="29"/>
                  </a:lnTo>
                  <a:lnTo>
                    <a:pt x="85" y="31"/>
                  </a:lnTo>
                  <a:lnTo>
                    <a:pt x="87" y="32"/>
                  </a:lnTo>
                  <a:lnTo>
                    <a:pt x="87" y="34"/>
                  </a:lnTo>
                  <a:lnTo>
                    <a:pt x="85" y="36"/>
                  </a:lnTo>
                  <a:lnTo>
                    <a:pt x="84" y="37"/>
                  </a:lnTo>
                  <a:lnTo>
                    <a:pt x="82" y="37"/>
                  </a:lnTo>
                  <a:lnTo>
                    <a:pt x="80" y="37"/>
                  </a:lnTo>
                  <a:lnTo>
                    <a:pt x="79" y="36"/>
                  </a:lnTo>
                  <a:lnTo>
                    <a:pt x="77" y="34"/>
                  </a:lnTo>
                  <a:lnTo>
                    <a:pt x="77" y="32"/>
                  </a:lnTo>
                  <a:lnTo>
                    <a:pt x="77" y="31"/>
                  </a:lnTo>
                  <a:lnTo>
                    <a:pt x="77" y="29"/>
                  </a:lnTo>
                  <a:lnTo>
                    <a:pt x="79" y="28"/>
                  </a:lnTo>
                  <a:lnTo>
                    <a:pt x="80" y="28"/>
                  </a:lnTo>
                  <a:lnTo>
                    <a:pt x="84" y="28"/>
                  </a:lnTo>
                  <a:close/>
                  <a:moveTo>
                    <a:pt x="101" y="34"/>
                  </a:moveTo>
                  <a:lnTo>
                    <a:pt x="101" y="34"/>
                  </a:lnTo>
                  <a:lnTo>
                    <a:pt x="104" y="36"/>
                  </a:lnTo>
                  <a:lnTo>
                    <a:pt x="104" y="37"/>
                  </a:lnTo>
                  <a:lnTo>
                    <a:pt x="106" y="39"/>
                  </a:lnTo>
                  <a:lnTo>
                    <a:pt x="104" y="40"/>
                  </a:lnTo>
                  <a:lnTo>
                    <a:pt x="104" y="42"/>
                  </a:lnTo>
                  <a:lnTo>
                    <a:pt x="103" y="44"/>
                  </a:lnTo>
                  <a:lnTo>
                    <a:pt x="101" y="44"/>
                  </a:lnTo>
                  <a:lnTo>
                    <a:pt x="98" y="44"/>
                  </a:lnTo>
                  <a:lnTo>
                    <a:pt x="96" y="44"/>
                  </a:lnTo>
                  <a:lnTo>
                    <a:pt x="96" y="42"/>
                  </a:lnTo>
                  <a:lnTo>
                    <a:pt x="95" y="39"/>
                  </a:lnTo>
                  <a:lnTo>
                    <a:pt x="95" y="37"/>
                  </a:lnTo>
                  <a:lnTo>
                    <a:pt x="96" y="36"/>
                  </a:lnTo>
                  <a:lnTo>
                    <a:pt x="98" y="34"/>
                  </a:lnTo>
                  <a:lnTo>
                    <a:pt x="100" y="34"/>
                  </a:lnTo>
                  <a:lnTo>
                    <a:pt x="101" y="34"/>
                  </a:lnTo>
                  <a:close/>
                  <a:moveTo>
                    <a:pt x="120" y="42"/>
                  </a:moveTo>
                  <a:lnTo>
                    <a:pt x="120" y="42"/>
                  </a:lnTo>
                  <a:lnTo>
                    <a:pt x="122" y="42"/>
                  </a:lnTo>
                  <a:lnTo>
                    <a:pt x="124" y="44"/>
                  </a:lnTo>
                  <a:lnTo>
                    <a:pt x="124" y="45"/>
                  </a:lnTo>
                  <a:lnTo>
                    <a:pt x="124" y="48"/>
                  </a:lnTo>
                  <a:lnTo>
                    <a:pt x="124" y="50"/>
                  </a:lnTo>
                  <a:lnTo>
                    <a:pt x="122" y="50"/>
                  </a:lnTo>
                  <a:lnTo>
                    <a:pt x="119" y="52"/>
                  </a:lnTo>
                  <a:lnTo>
                    <a:pt x="117" y="50"/>
                  </a:lnTo>
                  <a:lnTo>
                    <a:pt x="116" y="50"/>
                  </a:lnTo>
                  <a:lnTo>
                    <a:pt x="114" y="48"/>
                  </a:lnTo>
                  <a:lnTo>
                    <a:pt x="114" y="47"/>
                  </a:lnTo>
                  <a:lnTo>
                    <a:pt x="114" y="44"/>
                  </a:lnTo>
                  <a:lnTo>
                    <a:pt x="116" y="42"/>
                  </a:lnTo>
                  <a:lnTo>
                    <a:pt x="117" y="42"/>
                  </a:lnTo>
                  <a:lnTo>
                    <a:pt x="119" y="40"/>
                  </a:lnTo>
                  <a:lnTo>
                    <a:pt x="120" y="42"/>
                  </a:lnTo>
                  <a:close/>
                  <a:moveTo>
                    <a:pt x="140" y="48"/>
                  </a:moveTo>
                  <a:lnTo>
                    <a:pt x="140" y="48"/>
                  </a:lnTo>
                  <a:lnTo>
                    <a:pt x="141" y="48"/>
                  </a:lnTo>
                  <a:lnTo>
                    <a:pt x="143" y="50"/>
                  </a:lnTo>
                  <a:lnTo>
                    <a:pt x="143" y="53"/>
                  </a:lnTo>
                  <a:lnTo>
                    <a:pt x="143" y="55"/>
                  </a:lnTo>
                  <a:lnTo>
                    <a:pt x="141" y="57"/>
                  </a:lnTo>
                  <a:lnTo>
                    <a:pt x="140" y="58"/>
                  </a:lnTo>
                  <a:lnTo>
                    <a:pt x="138" y="58"/>
                  </a:lnTo>
                  <a:lnTo>
                    <a:pt x="136" y="58"/>
                  </a:lnTo>
                  <a:lnTo>
                    <a:pt x="135" y="57"/>
                  </a:lnTo>
                  <a:lnTo>
                    <a:pt x="133" y="55"/>
                  </a:lnTo>
                  <a:lnTo>
                    <a:pt x="133" y="53"/>
                  </a:lnTo>
                  <a:lnTo>
                    <a:pt x="133" y="52"/>
                  </a:lnTo>
                  <a:lnTo>
                    <a:pt x="135" y="50"/>
                  </a:lnTo>
                  <a:lnTo>
                    <a:pt x="136" y="48"/>
                  </a:lnTo>
                  <a:lnTo>
                    <a:pt x="138" y="48"/>
                  </a:lnTo>
                  <a:lnTo>
                    <a:pt x="140" y="48"/>
                  </a:lnTo>
                  <a:close/>
                  <a:moveTo>
                    <a:pt x="159" y="55"/>
                  </a:moveTo>
                  <a:lnTo>
                    <a:pt x="159" y="55"/>
                  </a:lnTo>
                  <a:lnTo>
                    <a:pt x="160" y="57"/>
                  </a:lnTo>
                  <a:lnTo>
                    <a:pt x="162" y="58"/>
                  </a:lnTo>
                  <a:lnTo>
                    <a:pt x="162" y="60"/>
                  </a:lnTo>
                  <a:lnTo>
                    <a:pt x="162" y="61"/>
                  </a:lnTo>
                  <a:lnTo>
                    <a:pt x="160" y="63"/>
                  </a:lnTo>
                  <a:lnTo>
                    <a:pt x="159" y="65"/>
                  </a:lnTo>
                  <a:lnTo>
                    <a:pt x="157" y="65"/>
                  </a:lnTo>
                  <a:lnTo>
                    <a:pt x="156" y="65"/>
                  </a:lnTo>
                  <a:lnTo>
                    <a:pt x="154" y="63"/>
                  </a:lnTo>
                  <a:lnTo>
                    <a:pt x="152" y="61"/>
                  </a:lnTo>
                  <a:lnTo>
                    <a:pt x="152" y="60"/>
                  </a:lnTo>
                  <a:lnTo>
                    <a:pt x="152" y="58"/>
                  </a:lnTo>
                  <a:lnTo>
                    <a:pt x="152" y="57"/>
                  </a:lnTo>
                  <a:lnTo>
                    <a:pt x="154" y="55"/>
                  </a:lnTo>
                  <a:lnTo>
                    <a:pt x="157" y="55"/>
                  </a:lnTo>
                  <a:lnTo>
                    <a:pt x="159" y="55"/>
                  </a:lnTo>
                  <a:close/>
                  <a:moveTo>
                    <a:pt x="178" y="61"/>
                  </a:moveTo>
                  <a:lnTo>
                    <a:pt x="178" y="61"/>
                  </a:lnTo>
                  <a:lnTo>
                    <a:pt x="180" y="63"/>
                  </a:lnTo>
                  <a:lnTo>
                    <a:pt x="180" y="65"/>
                  </a:lnTo>
                  <a:lnTo>
                    <a:pt x="181" y="66"/>
                  </a:lnTo>
                  <a:lnTo>
                    <a:pt x="180" y="68"/>
                  </a:lnTo>
                  <a:lnTo>
                    <a:pt x="180" y="69"/>
                  </a:lnTo>
                  <a:lnTo>
                    <a:pt x="178" y="71"/>
                  </a:lnTo>
                  <a:lnTo>
                    <a:pt x="176" y="71"/>
                  </a:lnTo>
                  <a:lnTo>
                    <a:pt x="173" y="71"/>
                  </a:lnTo>
                  <a:lnTo>
                    <a:pt x="172" y="69"/>
                  </a:lnTo>
                  <a:lnTo>
                    <a:pt x="170" y="66"/>
                  </a:lnTo>
                  <a:lnTo>
                    <a:pt x="172" y="65"/>
                  </a:lnTo>
                  <a:lnTo>
                    <a:pt x="172" y="63"/>
                  </a:lnTo>
                  <a:lnTo>
                    <a:pt x="173" y="61"/>
                  </a:lnTo>
                  <a:lnTo>
                    <a:pt x="175" y="61"/>
                  </a:lnTo>
                  <a:lnTo>
                    <a:pt x="178" y="61"/>
                  </a:lnTo>
                  <a:close/>
                  <a:moveTo>
                    <a:pt x="196" y="68"/>
                  </a:moveTo>
                  <a:lnTo>
                    <a:pt x="196" y="68"/>
                  </a:lnTo>
                  <a:lnTo>
                    <a:pt x="197" y="69"/>
                  </a:lnTo>
                  <a:lnTo>
                    <a:pt x="199" y="71"/>
                  </a:lnTo>
                  <a:lnTo>
                    <a:pt x="199" y="73"/>
                  </a:lnTo>
                  <a:lnTo>
                    <a:pt x="199" y="74"/>
                  </a:lnTo>
                  <a:lnTo>
                    <a:pt x="199" y="76"/>
                  </a:lnTo>
                  <a:lnTo>
                    <a:pt x="197" y="77"/>
                  </a:lnTo>
                  <a:lnTo>
                    <a:pt x="194" y="79"/>
                  </a:lnTo>
                  <a:lnTo>
                    <a:pt x="192" y="77"/>
                  </a:lnTo>
                  <a:lnTo>
                    <a:pt x="191" y="77"/>
                  </a:lnTo>
                  <a:lnTo>
                    <a:pt x="189" y="76"/>
                  </a:lnTo>
                  <a:lnTo>
                    <a:pt x="189" y="74"/>
                  </a:lnTo>
                  <a:lnTo>
                    <a:pt x="189" y="71"/>
                  </a:lnTo>
                  <a:lnTo>
                    <a:pt x="191" y="69"/>
                  </a:lnTo>
                  <a:lnTo>
                    <a:pt x="192" y="69"/>
                  </a:lnTo>
                  <a:lnTo>
                    <a:pt x="194" y="68"/>
                  </a:lnTo>
                  <a:lnTo>
                    <a:pt x="196" y="68"/>
                  </a:lnTo>
                  <a:close/>
                  <a:moveTo>
                    <a:pt x="215" y="76"/>
                  </a:moveTo>
                  <a:lnTo>
                    <a:pt x="215" y="76"/>
                  </a:lnTo>
                  <a:lnTo>
                    <a:pt x="216" y="76"/>
                  </a:lnTo>
                  <a:lnTo>
                    <a:pt x="218" y="77"/>
                  </a:lnTo>
                  <a:lnTo>
                    <a:pt x="218" y="79"/>
                  </a:lnTo>
                  <a:lnTo>
                    <a:pt x="218" y="82"/>
                  </a:lnTo>
                  <a:lnTo>
                    <a:pt x="216" y="84"/>
                  </a:lnTo>
                  <a:lnTo>
                    <a:pt x="215" y="84"/>
                  </a:lnTo>
                  <a:lnTo>
                    <a:pt x="213" y="85"/>
                  </a:lnTo>
                  <a:lnTo>
                    <a:pt x="212" y="85"/>
                  </a:lnTo>
                  <a:lnTo>
                    <a:pt x="210" y="84"/>
                  </a:lnTo>
                  <a:lnTo>
                    <a:pt x="208" y="82"/>
                  </a:lnTo>
                  <a:lnTo>
                    <a:pt x="208" y="81"/>
                  </a:lnTo>
                  <a:lnTo>
                    <a:pt x="208" y="79"/>
                  </a:lnTo>
                  <a:lnTo>
                    <a:pt x="210" y="76"/>
                  </a:lnTo>
                  <a:lnTo>
                    <a:pt x="212" y="76"/>
                  </a:lnTo>
                  <a:lnTo>
                    <a:pt x="213" y="74"/>
                  </a:lnTo>
                  <a:lnTo>
                    <a:pt x="215" y="76"/>
                  </a:lnTo>
                  <a:close/>
                  <a:moveTo>
                    <a:pt x="234" y="82"/>
                  </a:moveTo>
                  <a:lnTo>
                    <a:pt x="234" y="82"/>
                  </a:lnTo>
                  <a:lnTo>
                    <a:pt x="236" y="84"/>
                  </a:lnTo>
                  <a:lnTo>
                    <a:pt x="237" y="84"/>
                  </a:lnTo>
                  <a:lnTo>
                    <a:pt x="237" y="87"/>
                  </a:lnTo>
                  <a:lnTo>
                    <a:pt x="237" y="89"/>
                  </a:lnTo>
                  <a:lnTo>
                    <a:pt x="236" y="90"/>
                  </a:lnTo>
                  <a:lnTo>
                    <a:pt x="234" y="92"/>
                  </a:lnTo>
                  <a:lnTo>
                    <a:pt x="233" y="92"/>
                  </a:lnTo>
                  <a:lnTo>
                    <a:pt x="231" y="92"/>
                  </a:lnTo>
                  <a:lnTo>
                    <a:pt x="229" y="90"/>
                  </a:lnTo>
                  <a:lnTo>
                    <a:pt x="228" y="89"/>
                  </a:lnTo>
                  <a:lnTo>
                    <a:pt x="228" y="87"/>
                  </a:lnTo>
                  <a:lnTo>
                    <a:pt x="228" y="85"/>
                  </a:lnTo>
                  <a:lnTo>
                    <a:pt x="229" y="84"/>
                  </a:lnTo>
                  <a:lnTo>
                    <a:pt x="231" y="82"/>
                  </a:lnTo>
                  <a:lnTo>
                    <a:pt x="233" y="82"/>
                  </a:lnTo>
                  <a:lnTo>
                    <a:pt x="234" y="82"/>
                  </a:lnTo>
                  <a:close/>
                  <a:moveTo>
                    <a:pt x="253" y="89"/>
                  </a:moveTo>
                  <a:lnTo>
                    <a:pt x="253" y="89"/>
                  </a:lnTo>
                  <a:lnTo>
                    <a:pt x="255" y="90"/>
                  </a:lnTo>
                  <a:lnTo>
                    <a:pt x="255" y="92"/>
                  </a:lnTo>
                  <a:lnTo>
                    <a:pt x="257" y="93"/>
                  </a:lnTo>
                  <a:lnTo>
                    <a:pt x="257" y="95"/>
                  </a:lnTo>
                  <a:lnTo>
                    <a:pt x="255" y="97"/>
                  </a:lnTo>
                  <a:lnTo>
                    <a:pt x="253" y="98"/>
                  </a:lnTo>
                  <a:lnTo>
                    <a:pt x="252" y="98"/>
                  </a:lnTo>
                  <a:lnTo>
                    <a:pt x="250" y="98"/>
                  </a:lnTo>
                  <a:lnTo>
                    <a:pt x="249" y="97"/>
                  </a:lnTo>
                  <a:lnTo>
                    <a:pt x="247" y="95"/>
                  </a:lnTo>
                  <a:lnTo>
                    <a:pt x="245" y="93"/>
                  </a:lnTo>
                  <a:lnTo>
                    <a:pt x="247" y="92"/>
                  </a:lnTo>
                  <a:lnTo>
                    <a:pt x="247" y="90"/>
                  </a:lnTo>
                  <a:lnTo>
                    <a:pt x="249" y="89"/>
                  </a:lnTo>
                  <a:lnTo>
                    <a:pt x="250" y="89"/>
                  </a:lnTo>
                  <a:lnTo>
                    <a:pt x="253" y="89"/>
                  </a:lnTo>
                  <a:close/>
                  <a:moveTo>
                    <a:pt x="271" y="95"/>
                  </a:moveTo>
                  <a:lnTo>
                    <a:pt x="271" y="95"/>
                  </a:lnTo>
                  <a:lnTo>
                    <a:pt x="274" y="97"/>
                  </a:lnTo>
                  <a:lnTo>
                    <a:pt x="274" y="98"/>
                  </a:lnTo>
                  <a:lnTo>
                    <a:pt x="276" y="100"/>
                  </a:lnTo>
                  <a:lnTo>
                    <a:pt x="274" y="101"/>
                  </a:lnTo>
                  <a:lnTo>
                    <a:pt x="274" y="103"/>
                  </a:lnTo>
                  <a:lnTo>
                    <a:pt x="273" y="105"/>
                  </a:lnTo>
                  <a:lnTo>
                    <a:pt x="271" y="105"/>
                  </a:lnTo>
                  <a:lnTo>
                    <a:pt x="268" y="105"/>
                  </a:lnTo>
                  <a:lnTo>
                    <a:pt x="266" y="105"/>
                  </a:lnTo>
                  <a:lnTo>
                    <a:pt x="266" y="103"/>
                  </a:lnTo>
                  <a:lnTo>
                    <a:pt x="265" y="100"/>
                  </a:lnTo>
                  <a:lnTo>
                    <a:pt x="265" y="98"/>
                  </a:lnTo>
                  <a:lnTo>
                    <a:pt x="266" y="97"/>
                  </a:lnTo>
                  <a:lnTo>
                    <a:pt x="268" y="95"/>
                  </a:lnTo>
                  <a:lnTo>
                    <a:pt x="269" y="95"/>
                  </a:lnTo>
                  <a:lnTo>
                    <a:pt x="271" y="95"/>
                  </a:lnTo>
                  <a:close/>
                  <a:moveTo>
                    <a:pt x="290" y="103"/>
                  </a:moveTo>
                  <a:lnTo>
                    <a:pt x="290" y="103"/>
                  </a:lnTo>
                  <a:lnTo>
                    <a:pt x="292" y="103"/>
                  </a:lnTo>
                  <a:lnTo>
                    <a:pt x="293" y="105"/>
                  </a:lnTo>
                  <a:lnTo>
                    <a:pt x="293" y="106"/>
                  </a:lnTo>
                  <a:lnTo>
                    <a:pt x="293" y="109"/>
                  </a:lnTo>
                  <a:lnTo>
                    <a:pt x="292" y="111"/>
                  </a:lnTo>
                  <a:lnTo>
                    <a:pt x="289" y="113"/>
                  </a:lnTo>
                  <a:lnTo>
                    <a:pt x="287" y="111"/>
                  </a:lnTo>
                  <a:lnTo>
                    <a:pt x="285" y="111"/>
                  </a:lnTo>
                  <a:lnTo>
                    <a:pt x="284" y="109"/>
                  </a:lnTo>
                  <a:lnTo>
                    <a:pt x="284" y="108"/>
                  </a:lnTo>
                  <a:lnTo>
                    <a:pt x="284" y="105"/>
                  </a:lnTo>
                  <a:lnTo>
                    <a:pt x="285" y="103"/>
                  </a:lnTo>
                  <a:lnTo>
                    <a:pt x="287" y="103"/>
                  </a:lnTo>
                  <a:lnTo>
                    <a:pt x="289" y="101"/>
                  </a:lnTo>
                  <a:lnTo>
                    <a:pt x="290" y="103"/>
                  </a:lnTo>
                  <a:close/>
                  <a:moveTo>
                    <a:pt x="309" y="109"/>
                  </a:moveTo>
                  <a:lnTo>
                    <a:pt x="309" y="109"/>
                  </a:lnTo>
                  <a:lnTo>
                    <a:pt x="311" y="109"/>
                  </a:lnTo>
                  <a:lnTo>
                    <a:pt x="313" y="111"/>
                  </a:lnTo>
                  <a:lnTo>
                    <a:pt x="313" y="113"/>
                  </a:lnTo>
                  <a:lnTo>
                    <a:pt x="313" y="116"/>
                  </a:lnTo>
                  <a:lnTo>
                    <a:pt x="311" y="117"/>
                  </a:lnTo>
                  <a:lnTo>
                    <a:pt x="309" y="119"/>
                  </a:lnTo>
                  <a:lnTo>
                    <a:pt x="308" y="119"/>
                  </a:lnTo>
                  <a:lnTo>
                    <a:pt x="306" y="119"/>
                  </a:lnTo>
                  <a:lnTo>
                    <a:pt x="305" y="117"/>
                  </a:lnTo>
                  <a:lnTo>
                    <a:pt x="303" y="116"/>
                  </a:lnTo>
                  <a:lnTo>
                    <a:pt x="303" y="114"/>
                  </a:lnTo>
                  <a:lnTo>
                    <a:pt x="303" y="113"/>
                  </a:lnTo>
                  <a:lnTo>
                    <a:pt x="305" y="111"/>
                  </a:lnTo>
                  <a:lnTo>
                    <a:pt x="306" y="109"/>
                  </a:lnTo>
                  <a:lnTo>
                    <a:pt x="308" y="109"/>
                  </a:lnTo>
                  <a:lnTo>
                    <a:pt x="309" y="109"/>
                  </a:lnTo>
                  <a:close/>
                  <a:moveTo>
                    <a:pt x="329" y="116"/>
                  </a:moveTo>
                  <a:lnTo>
                    <a:pt x="329" y="116"/>
                  </a:lnTo>
                  <a:lnTo>
                    <a:pt x="330" y="117"/>
                  </a:lnTo>
                  <a:lnTo>
                    <a:pt x="332" y="119"/>
                  </a:lnTo>
                  <a:lnTo>
                    <a:pt x="332" y="121"/>
                  </a:lnTo>
                  <a:lnTo>
                    <a:pt x="332" y="122"/>
                  </a:lnTo>
                  <a:lnTo>
                    <a:pt x="330" y="124"/>
                  </a:lnTo>
                  <a:lnTo>
                    <a:pt x="329" y="125"/>
                  </a:lnTo>
                  <a:lnTo>
                    <a:pt x="327" y="125"/>
                  </a:lnTo>
                  <a:lnTo>
                    <a:pt x="325" y="125"/>
                  </a:lnTo>
                  <a:lnTo>
                    <a:pt x="324" y="124"/>
                  </a:lnTo>
                  <a:lnTo>
                    <a:pt x="322" y="122"/>
                  </a:lnTo>
                  <a:lnTo>
                    <a:pt x="322" y="121"/>
                  </a:lnTo>
                  <a:lnTo>
                    <a:pt x="322" y="119"/>
                  </a:lnTo>
                  <a:lnTo>
                    <a:pt x="322" y="117"/>
                  </a:lnTo>
                  <a:lnTo>
                    <a:pt x="324" y="116"/>
                  </a:lnTo>
                  <a:lnTo>
                    <a:pt x="327" y="116"/>
                  </a:lnTo>
                  <a:lnTo>
                    <a:pt x="329" y="116"/>
                  </a:lnTo>
                  <a:close/>
                  <a:moveTo>
                    <a:pt x="348" y="122"/>
                  </a:moveTo>
                  <a:lnTo>
                    <a:pt x="348" y="122"/>
                  </a:lnTo>
                  <a:lnTo>
                    <a:pt x="349" y="124"/>
                  </a:lnTo>
                  <a:lnTo>
                    <a:pt x="349" y="125"/>
                  </a:lnTo>
                  <a:lnTo>
                    <a:pt x="351" y="127"/>
                  </a:lnTo>
                  <a:lnTo>
                    <a:pt x="349" y="129"/>
                  </a:lnTo>
                  <a:lnTo>
                    <a:pt x="349" y="130"/>
                  </a:lnTo>
                  <a:lnTo>
                    <a:pt x="348" y="132"/>
                  </a:lnTo>
                  <a:lnTo>
                    <a:pt x="346" y="132"/>
                  </a:lnTo>
                  <a:lnTo>
                    <a:pt x="343" y="132"/>
                  </a:lnTo>
                  <a:lnTo>
                    <a:pt x="341" y="130"/>
                  </a:lnTo>
                  <a:lnTo>
                    <a:pt x="341" y="129"/>
                  </a:lnTo>
                  <a:lnTo>
                    <a:pt x="340" y="127"/>
                  </a:lnTo>
                  <a:lnTo>
                    <a:pt x="341" y="125"/>
                  </a:lnTo>
                  <a:lnTo>
                    <a:pt x="341" y="124"/>
                  </a:lnTo>
                  <a:lnTo>
                    <a:pt x="343" y="122"/>
                  </a:lnTo>
                  <a:lnTo>
                    <a:pt x="345" y="122"/>
                  </a:lnTo>
                  <a:lnTo>
                    <a:pt x="348" y="122"/>
                  </a:lnTo>
                  <a:close/>
                  <a:moveTo>
                    <a:pt x="365" y="129"/>
                  </a:moveTo>
                  <a:lnTo>
                    <a:pt x="365" y="129"/>
                  </a:lnTo>
                  <a:lnTo>
                    <a:pt x="367" y="130"/>
                  </a:lnTo>
                  <a:lnTo>
                    <a:pt x="369" y="132"/>
                  </a:lnTo>
                  <a:lnTo>
                    <a:pt x="369" y="133"/>
                  </a:lnTo>
                  <a:lnTo>
                    <a:pt x="369" y="135"/>
                  </a:lnTo>
                  <a:lnTo>
                    <a:pt x="369" y="137"/>
                  </a:lnTo>
                  <a:lnTo>
                    <a:pt x="367" y="138"/>
                  </a:lnTo>
                  <a:lnTo>
                    <a:pt x="364" y="138"/>
                  </a:lnTo>
                  <a:lnTo>
                    <a:pt x="362" y="138"/>
                  </a:lnTo>
                  <a:lnTo>
                    <a:pt x="361" y="138"/>
                  </a:lnTo>
                  <a:lnTo>
                    <a:pt x="359" y="137"/>
                  </a:lnTo>
                  <a:lnTo>
                    <a:pt x="359" y="135"/>
                  </a:lnTo>
                  <a:lnTo>
                    <a:pt x="359" y="132"/>
                  </a:lnTo>
                  <a:lnTo>
                    <a:pt x="361" y="130"/>
                  </a:lnTo>
                  <a:lnTo>
                    <a:pt x="362" y="129"/>
                  </a:lnTo>
                  <a:lnTo>
                    <a:pt x="364" y="129"/>
                  </a:lnTo>
                  <a:lnTo>
                    <a:pt x="365" y="129"/>
                  </a:lnTo>
                  <a:close/>
                  <a:moveTo>
                    <a:pt x="385" y="137"/>
                  </a:moveTo>
                  <a:lnTo>
                    <a:pt x="385" y="137"/>
                  </a:lnTo>
                  <a:lnTo>
                    <a:pt x="386" y="137"/>
                  </a:lnTo>
                  <a:lnTo>
                    <a:pt x="388" y="138"/>
                  </a:lnTo>
                  <a:lnTo>
                    <a:pt x="388" y="140"/>
                  </a:lnTo>
                  <a:lnTo>
                    <a:pt x="388" y="143"/>
                  </a:lnTo>
                  <a:lnTo>
                    <a:pt x="386" y="145"/>
                  </a:lnTo>
                  <a:lnTo>
                    <a:pt x="385" y="145"/>
                  </a:lnTo>
                  <a:lnTo>
                    <a:pt x="383" y="146"/>
                  </a:lnTo>
                  <a:lnTo>
                    <a:pt x="381" y="145"/>
                  </a:lnTo>
                  <a:lnTo>
                    <a:pt x="380" y="145"/>
                  </a:lnTo>
                  <a:lnTo>
                    <a:pt x="378" y="143"/>
                  </a:lnTo>
                  <a:lnTo>
                    <a:pt x="378" y="141"/>
                  </a:lnTo>
                  <a:lnTo>
                    <a:pt x="378" y="138"/>
                  </a:lnTo>
                  <a:lnTo>
                    <a:pt x="380" y="137"/>
                  </a:lnTo>
                  <a:lnTo>
                    <a:pt x="381" y="137"/>
                  </a:lnTo>
                  <a:lnTo>
                    <a:pt x="383" y="135"/>
                  </a:lnTo>
                  <a:lnTo>
                    <a:pt x="385" y="137"/>
                  </a:lnTo>
                  <a:close/>
                  <a:moveTo>
                    <a:pt x="404" y="143"/>
                  </a:moveTo>
                  <a:lnTo>
                    <a:pt x="404" y="143"/>
                  </a:lnTo>
                  <a:lnTo>
                    <a:pt x="405" y="143"/>
                  </a:lnTo>
                  <a:lnTo>
                    <a:pt x="407" y="145"/>
                  </a:lnTo>
                  <a:lnTo>
                    <a:pt x="407" y="148"/>
                  </a:lnTo>
                  <a:lnTo>
                    <a:pt x="407" y="149"/>
                  </a:lnTo>
                  <a:lnTo>
                    <a:pt x="405" y="151"/>
                  </a:lnTo>
                  <a:lnTo>
                    <a:pt x="404" y="153"/>
                  </a:lnTo>
                  <a:lnTo>
                    <a:pt x="402" y="153"/>
                  </a:lnTo>
                  <a:lnTo>
                    <a:pt x="401" y="153"/>
                  </a:lnTo>
                  <a:lnTo>
                    <a:pt x="399" y="151"/>
                  </a:lnTo>
                  <a:lnTo>
                    <a:pt x="397" y="149"/>
                  </a:lnTo>
                  <a:lnTo>
                    <a:pt x="397" y="148"/>
                  </a:lnTo>
                  <a:lnTo>
                    <a:pt x="397" y="146"/>
                  </a:lnTo>
                  <a:lnTo>
                    <a:pt x="399" y="145"/>
                  </a:lnTo>
                  <a:lnTo>
                    <a:pt x="399" y="143"/>
                  </a:lnTo>
                  <a:lnTo>
                    <a:pt x="402" y="143"/>
                  </a:lnTo>
                  <a:lnTo>
                    <a:pt x="404" y="143"/>
                  </a:lnTo>
                  <a:close/>
                  <a:moveTo>
                    <a:pt x="423" y="149"/>
                  </a:moveTo>
                  <a:lnTo>
                    <a:pt x="423" y="149"/>
                  </a:lnTo>
                  <a:lnTo>
                    <a:pt x="425" y="151"/>
                  </a:lnTo>
                  <a:lnTo>
                    <a:pt x="425" y="153"/>
                  </a:lnTo>
                  <a:lnTo>
                    <a:pt x="426" y="154"/>
                  </a:lnTo>
                  <a:lnTo>
                    <a:pt x="426" y="156"/>
                  </a:lnTo>
                  <a:lnTo>
                    <a:pt x="425" y="157"/>
                  </a:lnTo>
                  <a:lnTo>
                    <a:pt x="423" y="159"/>
                  </a:lnTo>
                  <a:lnTo>
                    <a:pt x="422" y="159"/>
                  </a:lnTo>
                  <a:lnTo>
                    <a:pt x="420" y="159"/>
                  </a:lnTo>
                  <a:lnTo>
                    <a:pt x="417" y="157"/>
                  </a:lnTo>
                  <a:lnTo>
                    <a:pt x="417" y="156"/>
                  </a:lnTo>
                  <a:lnTo>
                    <a:pt x="415" y="154"/>
                  </a:lnTo>
                  <a:lnTo>
                    <a:pt x="417" y="153"/>
                  </a:lnTo>
                  <a:lnTo>
                    <a:pt x="417" y="151"/>
                  </a:lnTo>
                  <a:lnTo>
                    <a:pt x="418" y="149"/>
                  </a:lnTo>
                  <a:lnTo>
                    <a:pt x="420" y="149"/>
                  </a:lnTo>
                  <a:lnTo>
                    <a:pt x="423" y="149"/>
                  </a:lnTo>
                  <a:close/>
                  <a:moveTo>
                    <a:pt x="441" y="156"/>
                  </a:moveTo>
                  <a:lnTo>
                    <a:pt x="441" y="156"/>
                  </a:lnTo>
                  <a:lnTo>
                    <a:pt x="442" y="157"/>
                  </a:lnTo>
                  <a:lnTo>
                    <a:pt x="444" y="159"/>
                  </a:lnTo>
                  <a:lnTo>
                    <a:pt x="446" y="161"/>
                  </a:lnTo>
                  <a:lnTo>
                    <a:pt x="444" y="162"/>
                  </a:lnTo>
                  <a:lnTo>
                    <a:pt x="444" y="164"/>
                  </a:lnTo>
                  <a:lnTo>
                    <a:pt x="442" y="165"/>
                  </a:lnTo>
                  <a:lnTo>
                    <a:pt x="441" y="165"/>
                  </a:lnTo>
                  <a:lnTo>
                    <a:pt x="438" y="165"/>
                  </a:lnTo>
                  <a:lnTo>
                    <a:pt x="436" y="164"/>
                  </a:lnTo>
                  <a:lnTo>
                    <a:pt x="434" y="161"/>
                  </a:lnTo>
                  <a:lnTo>
                    <a:pt x="434" y="159"/>
                  </a:lnTo>
                  <a:lnTo>
                    <a:pt x="436" y="157"/>
                  </a:lnTo>
                  <a:lnTo>
                    <a:pt x="438" y="156"/>
                  </a:lnTo>
                  <a:lnTo>
                    <a:pt x="439" y="156"/>
                  </a:lnTo>
                  <a:lnTo>
                    <a:pt x="441" y="156"/>
                  </a:lnTo>
                  <a:close/>
                  <a:moveTo>
                    <a:pt x="460" y="162"/>
                  </a:moveTo>
                  <a:lnTo>
                    <a:pt x="460" y="162"/>
                  </a:lnTo>
                  <a:lnTo>
                    <a:pt x="462" y="164"/>
                  </a:lnTo>
                  <a:lnTo>
                    <a:pt x="463" y="165"/>
                  </a:lnTo>
                  <a:lnTo>
                    <a:pt x="463" y="167"/>
                  </a:lnTo>
                  <a:lnTo>
                    <a:pt x="463" y="169"/>
                  </a:lnTo>
                  <a:lnTo>
                    <a:pt x="462" y="172"/>
                  </a:lnTo>
                  <a:lnTo>
                    <a:pt x="460" y="172"/>
                  </a:lnTo>
                  <a:lnTo>
                    <a:pt x="458" y="173"/>
                  </a:lnTo>
                  <a:lnTo>
                    <a:pt x="457" y="172"/>
                  </a:lnTo>
                  <a:lnTo>
                    <a:pt x="455" y="172"/>
                  </a:lnTo>
                  <a:lnTo>
                    <a:pt x="454" y="170"/>
                  </a:lnTo>
                  <a:lnTo>
                    <a:pt x="454" y="169"/>
                  </a:lnTo>
                  <a:lnTo>
                    <a:pt x="454" y="165"/>
                  </a:lnTo>
                  <a:lnTo>
                    <a:pt x="455" y="164"/>
                  </a:lnTo>
                  <a:lnTo>
                    <a:pt x="457" y="164"/>
                  </a:lnTo>
                  <a:lnTo>
                    <a:pt x="458" y="162"/>
                  </a:lnTo>
                  <a:lnTo>
                    <a:pt x="460" y="162"/>
                  </a:lnTo>
                  <a:close/>
                  <a:moveTo>
                    <a:pt x="479" y="170"/>
                  </a:moveTo>
                  <a:lnTo>
                    <a:pt x="479" y="170"/>
                  </a:lnTo>
                  <a:lnTo>
                    <a:pt x="481" y="170"/>
                  </a:lnTo>
                  <a:lnTo>
                    <a:pt x="482" y="172"/>
                  </a:lnTo>
                  <a:lnTo>
                    <a:pt x="482" y="173"/>
                  </a:lnTo>
                  <a:lnTo>
                    <a:pt x="482" y="177"/>
                  </a:lnTo>
                  <a:lnTo>
                    <a:pt x="481" y="178"/>
                  </a:lnTo>
                  <a:lnTo>
                    <a:pt x="479" y="178"/>
                  </a:lnTo>
                  <a:lnTo>
                    <a:pt x="478" y="180"/>
                  </a:lnTo>
                  <a:lnTo>
                    <a:pt x="476" y="180"/>
                  </a:lnTo>
                  <a:lnTo>
                    <a:pt x="474" y="178"/>
                  </a:lnTo>
                  <a:lnTo>
                    <a:pt x="473" y="177"/>
                  </a:lnTo>
                  <a:lnTo>
                    <a:pt x="473" y="175"/>
                  </a:lnTo>
                  <a:lnTo>
                    <a:pt x="473" y="173"/>
                  </a:lnTo>
                  <a:lnTo>
                    <a:pt x="474" y="172"/>
                  </a:lnTo>
                  <a:lnTo>
                    <a:pt x="476" y="170"/>
                  </a:lnTo>
                  <a:lnTo>
                    <a:pt x="478" y="169"/>
                  </a:lnTo>
                  <a:lnTo>
                    <a:pt x="479" y="170"/>
                  </a:lnTo>
                  <a:close/>
                  <a:moveTo>
                    <a:pt x="498" y="177"/>
                  </a:moveTo>
                  <a:lnTo>
                    <a:pt x="498" y="177"/>
                  </a:lnTo>
                  <a:lnTo>
                    <a:pt x="500" y="178"/>
                  </a:lnTo>
                  <a:lnTo>
                    <a:pt x="502" y="180"/>
                  </a:lnTo>
                  <a:lnTo>
                    <a:pt x="502" y="181"/>
                  </a:lnTo>
                  <a:lnTo>
                    <a:pt x="502" y="183"/>
                  </a:lnTo>
                  <a:lnTo>
                    <a:pt x="500" y="185"/>
                  </a:lnTo>
                  <a:lnTo>
                    <a:pt x="498" y="186"/>
                  </a:lnTo>
                  <a:lnTo>
                    <a:pt x="497" y="186"/>
                  </a:lnTo>
                  <a:lnTo>
                    <a:pt x="495" y="186"/>
                  </a:lnTo>
                  <a:lnTo>
                    <a:pt x="494" y="185"/>
                  </a:lnTo>
                  <a:lnTo>
                    <a:pt x="492" y="183"/>
                  </a:lnTo>
                  <a:lnTo>
                    <a:pt x="492" y="181"/>
                  </a:lnTo>
                  <a:lnTo>
                    <a:pt x="492" y="180"/>
                  </a:lnTo>
                  <a:lnTo>
                    <a:pt x="492" y="178"/>
                  </a:lnTo>
                  <a:lnTo>
                    <a:pt x="494" y="177"/>
                  </a:lnTo>
                  <a:lnTo>
                    <a:pt x="497" y="177"/>
                  </a:lnTo>
                  <a:lnTo>
                    <a:pt x="498" y="177"/>
                  </a:lnTo>
                  <a:close/>
                  <a:moveTo>
                    <a:pt x="518" y="183"/>
                  </a:moveTo>
                  <a:lnTo>
                    <a:pt x="518" y="183"/>
                  </a:lnTo>
                  <a:lnTo>
                    <a:pt x="519" y="185"/>
                  </a:lnTo>
                  <a:lnTo>
                    <a:pt x="519" y="186"/>
                  </a:lnTo>
                  <a:lnTo>
                    <a:pt x="521" y="188"/>
                  </a:lnTo>
                  <a:lnTo>
                    <a:pt x="519" y="189"/>
                  </a:lnTo>
                  <a:lnTo>
                    <a:pt x="519" y="191"/>
                  </a:lnTo>
                  <a:lnTo>
                    <a:pt x="518" y="193"/>
                  </a:lnTo>
                  <a:lnTo>
                    <a:pt x="516" y="193"/>
                  </a:lnTo>
                  <a:lnTo>
                    <a:pt x="513" y="193"/>
                  </a:lnTo>
                  <a:lnTo>
                    <a:pt x="511" y="191"/>
                  </a:lnTo>
                  <a:lnTo>
                    <a:pt x="511" y="189"/>
                  </a:lnTo>
                  <a:lnTo>
                    <a:pt x="510" y="188"/>
                  </a:lnTo>
                  <a:lnTo>
                    <a:pt x="511" y="186"/>
                  </a:lnTo>
                  <a:lnTo>
                    <a:pt x="511" y="185"/>
                  </a:lnTo>
                  <a:lnTo>
                    <a:pt x="513" y="183"/>
                  </a:lnTo>
                  <a:lnTo>
                    <a:pt x="514" y="183"/>
                  </a:lnTo>
                  <a:lnTo>
                    <a:pt x="518" y="183"/>
                  </a:lnTo>
                  <a:close/>
                  <a:moveTo>
                    <a:pt x="535" y="189"/>
                  </a:moveTo>
                  <a:lnTo>
                    <a:pt x="535" y="189"/>
                  </a:lnTo>
                  <a:lnTo>
                    <a:pt x="537" y="191"/>
                  </a:lnTo>
                  <a:lnTo>
                    <a:pt x="538" y="193"/>
                  </a:lnTo>
                  <a:lnTo>
                    <a:pt x="538" y="194"/>
                  </a:lnTo>
                  <a:lnTo>
                    <a:pt x="538" y="196"/>
                  </a:lnTo>
                  <a:lnTo>
                    <a:pt x="538" y="197"/>
                  </a:lnTo>
                  <a:lnTo>
                    <a:pt x="537" y="199"/>
                  </a:lnTo>
                  <a:lnTo>
                    <a:pt x="534" y="199"/>
                  </a:lnTo>
                  <a:lnTo>
                    <a:pt x="532" y="199"/>
                  </a:lnTo>
                  <a:lnTo>
                    <a:pt x="530" y="199"/>
                  </a:lnTo>
                  <a:lnTo>
                    <a:pt x="529" y="197"/>
                  </a:lnTo>
                  <a:lnTo>
                    <a:pt x="529" y="194"/>
                  </a:lnTo>
                  <a:lnTo>
                    <a:pt x="529" y="193"/>
                  </a:lnTo>
                  <a:lnTo>
                    <a:pt x="530" y="191"/>
                  </a:lnTo>
                  <a:lnTo>
                    <a:pt x="532" y="189"/>
                  </a:lnTo>
                  <a:lnTo>
                    <a:pt x="534" y="189"/>
                  </a:lnTo>
                  <a:lnTo>
                    <a:pt x="535" y="189"/>
                  </a:lnTo>
                  <a:close/>
                  <a:moveTo>
                    <a:pt x="554" y="197"/>
                  </a:moveTo>
                  <a:lnTo>
                    <a:pt x="554" y="197"/>
                  </a:lnTo>
                  <a:lnTo>
                    <a:pt x="556" y="197"/>
                  </a:lnTo>
                  <a:lnTo>
                    <a:pt x="558" y="199"/>
                  </a:lnTo>
                  <a:lnTo>
                    <a:pt x="558" y="201"/>
                  </a:lnTo>
                  <a:lnTo>
                    <a:pt x="558" y="204"/>
                  </a:lnTo>
                  <a:lnTo>
                    <a:pt x="556" y="205"/>
                  </a:lnTo>
                  <a:lnTo>
                    <a:pt x="554" y="205"/>
                  </a:lnTo>
                  <a:lnTo>
                    <a:pt x="553" y="207"/>
                  </a:lnTo>
                  <a:lnTo>
                    <a:pt x="551" y="205"/>
                  </a:lnTo>
                  <a:lnTo>
                    <a:pt x="550" y="205"/>
                  </a:lnTo>
                  <a:lnTo>
                    <a:pt x="548" y="204"/>
                  </a:lnTo>
                  <a:lnTo>
                    <a:pt x="548" y="202"/>
                  </a:lnTo>
                  <a:lnTo>
                    <a:pt x="548" y="199"/>
                  </a:lnTo>
                  <a:lnTo>
                    <a:pt x="550" y="197"/>
                  </a:lnTo>
                  <a:lnTo>
                    <a:pt x="551" y="197"/>
                  </a:lnTo>
                  <a:lnTo>
                    <a:pt x="553" y="196"/>
                  </a:lnTo>
                  <a:lnTo>
                    <a:pt x="554" y="197"/>
                  </a:lnTo>
                  <a:close/>
                  <a:moveTo>
                    <a:pt x="574" y="204"/>
                  </a:moveTo>
                  <a:lnTo>
                    <a:pt x="574" y="204"/>
                  </a:lnTo>
                  <a:lnTo>
                    <a:pt x="575" y="204"/>
                  </a:lnTo>
                  <a:lnTo>
                    <a:pt x="577" y="205"/>
                  </a:lnTo>
                  <a:lnTo>
                    <a:pt x="577" y="209"/>
                  </a:lnTo>
                  <a:lnTo>
                    <a:pt x="577" y="210"/>
                  </a:lnTo>
                  <a:lnTo>
                    <a:pt x="575" y="212"/>
                  </a:lnTo>
                  <a:lnTo>
                    <a:pt x="574" y="213"/>
                  </a:lnTo>
                  <a:lnTo>
                    <a:pt x="572" y="213"/>
                  </a:lnTo>
                  <a:lnTo>
                    <a:pt x="570" y="213"/>
                  </a:lnTo>
                  <a:lnTo>
                    <a:pt x="569" y="212"/>
                  </a:lnTo>
                  <a:lnTo>
                    <a:pt x="567" y="210"/>
                  </a:lnTo>
                  <a:lnTo>
                    <a:pt x="567" y="209"/>
                  </a:lnTo>
                  <a:lnTo>
                    <a:pt x="567" y="207"/>
                  </a:lnTo>
                  <a:lnTo>
                    <a:pt x="567" y="205"/>
                  </a:lnTo>
                  <a:lnTo>
                    <a:pt x="569" y="204"/>
                  </a:lnTo>
                  <a:lnTo>
                    <a:pt x="572" y="204"/>
                  </a:lnTo>
                  <a:lnTo>
                    <a:pt x="574" y="204"/>
                  </a:lnTo>
                  <a:close/>
                  <a:moveTo>
                    <a:pt x="593" y="210"/>
                  </a:moveTo>
                  <a:lnTo>
                    <a:pt x="593" y="210"/>
                  </a:lnTo>
                  <a:lnTo>
                    <a:pt x="595" y="212"/>
                  </a:lnTo>
                  <a:lnTo>
                    <a:pt x="595" y="213"/>
                  </a:lnTo>
                  <a:lnTo>
                    <a:pt x="596" y="215"/>
                  </a:lnTo>
                  <a:lnTo>
                    <a:pt x="596" y="217"/>
                  </a:lnTo>
                  <a:lnTo>
                    <a:pt x="595" y="218"/>
                  </a:lnTo>
                  <a:lnTo>
                    <a:pt x="593" y="220"/>
                  </a:lnTo>
                  <a:lnTo>
                    <a:pt x="591" y="220"/>
                  </a:lnTo>
                  <a:lnTo>
                    <a:pt x="590" y="220"/>
                  </a:lnTo>
                  <a:lnTo>
                    <a:pt x="586" y="218"/>
                  </a:lnTo>
                  <a:lnTo>
                    <a:pt x="586" y="217"/>
                  </a:lnTo>
                  <a:lnTo>
                    <a:pt x="585" y="215"/>
                  </a:lnTo>
                  <a:lnTo>
                    <a:pt x="586" y="213"/>
                  </a:lnTo>
                  <a:lnTo>
                    <a:pt x="586" y="212"/>
                  </a:lnTo>
                  <a:lnTo>
                    <a:pt x="588" y="210"/>
                  </a:lnTo>
                  <a:lnTo>
                    <a:pt x="590" y="210"/>
                  </a:lnTo>
                  <a:lnTo>
                    <a:pt x="593" y="210"/>
                  </a:lnTo>
                  <a:close/>
                  <a:moveTo>
                    <a:pt x="611" y="217"/>
                  </a:moveTo>
                  <a:lnTo>
                    <a:pt x="611" y="217"/>
                  </a:lnTo>
                  <a:lnTo>
                    <a:pt x="612" y="218"/>
                  </a:lnTo>
                  <a:lnTo>
                    <a:pt x="614" y="220"/>
                  </a:lnTo>
                  <a:lnTo>
                    <a:pt x="614" y="221"/>
                  </a:lnTo>
                  <a:lnTo>
                    <a:pt x="614" y="223"/>
                  </a:lnTo>
                  <a:lnTo>
                    <a:pt x="614" y="225"/>
                  </a:lnTo>
                  <a:lnTo>
                    <a:pt x="612" y="226"/>
                  </a:lnTo>
                  <a:lnTo>
                    <a:pt x="611" y="226"/>
                  </a:lnTo>
                  <a:lnTo>
                    <a:pt x="607" y="226"/>
                  </a:lnTo>
                  <a:lnTo>
                    <a:pt x="606" y="225"/>
                  </a:lnTo>
                  <a:lnTo>
                    <a:pt x="606" y="223"/>
                  </a:lnTo>
                  <a:lnTo>
                    <a:pt x="604" y="221"/>
                  </a:lnTo>
                  <a:lnTo>
                    <a:pt x="604" y="220"/>
                  </a:lnTo>
                  <a:lnTo>
                    <a:pt x="606" y="218"/>
                  </a:lnTo>
                  <a:lnTo>
                    <a:pt x="607" y="217"/>
                  </a:lnTo>
                  <a:lnTo>
                    <a:pt x="609" y="217"/>
                  </a:lnTo>
                  <a:lnTo>
                    <a:pt x="611" y="217"/>
                  </a:lnTo>
                  <a:close/>
                  <a:moveTo>
                    <a:pt x="630" y="223"/>
                  </a:moveTo>
                  <a:lnTo>
                    <a:pt x="630" y="223"/>
                  </a:lnTo>
                  <a:lnTo>
                    <a:pt x="631" y="225"/>
                  </a:lnTo>
                  <a:lnTo>
                    <a:pt x="633" y="226"/>
                  </a:lnTo>
                  <a:lnTo>
                    <a:pt x="633" y="228"/>
                  </a:lnTo>
                  <a:lnTo>
                    <a:pt x="633" y="229"/>
                  </a:lnTo>
                  <a:lnTo>
                    <a:pt x="631" y="231"/>
                  </a:lnTo>
                  <a:lnTo>
                    <a:pt x="630" y="233"/>
                  </a:lnTo>
                  <a:lnTo>
                    <a:pt x="628" y="233"/>
                  </a:lnTo>
                  <a:lnTo>
                    <a:pt x="627" y="233"/>
                  </a:lnTo>
                  <a:lnTo>
                    <a:pt x="625" y="233"/>
                  </a:lnTo>
                  <a:lnTo>
                    <a:pt x="623" y="231"/>
                  </a:lnTo>
                  <a:lnTo>
                    <a:pt x="623" y="229"/>
                  </a:lnTo>
                  <a:lnTo>
                    <a:pt x="623" y="226"/>
                  </a:lnTo>
                  <a:lnTo>
                    <a:pt x="625" y="225"/>
                  </a:lnTo>
                  <a:lnTo>
                    <a:pt x="627" y="225"/>
                  </a:lnTo>
                  <a:lnTo>
                    <a:pt x="628" y="223"/>
                  </a:lnTo>
                  <a:lnTo>
                    <a:pt x="630" y="223"/>
                  </a:lnTo>
                  <a:close/>
                  <a:moveTo>
                    <a:pt x="649" y="231"/>
                  </a:moveTo>
                  <a:lnTo>
                    <a:pt x="649" y="231"/>
                  </a:lnTo>
                  <a:lnTo>
                    <a:pt x="651" y="231"/>
                  </a:lnTo>
                  <a:lnTo>
                    <a:pt x="652" y="233"/>
                  </a:lnTo>
                  <a:lnTo>
                    <a:pt x="652" y="234"/>
                  </a:lnTo>
                  <a:lnTo>
                    <a:pt x="652" y="238"/>
                  </a:lnTo>
                  <a:lnTo>
                    <a:pt x="651" y="239"/>
                  </a:lnTo>
                  <a:lnTo>
                    <a:pt x="649" y="239"/>
                  </a:lnTo>
                  <a:lnTo>
                    <a:pt x="647" y="241"/>
                  </a:lnTo>
                  <a:lnTo>
                    <a:pt x="646" y="241"/>
                  </a:lnTo>
                  <a:lnTo>
                    <a:pt x="644" y="239"/>
                  </a:lnTo>
                  <a:lnTo>
                    <a:pt x="643" y="238"/>
                  </a:lnTo>
                  <a:lnTo>
                    <a:pt x="643" y="236"/>
                  </a:lnTo>
                  <a:lnTo>
                    <a:pt x="643" y="234"/>
                  </a:lnTo>
                  <a:lnTo>
                    <a:pt x="644" y="231"/>
                  </a:lnTo>
                  <a:lnTo>
                    <a:pt x="646" y="231"/>
                  </a:lnTo>
                  <a:lnTo>
                    <a:pt x="647" y="229"/>
                  </a:lnTo>
                  <a:lnTo>
                    <a:pt x="649" y="231"/>
                  </a:lnTo>
                  <a:close/>
                  <a:moveTo>
                    <a:pt x="668" y="238"/>
                  </a:moveTo>
                  <a:lnTo>
                    <a:pt x="668" y="238"/>
                  </a:lnTo>
                  <a:lnTo>
                    <a:pt x="670" y="238"/>
                  </a:lnTo>
                  <a:lnTo>
                    <a:pt x="671" y="239"/>
                  </a:lnTo>
                  <a:lnTo>
                    <a:pt x="671" y="242"/>
                  </a:lnTo>
                  <a:lnTo>
                    <a:pt x="671" y="244"/>
                  </a:lnTo>
                  <a:lnTo>
                    <a:pt x="670" y="246"/>
                  </a:lnTo>
                  <a:lnTo>
                    <a:pt x="668" y="247"/>
                  </a:lnTo>
                  <a:lnTo>
                    <a:pt x="667" y="247"/>
                  </a:lnTo>
                  <a:lnTo>
                    <a:pt x="665" y="247"/>
                  </a:lnTo>
                  <a:lnTo>
                    <a:pt x="663" y="246"/>
                  </a:lnTo>
                  <a:lnTo>
                    <a:pt x="662" y="244"/>
                  </a:lnTo>
                  <a:lnTo>
                    <a:pt x="662" y="242"/>
                  </a:lnTo>
                  <a:lnTo>
                    <a:pt x="662" y="241"/>
                  </a:lnTo>
                  <a:lnTo>
                    <a:pt x="662" y="239"/>
                  </a:lnTo>
                  <a:lnTo>
                    <a:pt x="663" y="238"/>
                  </a:lnTo>
                  <a:lnTo>
                    <a:pt x="665" y="238"/>
                  </a:lnTo>
                  <a:lnTo>
                    <a:pt x="668" y="238"/>
                  </a:lnTo>
                  <a:close/>
                  <a:moveTo>
                    <a:pt x="686" y="244"/>
                  </a:moveTo>
                  <a:lnTo>
                    <a:pt x="686" y="244"/>
                  </a:lnTo>
                  <a:lnTo>
                    <a:pt x="689" y="246"/>
                  </a:lnTo>
                  <a:lnTo>
                    <a:pt x="689" y="247"/>
                  </a:lnTo>
                  <a:lnTo>
                    <a:pt x="691" y="249"/>
                  </a:lnTo>
                  <a:lnTo>
                    <a:pt x="689" y="250"/>
                  </a:lnTo>
                  <a:lnTo>
                    <a:pt x="689" y="252"/>
                  </a:lnTo>
                  <a:lnTo>
                    <a:pt x="687" y="254"/>
                  </a:lnTo>
                  <a:lnTo>
                    <a:pt x="686" y="254"/>
                  </a:lnTo>
                  <a:lnTo>
                    <a:pt x="683" y="254"/>
                  </a:lnTo>
                  <a:lnTo>
                    <a:pt x="681" y="252"/>
                  </a:lnTo>
                  <a:lnTo>
                    <a:pt x="681" y="250"/>
                  </a:lnTo>
                  <a:lnTo>
                    <a:pt x="679" y="249"/>
                  </a:lnTo>
                  <a:lnTo>
                    <a:pt x="679" y="247"/>
                  </a:lnTo>
                  <a:lnTo>
                    <a:pt x="681" y="246"/>
                  </a:lnTo>
                  <a:lnTo>
                    <a:pt x="683" y="244"/>
                  </a:lnTo>
                  <a:lnTo>
                    <a:pt x="684" y="244"/>
                  </a:lnTo>
                  <a:lnTo>
                    <a:pt x="686" y="244"/>
                  </a:lnTo>
                  <a:close/>
                  <a:moveTo>
                    <a:pt x="705" y="250"/>
                  </a:moveTo>
                  <a:lnTo>
                    <a:pt x="705" y="250"/>
                  </a:lnTo>
                  <a:lnTo>
                    <a:pt x="707" y="252"/>
                  </a:lnTo>
                  <a:lnTo>
                    <a:pt x="708" y="254"/>
                  </a:lnTo>
                  <a:lnTo>
                    <a:pt x="708" y="255"/>
                  </a:lnTo>
                  <a:lnTo>
                    <a:pt x="708" y="257"/>
                  </a:lnTo>
                  <a:lnTo>
                    <a:pt x="708" y="258"/>
                  </a:lnTo>
                  <a:lnTo>
                    <a:pt x="707" y="260"/>
                  </a:lnTo>
                  <a:lnTo>
                    <a:pt x="703" y="260"/>
                  </a:lnTo>
                  <a:lnTo>
                    <a:pt x="702" y="260"/>
                  </a:lnTo>
                  <a:lnTo>
                    <a:pt x="700" y="260"/>
                  </a:lnTo>
                  <a:lnTo>
                    <a:pt x="699" y="258"/>
                  </a:lnTo>
                  <a:lnTo>
                    <a:pt x="699" y="255"/>
                  </a:lnTo>
                  <a:lnTo>
                    <a:pt x="699" y="254"/>
                  </a:lnTo>
                  <a:lnTo>
                    <a:pt x="700" y="252"/>
                  </a:lnTo>
                  <a:lnTo>
                    <a:pt x="702" y="250"/>
                  </a:lnTo>
                  <a:lnTo>
                    <a:pt x="703" y="250"/>
                  </a:lnTo>
                  <a:lnTo>
                    <a:pt x="705" y="250"/>
                  </a:lnTo>
                  <a:close/>
                  <a:moveTo>
                    <a:pt x="724" y="257"/>
                  </a:moveTo>
                  <a:lnTo>
                    <a:pt x="724" y="257"/>
                  </a:lnTo>
                  <a:lnTo>
                    <a:pt x="726" y="258"/>
                  </a:lnTo>
                  <a:lnTo>
                    <a:pt x="727" y="260"/>
                  </a:lnTo>
                  <a:lnTo>
                    <a:pt x="727" y="262"/>
                  </a:lnTo>
                  <a:lnTo>
                    <a:pt x="727" y="263"/>
                  </a:lnTo>
                  <a:lnTo>
                    <a:pt x="726" y="266"/>
                  </a:lnTo>
                  <a:lnTo>
                    <a:pt x="724" y="266"/>
                  </a:lnTo>
                  <a:lnTo>
                    <a:pt x="723" y="268"/>
                  </a:lnTo>
                  <a:lnTo>
                    <a:pt x="721" y="266"/>
                  </a:lnTo>
                  <a:lnTo>
                    <a:pt x="719" y="266"/>
                  </a:lnTo>
                  <a:lnTo>
                    <a:pt x="718" y="265"/>
                  </a:lnTo>
                  <a:lnTo>
                    <a:pt x="718" y="263"/>
                  </a:lnTo>
                  <a:lnTo>
                    <a:pt x="718" y="260"/>
                  </a:lnTo>
                  <a:lnTo>
                    <a:pt x="719" y="258"/>
                  </a:lnTo>
                  <a:lnTo>
                    <a:pt x="721" y="258"/>
                  </a:lnTo>
                  <a:lnTo>
                    <a:pt x="723" y="257"/>
                  </a:lnTo>
                  <a:lnTo>
                    <a:pt x="724" y="257"/>
                  </a:lnTo>
                  <a:close/>
                  <a:moveTo>
                    <a:pt x="743" y="265"/>
                  </a:moveTo>
                  <a:lnTo>
                    <a:pt x="743" y="265"/>
                  </a:lnTo>
                  <a:lnTo>
                    <a:pt x="745" y="265"/>
                  </a:lnTo>
                  <a:lnTo>
                    <a:pt x="747" y="266"/>
                  </a:lnTo>
                  <a:lnTo>
                    <a:pt x="747" y="268"/>
                  </a:lnTo>
                  <a:lnTo>
                    <a:pt x="747" y="271"/>
                  </a:lnTo>
                  <a:lnTo>
                    <a:pt x="745" y="273"/>
                  </a:lnTo>
                  <a:lnTo>
                    <a:pt x="743" y="273"/>
                  </a:lnTo>
                  <a:lnTo>
                    <a:pt x="742" y="274"/>
                  </a:lnTo>
                  <a:lnTo>
                    <a:pt x="740" y="274"/>
                  </a:lnTo>
                  <a:lnTo>
                    <a:pt x="739" y="273"/>
                  </a:lnTo>
                  <a:lnTo>
                    <a:pt x="737" y="271"/>
                  </a:lnTo>
                  <a:lnTo>
                    <a:pt x="737" y="270"/>
                  </a:lnTo>
                  <a:lnTo>
                    <a:pt x="737" y="268"/>
                  </a:lnTo>
                  <a:lnTo>
                    <a:pt x="737" y="266"/>
                  </a:lnTo>
                  <a:lnTo>
                    <a:pt x="739" y="265"/>
                  </a:lnTo>
                  <a:lnTo>
                    <a:pt x="742" y="265"/>
                  </a:lnTo>
                  <a:lnTo>
                    <a:pt x="743" y="265"/>
                  </a:lnTo>
                  <a:close/>
                  <a:moveTo>
                    <a:pt x="763" y="271"/>
                  </a:moveTo>
                  <a:lnTo>
                    <a:pt x="763" y="271"/>
                  </a:lnTo>
                  <a:lnTo>
                    <a:pt x="764" y="273"/>
                  </a:lnTo>
                  <a:lnTo>
                    <a:pt x="764" y="274"/>
                  </a:lnTo>
                  <a:lnTo>
                    <a:pt x="766" y="276"/>
                  </a:lnTo>
                  <a:lnTo>
                    <a:pt x="764" y="278"/>
                  </a:lnTo>
                  <a:lnTo>
                    <a:pt x="764" y="279"/>
                  </a:lnTo>
                  <a:lnTo>
                    <a:pt x="763" y="281"/>
                  </a:lnTo>
                  <a:lnTo>
                    <a:pt x="761" y="281"/>
                  </a:lnTo>
                  <a:lnTo>
                    <a:pt x="758" y="281"/>
                  </a:lnTo>
                  <a:lnTo>
                    <a:pt x="756" y="279"/>
                  </a:lnTo>
                  <a:lnTo>
                    <a:pt x="756" y="278"/>
                  </a:lnTo>
                  <a:lnTo>
                    <a:pt x="755" y="276"/>
                  </a:lnTo>
                  <a:lnTo>
                    <a:pt x="756" y="274"/>
                  </a:lnTo>
                  <a:lnTo>
                    <a:pt x="756" y="273"/>
                  </a:lnTo>
                  <a:lnTo>
                    <a:pt x="758" y="271"/>
                  </a:lnTo>
                  <a:lnTo>
                    <a:pt x="759" y="271"/>
                  </a:lnTo>
                  <a:lnTo>
                    <a:pt x="763" y="271"/>
                  </a:lnTo>
                  <a:close/>
                  <a:moveTo>
                    <a:pt x="780" y="278"/>
                  </a:moveTo>
                  <a:lnTo>
                    <a:pt x="780" y="278"/>
                  </a:lnTo>
                  <a:lnTo>
                    <a:pt x="782" y="279"/>
                  </a:lnTo>
                  <a:lnTo>
                    <a:pt x="784" y="281"/>
                  </a:lnTo>
                  <a:lnTo>
                    <a:pt x="784" y="282"/>
                  </a:lnTo>
                  <a:lnTo>
                    <a:pt x="784" y="284"/>
                  </a:lnTo>
                  <a:lnTo>
                    <a:pt x="784" y="286"/>
                  </a:lnTo>
                  <a:lnTo>
                    <a:pt x="782" y="287"/>
                  </a:lnTo>
                  <a:lnTo>
                    <a:pt x="779" y="287"/>
                  </a:lnTo>
                  <a:lnTo>
                    <a:pt x="777" y="287"/>
                  </a:lnTo>
                  <a:lnTo>
                    <a:pt x="776" y="286"/>
                  </a:lnTo>
                  <a:lnTo>
                    <a:pt x="774" y="284"/>
                  </a:lnTo>
                  <a:lnTo>
                    <a:pt x="774" y="282"/>
                  </a:lnTo>
                  <a:lnTo>
                    <a:pt x="774" y="281"/>
                  </a:lnTo>
                  <a:lnTo>
                    <a:pt x="776" y="279"/>
                  </a:lnTo>
                  <a:lnTo>
                    <a:pt x="777" y="278"/>
                  </a:lnTo>
                  <a:lnTo>
                    <a:pt x="779" y="278"/>
                  </a:lnTo>
                  <a:lnTo>
                    <a:pt x="780" y="278"/>
                  </a:lnTo>
                  <a:close/>
                  <a:moveTo>
                    <a:pt x="800" y="284"/>
                  </a:moveTo>
                  <a:lnTo>
                    <a:pt x="800" y="284"/>
                  </a:lnTo>
                  <a:lnTo>
                    <a:pt x="801" y="286"/>
                  </a:lnTo>
                  <a:lnTo>
                    <a:pt x="803" y="287"/>
                  </a:lnTo>
                  <a:lnTo>
                    <a:pt x="803" y="289"/>
                  </a:lnTo>
                  <a:lnTo>
                    <a:pt x="803" y="290"/>
                  </a:lnTo>
                  <a:lnTo>
                    <a:pt x="801" y="292"/>
                  </a:lnTo>
                  <a:lnTo>
                    <a:pt x="800" y="294"/>
                  </a:lnTo>
                  <a:lnTo>
                    <a:pt x="798" y="294"/>
                  </a:lnTo>
                  <a:lnTo>
                    <a:pt x="796" y="294"/>
                  </a:lnTo>
                  <a:lnTo>
                    <a:pt x="795" y="294"/>
                  </a:lnTo>
                  <a:lnTo>
                    <a:pt x="793" y="292"/>
                  </a:lnTo>
                  <a:lnTo>
                    <a:pt x="793" y="289"/>
                  </a:lnTo>
                  <a:lnTo>
                    <a:pt x="793" y="287"/>
                  </a:lnTo>
                  <a:lnTo>
                    <a:pt x="795" y="286"/>
                  </a:lnTo>
                  <a:lnTo>
                    <a:pt x="796" y="284"/>
                  </a:lnTo>
                  <a:lnTo>
                    <a:pt x="798" y="284"/>
                  </a:lnTo>
                  <a:lnTo>
                    <a:pt x="800" y="284"/>
                  </a:lnTo>
                  <a:close/>
                  <a:moveTo>
                    <a:pt x="819" y="292"/>
                  </a:moveTo>
                  <a:lnTo>
                    <a:pt x="819" y="292"/>
                  </a:lnTo>
                  <a:lnTo>
                    <a:pt x="820" y="292"/>
                  </a:lnTo>
                  <a:lnTo>
                    <a:pt x="822" y="294"/>
                  </a:lnTo>
                  <a:lnTo>
                    <a:pt x="822" y="295"/>
                  </a:lnTo>
                  <a:lnTo>
                    <a:pt x="822" y="298"/>
                  </a:lnTo>
                  <a:lnTo>
                    <a:pt x="820" y="300"/>
                  </a:lnTo>
                  <a:lnTo>
                    <a:pt x="819" y="300"/>
                  </a:lnTo>
                  <a:lnTo>
                    <a:pt x="817" y="302"/>
                  </a:lnTo>
                  <a:lnTo>
                    <a:pt x="816" y="300"/>
                  </a:lnTo>
                  <a:lnTo>
                    <a:pt x="814" y="300"/>
                  </a:lnTo>
                  <a:lnTo>
                    <a:pt x="812" y="298"/>
                  </a:lnTo>
                  <a:lnTo>
                    <a:pt x="812" y="297"/>
                  </a:lnTo>
                  <a:lnTo>
                    <a:pt x="812" y="294"/>
                  </a:lnTo>
                  <a:lnTo>
                    <a:pt x="814" y="292"/>
                  </a:lnTo>
                  <a:lnTo>
                    <a:pt x="816" y="292"/>
                  </a:lnTo>
                  <a:lnTo>
                    <a:pt x="817" y="290"/>
                  </a:lnTo>
                  <a:lnTo>
                    <a:pt x="819" y="292"/>
                  </a:lnTo>
                  <a:close/>
                  <a:moveTo>
                    <a:pt x="838" y="298"/>
                  </a:moveTo>
                  <a:lnTo>
                    <a:pt x="838" y="298"/>
                  </a:lnTo>
                  <a:lnTo>
                    <a:pt x="840" y="298"/>
                  </a:lnTo>
                  <a:lnTo>
                    <a:pt x="840" y="300"/>
                  </a:lnTo>
                  <a:lnTo>
                    <a:pt x="841" y="303"/>
                  </a:lnTo>
                  <a:lnTo>
                    <a:pt x="841" y="305"/>
                  </a:lnTo>
                  <a:lnTo>
                    <a:pt x="840" y="306"/>
                  </a:lnTo>
                  <a:lnTo>
                    <a:pt x="838" y="308"/>
                  </a:lnTo>
                  <a:lnTo>
                    <a:pt x="836" y="308"/>
                  </a:lnTo>
                  <a:lnTo>
                    <a:pt x="835" y="308"/>
                  </a:lnTo>
                  <a:lnTo>
                    <a:pt x="833" y="306"/>
                  </a:lnTo>
                  <a:lnTo>
                    <a:pt x="832" y="305"/>
                  </a:lnTo>
                  <a:lnTo>
                    <a:pt x="830" y="303"/>
                  </a:lnTo>
                  <a:lnTo>
                    <a:pt x="832" y="302"/>
                  </a:lnTo>
                  <a:lnTo>
                    <a:pt x="832" y="300"/>
                  </a:lnTo>
                  <a:lnTo>
                    <a:pt x="833" y="298"/>
                  </a:lnTo>
                  <a:lnTo>
                    <a:pt x="835" y="298"/>
                  </a:lnTo>
                  <a:lnTo>
                    <a:pt x="838" y="298"/>
                  </a:lnTo>
                  <a:close/>
                  <a:moveTo>
                    <a:pt x="856" y="305"/>
                  </a:moveTo>
                  <a:lnTo>
                    <a:pt x="856" y="305"/>
                  </a:lnTo>
                  <a:lnTo>
                    <a:pt x="859" y="306"/>
                  </a:lnTo>
                  <a:lnTo>
                    <a:pt x="859" y="308"/>
                  </a:lnTo>
                  <a:lnTo>
                    <a:pt x="860" y="310"/>
                  </a:lnTo>
                  <a:lnTo>
                    <a:pt x="859" y="311"/>
                  </a:lnTo>
                  <a:lnTo>
                    <a:pt x="859" y="313"/>
                  </a:lnTo>
                  <a:lnTo>
                    <a:pt x="857" y="314"/>
                  </a:lnTo>
                  <a:lnTo>
                    <a:pt x="856" y="314"/>
                  </a:lnTo>
                  <a:lnTo>
                    <a:pt x="852" y="314"/>
                  </a:lnTo>
                  <a:lnTo>
                    <a:pt x="851" y="313"/>
                  </a:lnTo>
                  <a:lnTo>
                    <a:pt x="851" y="311"/>
                  </a:lnTo>
                  <a:lnTo>
                    <a:pt x="849" y="310"/>
                  </a:lnTo>
                  <a:lnTo>
                    <a:pt x="849" y="308"/>
                  </a:lnTo>
                  <a:lnTo>
                    <a:pt x="851" y="306"/>
                  </a:lnTo>
                  <a:lnTo>
                    <a:pt x="852" y="305"/>
                  </a:lnTo>
                  <a:lnTo>
                    <a:pt x="854" y="305"/>
                  </a:lnTo>
                  <a:lnTo>
                    <a:pt x="856" y="305"/>
                  </a:lnTo>
                  <a:close/>
                  <a:moveTo>
                    <a:pt x="875" y="311"/>
                  </a:moveTo>
                  <a:lnTo>
                    <a:pt x="875" y="311"/>
                  </a:lnTo>
                  <a:lnTo>
                    <a:pt x="876" y="313"/>
                  </a:lnTo>
                  <a:lnTo>
                    <a:pt x="878" y="314"/>
                  </a:lnTo>
                  <a:lnTo>
                    <a:pt x="878" y="316"/>
                  </a:lnTo>
                  <a:lnTo>
                    <a:pt x="878" y="318"/>
                  </a:lnTo>
                  <a:lnTo>
                    <a:pt x="876" y="319"/>
                  </a:lnTo>
                  <a:lnTo>
                    <a:pt x="876" y="321"/>
                  </a:lnTo>
                  <a:lnTo>
                    <a:pt x="873" y="321"/>
                  </a:lnTo>
                  <a:lnTo>
                    <a:pt x="872" y="321"/>
                  </a:lnTo>
                  <a:lnTo>
                    <a:pt x="870" y="319"/>
                  </a:lnTo>
                  <a:lnTo>
                    <a:pt x="868" y="318"/>
                  </a:lnTo>
                  <a:lnTo>
                    <a:pt x="868" y="316"/>
                  </a:lnTo>
                  <a:lnTo>
                    <a:pt x="868" y="314"/>
                  </a:lnTo>
                  <a:lnTo>
                    <a:pt x="870" y="313"/>
                  </a:lnTo>
                  <a:lnTo>
                    <a:pt x="872" y="311"/>
                  </a:lnTo>
                  <a:lnTo>
                    <a:pt x="873" y="311"/>
                  </a:lnTo>
                  <a:lnTo>
                    <a:pt x="875" y="311"/>
                  </a:lnTo>
                  <a:close/>
                  <a:moveTo>
                    <a:pt x="894" y="318"/>
                  </a:moveTo>
                  <a:lnTo>
                    <a:pt x="894" y="318"/>
                  </a:lnTo>
                  <a:lnTo>
                    <a:pt x="896" y="319"/>
                  </a:lnTo>
                  <a:lnTo>
                    <a:pt x="897" y="321"/>
                  </a:lnTo>
                  <a:lnTo>
                    <a:pt x="897" y="322"/>
                  </a:lnTo>
                  <a:lnTo>
                    <a:pt x="897" y="324"/>
                  </a:lnTo>
                  <a:lnTo>
                    <a:pt x="896" y="326"/>
                  </a:lnTo>
                  <a:lnTo>
                    <a:pt x="894" y="327"/>
                  </a:lnTo>
                  <a:lnTo>
                    <a:pt x="892" y="329"/>
                  </a:lnTo>
                  <a:lnTo>
                    <a:pt x="891" y="327"/>
                  </a:lnTo>
                  <a:lnTo>
                    <a:pt x="889" y="327"/>
                  </a:lnTo>
                  <a:lnTo>
                    <a:pt x="888" y="326"/>
                  </a:lnTo>
                  <a:lnTo>
                    <a:pt x="888" y="324"/>
                  </a:lnTo>
                  <a:lnTo>
                    <a:pt x="888" y="321"/>
                  </a:lnTo>
                  <a:lnTo>
                    <a:pt x="889" y="319"/>
                  </a:lnTo>
                  <a:lnTo>
                    <a:pt x="891" y="319"/>
                  </a:lnTo>
                  <a:lnTo>
                    <a:pt x="892" y="318"/>
                  </a:lnTo>
                  <a:lnTo>
                    <a:pt x="894" y="318"/>
                  </a:lnTo>
                  <a:close/>
                  <a:moveTo>
                    <a:pt x="913" y="326"/>
                  </a:moveTo>
                  <a:lnTo>
                    <a:pt x="913" y="326"/>
                  </a:lnTo>
                  <a:lnTo>
                    <a:pt x="915" y="326"/>
                  </a:lnTo>
                  <a:lnTo>
                    <a:pt x="916" y="327"/>
                  </a:lnTo>
                  <a:lnTo>
                    <a:pt x="916" y="329"/>
                  </a:lnTo>
                  <a:lnTo>
                    <a:pt x="916" y="332"/>
                  </a:lnTo>
                  <a:lnTo>
                    <a:pt x="915" y="334"/>
                  </a:lnTo>
                  <a:lnTo>
                    <a:pt x="913" y="334"/>
                  </a:lnTo>
                  <a:lnTo>
                    <a:pt x="912" y="335"/>
                  </a:lnTo>
                  <a:lnTo>
                    <a:pt x="910" y="335"/>
                  </a:lnTo>
                  <a:lnTo>
                    <a:pt x="908" y="334"/>
                  </a:lnTo>
                  <a:lnTo>
                    <a:pt x="907" y="332"/>
                  </a:lnTo>
                  <a:lnTo>
                    <a:pt x="907" y="330"/>
                  </a:lnTo>
                  <a:lnTo>
                    <a:pt x="907" y="329"/>
                  </a:lnTo>
                  <a:lnTo>
                    <a:pt x="907" y="326"/>
                  </a:lnTo>
                  <a:lnTo>
                    <a:pt x="908" y="326"/>
                  </a:lnTo>
                  <a:lnTo>
                    <a:pt x="912" y="324"/>
                  </a:lnTo>
                  <a:lnTo>
                    <a:pt x="913" y="326"/>
                  </a:lnTo>
                  <a:close/>
                  <a:moveTo>
                    <a:pt x="932" y="332"/>
                  </a:moveTo>
                  <a:lnTo>
                    <a:pt x="932" y="332"/>
                  </a:lnTo>
                  <a:lnTo>
                    <a:pt x="934" y="332"/>
                  </a:lnTo>
                  <a:lnTo>
                    <a:pt x="934" y="334"/>
                  </a:lnTo>
                  <a:lnTo>
                    <a:pt x="936" y="337"/>
                  </a:lnTo>
                  <a:lnTo>
                    <a:pt x="934" y="338"/>
                  </a:lnTo>
                  <a:lnTo>
                    <a:pt x="934" y="340"/>
                  </a:lnTo>
                  <a:lnTo>
                    <a:pt x="932" y="342"/>
                  </a:lnTo>
                  <a:lnTo>
                    <a:pt x="931" y="342"/>
                  </a:lnTo>
                  <a:lnTo>
                    <a:pt x="928" y="342"/>
                  </a:lnTo>
                  <a:lnTo>
                    <a:pt x="926" y="340"/>
                  </a:lnTo>
                  <a:lnTo>
                    <a:pt x="926" y="338"/>
                  </a:lnTo>
                  <a:lnTo>
                    <a:pt x="924" y="337"/>
                  </a:lnTo>
                  <a:lnTo>
                    <a:pt x="926" y="335"/>
                  </a:lnTo>
                  <a:lnTo>
                    <a:pt x="926" y="334"/>
                  </a:lnTo>
                  <a:lnTo>
                    <a:pt x="928" y="332"/>
                  </a:lnTo>
                  <a:lnTo>
                    <a:pt x="929" y="332"/>
                  </a:lnTo>
                  <a:lnTo>
                    <a:pt x="932" y="332"/>
                  </a:lnTo>
                  <a:close/>
                  <a:moveTo>
                    <a:pt x="950" y="338"/>
                  </a:moveTo>
                  <a:lnTo>
                    <a:pt x="950" y="338"/>
                  </a:lnTo>
                  <a:lnTo>
                    <a:pt x="952" y="340"/>
                  </a:lnTo>
                  <a:lnTo>
                    <a:pt x="953" y="342"/>
                  </a:lnTo>
                  <a:lnTo>
                    <a:pt x="953" y="343"/>
                  </a:lnTo>
                  <a:lnTo>
                    <a:pt x="953" y="345"/>
                  </a:lnTo>
                  <a:lnTo>
                    <a:pt x="953" y="346"/>
                  </a:lnTo>
                  <a:lnTo>
                    <a:pt x="952" y="348"/>
                  </a:lnTo>
                  <a:lnTo>
                    <a:pt x="949" y="348"/>
                  </a:lnTo>
                  <a:lnTo>
                    <a:pt x="947" y="348"/>
                  </a:lnTo>
                  <a:lnTo>
                    <a:pt x="945" y="346"/>
                  </a:lnTo>
                  <a:lnTo>
                    <a:pt x="944" y="345"/>
                  </a:lnTo>
                  <a:lnTo>
                    <a:pt x="944" y="343"/>
                  </a:lnTo>
                  <a:lnTo>
                    <a:pt x="944" y="342"/>
                  </a:lnTo>
                  <a:lnTo>
                    <a:pt x="945" y="340"/>
                  </a:lnTo>
                  <a:lnTo>
                    <a:pt x="947" y="338"/>
                  </a:lnTo>
                  <a:lnTo>
                    <a:pt x="949" y="338"/>
                  </a:lnTo>
                  <a:lnTo>
                    <a:pt x="950" y="338"/>
                  </a:lnTo>
                  <a:close/>
                  <a:moveTo>
                    <a:pt x="969" y="345"/>
                  </a:moveTo>
                  <a:lnTo>
                    <a:pt x="969" y="345"/>
                  </a:lnTo>
                  <a:lnTo>
                    <a:pt x="971" y="346"/>
                  </a:lnTo>
                  <a:lnTo>
                    <a:pt x="973" y="348"/>
                  </a:lnTo>
                  <a:lnTo>
                    <a:pt x="973" y="350"/>
                  </a:lnTo>
                  <a:lnTo>
                    <a:pt x="973" y="351"/>
                  </a:lnTo>
                  <a:lnTo>
                    <a:pt x="971" y="353"/>
                  </a:lnTo>
                  <a:lnTo>
                    <a:pt x="969" y="354"/>
                  </a:lnTo>
                  <a:lnTo>
                    <a:pt x="968" y="354"/>
                  </a:lnTo>
                  <a:lnTo>
                    <a:pt x="966" y="354"/>
                  </a:lnTo>
                  <a:lnTo>
                    <a:pt x="965" y="354"/>
                  </a:lnTo>
                  <a:lnTo>
                    <a:pt x="963" y="353"/>
                  </a:lnTo>
                  <a:lnTo>
                    <a:pt x="963" y="350"/>
                  </a:lnTo>
                  <a:lnTo>
                    <a:pt x="963" y="348"/>
                  </a:lnTo>
                  <a:lnTo>
                    <a:pt x="965" y="346"/>
                  </a:lnTo>
                  <a:lnTo>
                    <a:pt x="966" y="345"/>
                  </a:lnTo>
                  <a:lnTo>
                    <a:pt x="968" y="345"/>
                  </a:lnTo>
                  <a:lnTo>
                    <a:pt x="969" y="345"/>
                  </a:lnTo>
                  <a:close/>
                  <a:moveTo>
                    <a:pt x="989" y="351"/>
                  </a:moveTo>
                  <a:lnTo>
                    <a:pt x="989" y="353"/>
                  </a:lnTo>
                  <a:lnTo>
                    <a:pt x="990" y="353"/>
                  </a:lnTo>
                  <a:lnTo>
                    <a:pt x="992" y="354"/>
                  </a:lnTo>
                  <a:lnTo>
                    <a:pt x="992" y="356"/>
                  </a:lnTo>
                  <a:lnTo>
                    <a:pt x="992" y="358"/>
                  </a:lnTo>
                  <a:lnTo>
                    <a:pt x="990" y="361"/>
                  </a:lnTo>
                  <a:lnTo>
                    <a:pt x="989" y="361"/>
                  </a:lnTo>
                  <a:lnTo>
                    <a:pt x="987" y="362"/>
                  </a:lnTo>
                  <a:lnTo>
                    <a:pt x="985" y="361"/>
                  </a:lnTo>
                  <a:lnTo>
                    <a:pt x="984" y="361"/>
                  </a:lnTo>
                  <a:lnTo>
                    <a:pt x="982" y="359"/>
                  </a:lnTo>
                  <a:lnTo>
                    <a:pt x="982" y="358"/>
                  </a:lnTo>
                  <a:lnTo>
                    <a:pt x="982" y="354"/>
                  </a:lnTo>
                  <a:lnTo>
                    <a:pt x="984" y="353"/>
                  </a:lnTo>
                  <a:lnTo>
                    <a:pt x="987" y="351"/>
                  </a:lnTo>
                  <a:lnTo>
                    <a:pt x="989" y="351"/>
                  </a:lnTo>
                  <a:close/>
                  <a:moveTo>
                    <a:pt x="1008" y="359"/>
                  </a:moveTo>
                  <a:lnTo>
                    <a:pt x="1008" y="359"/>
                  </a:lnTo>
                  <a:lnTo>
                    <a:pt x="1009" y="359"/>
                  </a:lnTo>
                  <a:lnTo>
                    <a:pt x="1009" y="361"/>
                  </a:lnTo>
                  <a:lnTo>
                    <a:pt x="1011" y="362"/>
                  </a:lnTo>
                  <a:lnTo>
                    <a:pt x="1011" y="366"/>
                  </a:lnTo>
                  <a:lnTo>
                    <a:pt x="1009" y="367"/>
                  </a:lnTo>
                  <a:lnTo>
                    <a:pt x="1008" y="367"/>
                  </a:lnTo>
                  <a:lnTo>
                    <a:pt x="1006" y="369"/>
                  </a:lnTo>
                  <a:lnTo>
                    <a:pt x="1005" y="369"/>
                  </a:lnTo>
                  <a:lnTo>
                    <a:pt x="1001" y="367"/>
                  </a:lnTo>
                  <a:lnTo>
                    <a:pt x="1001" y="366"/>
                  </a:lnTo>
                  <a:lnTo>
                    <a:pt x="1000" y="364"/>
                  </a:lnTo>
                  <a:lnTo>
                    <a:pt x="1001" y="362"/>
                  </a:lnTo>
                  <a:lnTo>
                    <a:pt x="1001" y="361"/>
                  </a:lnTo>
                  <a:lnTo>
                    <a:pt x="1003" y="359"/>
                  </a:lnTo>
                  <a:lnTo>
                    <a:pt x="1005" y="359"/>
                  </a:lnTo>
                  <a:lnTo>
                    <a:pt x="1008" y="359"/>
                  </a:lnTo>
                  <a:close/>
                  <a:moveTo>
                    <a:pt x="1025" y="366"/>
                  </a:moveTo>
                  <a:lnTo>
                    <a:pt x="1025" y="366"/>
                  </a:lnTo>
                  <a:lnTo>
                    <a:pt x="1027" y="367"/>
                  </a:lnTo>
                  <a:lnTo>
                    <a:pt x="1029" y="369"/>
                  </a:lnTo>
                  <a:lnTo>
                    <a:pt x="1030" y="370"/>
                  </a:lnTo>
                  <a:lnTo>
                    <a:pt x="1029" y="372"/>
                  </a:lnTo>
                  <a:lnTo>
                    <a:pt x="1029" y="374"/>
                  </a:lnTo>
                  <a:lnTo>
                    <a:pt x="1027" y="375"/>
                  </a:lnTo>
                  <a:lnTo>
                    <a:pt x="1025" y="375"/>
                  </a:lnTo>
                  <a:lnTo>
                    <a:pt x="1022" y="375"/>
                  </a:lnTo>
                  <a:lnTo>
                    <a:pt x="1021" y="374"/>
                  </a:lnTo>
                  <a:lnTo>
                    <a:pt x="1021" y="372"/>
                  </a:lnTo>
                  <a:lnTo>
                    <a:pt x="1019" y="370"/>
                  </a:lnTo>
                  <a:lnTo>
                    <a:pt x="1019" y="369"/>
                  </a:lnTo>
                  <a:lnTo>
                    <a:pt x="1021" y="367"/>
                  </a:lnTo>
                  <a:lnTo>
                    <a:pt x="1022" y="366"/>
                  </a:lnTo>
                  <a:lnTo>
                    <a:pt x="1024" y="366"/>
                  </a:lnTo>
                  <a:lnTo>
                    <a:pt x="1025" y="366"/>
                  </a:lnTo>
                  <a:close/>
                  <a:moveTo>
                    <a:pt x="1045" y="372"/>
                  </a:moveTo>
                  <a:lnTo>
                    <a:pt x="1045" y="372"/>
                  </a:lnTo>
                  <a:lnTo>
                    <a:pt x="1046" y="374"/>
                  </a:lnTo>
                  <a:lnTo>
                    <a:pt x="1048" y="375"/>
                  </a:lnTo>
                  <a:lnTo>
                    <a:pt x="1048" y="377"/>
                  </a:lnTo>
                  <a:lnTo>
                    <a:pt x="1048" y="378"/>
                  </a:lnTo>
                  <a:lnTo>
                    <a:pt x="1046" y="380"/>
                  </a:lnTo>
                  <a:lnTo>
                    <a:pt x="1045" y="382"/>
                  </a:lnTo>
                  <a:lnTo>
                    <a:pt x="1043" y="382"/>
                  </a:lnTo>
                  <a:lnTo>
                    <a:pt x="1041" y="382"/>
                  </a:lnTo>
                  <a:lnTo>
                    <a:pt x="1040" y="380"/>
                  </a:lnTo>
                  <a:lnTo>
                    <a:pt x="1038" y="378"/>
                  </a:lnTo>
                  <a:lnTo>
                    <a:pt x="1038" y="377"/>
                  </a:lnTo>
                  <a:lnTo>
                    <a:pt x="1038" y="375"/>
                  </a:lnTo>
                  <a:lnTo>
                    <a:pt x="1040" y="374"/>
                  </a:lnTo>
                  <a:lnTo>
                    <a:pt x="1041" y="372"/>
                  </a:lnTo>
                  <a:lnTo>
                    <a:pt x="1043" y="372"/>
                  </a:lnTo>
                  <a:lnTo>
                    <a:pt x="1045" y="372"/>
                  </a:lnTo>
                  <a:close/>
                  <a:moveTo>
                    <a:pt x="1064" y="378"/>
                  </a:moveTo>
                  <a:lnTo>
                    <a:pt x="1064" y="378"/>
                  </a:lnTo>
                  <a:lnTo>
                    <a:pt x="1065" y="380"/>
                  </a:lnTo>
                  <a:lnTo>
                    <a:pt x="1067" y="382"/>
                  </a:lnTo>
                  <a:lnTo>
                    <a:pt x="1067" y="383"/>
                  </a:lnTo>
                  <a:lnTo>
                    <a:pt x="1067" y="385"/>
                  </a:lnTo>
                  <a:lnTo>
                    <a:pt x="1065" y="386"/>
                  </a:lnTo>
                  <a:lnTo>
                    <a:pt x="1064" y="388"/>
                  </a:lnTo>
                  <a:lnTo>
                    <a:pt x="1062" y="388"/>
                  </a:lnTo>
                  <a:lnTo>
                    <a:pt x="1061" y="388"/>
                  </a:lnTo>
                  <a:lnTo>
                    <a:pt x="1059" y="388"/>
                  </a:lnTo>
                  <a:lnTo>
                    <a:pt x="1057" y="386"/>
                  </a:lnTo>
                  <a:lnTo>
                    <a:pt x="1057" y="383"/>
                  </a:lnTo>
                  <a:lnTo>
                    <a:pt x="1057" y="382"/>
                  </a:lnTo>
                  <a:lnTo>
                    <a:pt x="1059" y="380"/>
                  </a:lnTo>
                  <a:lnTo>
                    <a:pt x="1061" y="378"/>
                  </a:lnTo>
                  <a:lnTo>
                    <a:pt x="1062" y="378"/>
                  </a:lnTo>
                  <a:lnTo>
                    <a:pt x="1064" y="378"/>
                  </a:lnTo>
                  <a:close/>
                  <a:moveTo>
                    <a:pt x="1083" y="386"/>
                  </a:moveTo>
                  <a:lnTo>
                    <a:pt x="1083" y="386"/>
                  </a:lnTo>
                  <a:lnTo>
                    <a:pt x="1085" y="386"/>
                  </a:lnTo>
                  <a:lnTo>
                    <a:pt x="1086" y="388"/>
                  </a:lnTo>
                  <a:lnTo>
                    <a:pt x="1086" y="390"/>
                  </a:lnTo>
                  <a:lnTo>
                    <a:pt x="1086" y="393"/>
                  </a:lnTo>
                  <a:lnTo>
                    <a:pt x="1085" y="394"/>
                  </a:lnTo>
                  <a:lnTo>
                    <a:pt x="1083" y="394"/>
                  </a:lnTo>
                  <a:lnTo>
                    <a:pt x="1081" y="396"/>
                  </a:lnTo>
                  <a:lnTo>
                    <a:pt x="1080" y="394"/>
                  </a:lnTo>
                  <a:lnTo>
                    <a:pt x="1078" y="394"/>
                  </a:lnTo>
                  <a:lnTo>
                    <a:pt x="1077" y="393"/>
                  </a:lnTo>
                  <a:lnTo>
                    <a:pt x="1077" y="391"/>
                  </a:lnTo>
                  <a:lnTo>
                    <a:pt x="1077" y="388"/>
                  </a:lnTo>
                  <a:lnTo>
                    <a:pt x="1077" y="386"/>
                  </a:lnTo>
                  <a:lnTo>
                    <a:pt x="1078" y="386"/>
                  </a:lnTo>
                  <a:lnTo>
                    <a:pt x="1081" y="385"/>
                  </a:lnTo>
                  <a:lnTo>
                    <a:pt x="1083" y="386"/>
                  </a:lnTo>
                  <a:close/>
                  <a:moveTo>
                    <a:pt x="1102" y="393"/>
                  </a:moveTo>
                  <a:lnTo>
                    <a:pt x="1102" y="393"/>
                  </a:lnTo>
                  <a:lnTo>
                    <a:pt x="1104" y="393"/>
                  </a:lnTo>
                  <a:lnTo>
                    <a:pt x="1104" y="394"/>
                  </a:lnTo>
                  <a:lnTo>
                    <a:pt x="1105" y="398"/>
                  </a:lnTo>
                  <a:lnTo>
                    <a:pt x="1104" y="399"/>
                  </a:lnTo>
                  <a:lnTo>
                    <a:pt x="1104" y="401"/>
                  </a:lnTo>
                  <a:lnTo>
                    <a:pt x="1102" y="402"/>
                  </a:lnTo>
                  <a:lnTo>
                    <a:pt x="1101" y="402"/>
                  </a:lnTo>
                  <a:lnTo>
                    <a:pt x="1097" y="402"/>
                  </a:lnTo>
                  <a:lnTo>
                    <a:pt x="1096" y="401"/>
                  </a:lnTo>
                  <a:lnTo>
                    <a:pt x="1096" y="399"/>
                  </a:lnTo>
                  <a:lnTo>
                    <a:pt x="1094" y="398"/>
                  </a:lnTo>
                  <a:lnTo>
                    <a:pt x="1096" y="396"/>
                  </a:lnTo>
                  <a:lnTo>
                    <a:pt x="1096" y="394"/>
                  </a:lnTo>
                  <a:lnTo>
                    <a:pt x="1097" y="393"/>
                  </a:lnTo>
                  <a:lnTo>
                    <a:pt x="1099" y="393"/>
                  </a:lnTo>
                  <a:lnTo>
                    <a:pt x="1102" y="393"/>
                  </a:lnTo>
                  <a:close/>
                  <a:moveTo>
                    <a:pt x="1120" y="399"/>
                  </a:moveTo>
                  <a:lnTo>
                    <a:pt x="1120" y="399"/>
                  </a:lnTo>
                  <a:lnTo>
                    <a:pt x="1121" y="401"/>
                  </a:lnTo>
                  <a:lnTo>
                    <a:pt x="1123" y="402"/>
                  </a:lnTo>
                  <a:lnTo>
                    <a:pt x="1123" y="404"/>
                  </a:lnTo>
                  <a:lnTo>
                    <a:pt x="1123" y="406"/>
                  </a:lnTo>
                  <a:lnTo>
                    <a:pt x="1123" y="407"/>
                  </a:lnTo>
                  <a:lnTo>
                    <a:pt x="1121" y="409"/>
                  </a:lnTo>
                  <a:lnTo>
                    <a:pt x="1118" y="409"/>
                  </a:lnTo>
                  <a:lnTo>
                    <a:pt x="1117" y="409"/>
                  </a:lnTo>
                  <a:lnTo>
                    <a:pt x="1115" y="407"/>
                  </a:lnTo>
                  <a:lnTo>
                    <a:pt x="1113" y="406"/>
                  </a:lnTo>
                  <a:lnTo>
                    <a:pt x="1113" y="404"/>
                  </a:lnTo>
                  <a:lnTo>
                    <a:pt x="1113" y="402"/>
                  </a:lnTo>
                  <a:lnTo>
                    <a:pt x="1115" y="401"/>
                  </a:lnTo>
                  <a:lnTo>
                    <a:pt x="1117" y="399"/>
                  </a:lnTo>
                  <a:lnTo>
                    <a:pt x="1118" y="399"/>
                  </a:lnTo>
                  <a:lnTo>
                    <a:pt x="1120" y="399"/>
                  </a:lnTo>
                  <a:close/>
                  <a:moveTo>
                    <a:pt x="1139" y="406"/>
                  </a:moveTo>
                  <a:lnTo>
                    <a:pt x="1139" y="406"/>
                  </a:lnTo>
                  <a:lnTo>
                    <a:pt x="1141" y="407"/>
                  </a:lnTo>
                  <a:lnTo>
                    <a:pt x="1142" y="409"/>
                  </a:lnTo>
                  <a:lnTo>
                    <a:pt x="1142" y="411"/>
                  </a:lnTo>
                  <a:lnTo>
                    <a:pt x="1142" y="412"/>
                  </a:lnTo>
                  <a:lnTo>
                    <a:pt x="1141" y="414"/>
                  </a:lnTo>
                  <a:lnTo>
                    <a:pt x="1139" y="415"/>
                  </a:lnTo>
                  <a:lnTo>
                    <a:pt x="1138" y="415"/>
                  </a:lnTo>
                  <a:lnTo>
                    <a:pt x="1136" y="415"/>
                  </a:lnTo>
                  <a:lnTo>
                    <a:pt x="1134" y="414"/>
                  </a:lnTo>
                  <a:lnTo>
                    <a:pt x="1133" y="414"/>
                  </a:lnTo>
                  <a:lnTo>
                    <a:pt x="1133" y="411"/>
                  </a:lnTo>
                  <a:lnTo>
                    <a:pt x="1133" y="409"/>
                  </a:lnTo>
                  <a:lnTo>
                    <a:pt x="1134" y="407"/>
                  </a:lnTo>
                  <a:lnTo>
                    <a:pt x="1136" y="406"/>
                  </a:lnTo>
                  <a:lnTo>
                    <a:pt x="1138" y="406"/>
                  </a:lnTo>
                  <a:lnTo>
                    <a:pt x="1139" y="406"/>
                  </a:lnTo>
                  <a:close/>
                  <a:moveTo>
                    <a:pt x="1158" y="412"/>
                  </a:moveTo>
                  <a:lnTo>
                    <a:pt x="1158" y="412"/>
                  </a:lnTo>
                  <a:lnTo>
                    <a:pt x="1160" y="414"/>
                  </a:lnTo>
                  <a:lnTo>
                    <a:pt x="1162" y="415"/>
                  </a:lnTo>
                  <a:lnTo>
                    <a:pt x="1162" y="417"/>
                  </a:lnTo>
                  <a:lnTo>
                    <a:pt x="1162" y="419"/>
                  </a:lnTo>
                  <a:lnTo>
                    <a:pt x="1160" y="420"/>
                  </a:lnTo>
                  <a:lnTo>
                    <a:pt x="1158" y="422"/>
                  </a:lnTo>
                  <a:lnTo>
                    <a:pt x="1157" y="423"/>
                  </a:lnTo>
                  <a:lnTo>
                    <a:pt x="1155" y="422"/>
                  </a:lnTo>
                  <a:lnTo>
                    <a:pt x="1154" y="422"/>
                  </a:lnTo>
                  <a:lnTo>
                    <a:pt x="1152" y="420"/>
                  </a:lnTo>
                  <a:lnTo>
                    <a:pt x="1152" y="419"/>
                  </a:lnTo>
                  <a:lnTo>
                    <a:pt x="1152" y="415"/>
                  </a:lnTo>
                  <a:lnTo>
                    <a:pt x="1152" y="414"/>
                  </a:lnTo>
                  <a:lnTo>
                    <a:pt x="1154" y="414"/>
                  </a:lnTo>
                  <a:lnTo>
                    <a:pt x="1157" y="412"/>
                  </a:lnTo>
                  <a:lnTo>
                    <a:pt x="1158" y="412"/>
                  </a:lnTo>
                  <a:close/>
                </a:path>
              </a:pathLst>
            </a:custGeom>
            <a:solidFill>
              <a:srgbClr val="000000"/>
            </a:solidFill>
            <a:ln w="3175">
              <a:solidFill>
                <a:srgbClr val="000000"/>
              </a:solidFill>
              <a:round/>
              <a:headEnd/>
              <a:tailEnd/>
            </a:ln>
          </p:spPr>
          <p:txBody>
            <a:bodyPr/>
            <a:lstStyle/>
            <a:p>
              <a:endParaRPr lang="de-DE"/>
            </a:p>
          </p:txBody>
        </p:sp>
        <p:sp>
          <p:nvSpPr>
            <p:cNvPr id="18502" name="Freeform 28"/>
            <p:cNvSpPr>
              <a:spLocks noEditPoints="1"/>
            </p:cNvSpPr>
            <p:nvPr/>
          </p:nvSpPr>
          <p:spPr bwMode="auto">
            <a:xfrm>
              <a:off x="981" y="1775"/>
              <a:ext cx="441" cy="1112"/>
            </a:xfrm>
            <a:custGeom>
              <a:avLst/>
              <a:gdLst>
                <a:gd name="T0" fmla="*/ 0 w 441"/>
                <a:gd name="T1" fmla="*/ 1105 h 1112"/>
                <a:gd name="T2" fmla="*/ 7 w 441"/>
                <a:gd name="T3" fmla="*/ 1088 h 1112"/>
                <a:gd name="T4" fmla="*/ 15 w 441"/>
                <a:gd name="T5" fmla="*/ 1072 h 1112"/>
                <a:gd name="T6" fmla="*/ 23 w 441"/>
                <a:gd name="T7" fmla="*/ 1054 h 1112"/>
                <a:gd name="T8" fmla="*/ 32 w 441"/>
                <a:gd name="T9" fmla="*/ 1036 h 1112"/>
                <a:gd name="T10" fmla="*/ 42 w 441"/>
                <a:gd name="T11" fmla="*/ 1019 h 1112"/>
                <a:gd name="T12" fmla="*/ 50 w 441"/>
                <a:gd name="T13" fmla="*/ 1000 h 1112"/>
                <a:gd name="T14" fmla="*/ 60 w 441"/>
                <a:gd name="T15" fmla="*/ 979 h 1112"/>
                <a:gd name="T16" fmla="*/ 68 w 441"/>
                <a:gd name="T17" fmla="*/ 959 h 1112"/>
                <a:gd name="T18" fmla="*/ 76 w 441"/>
                <a:gd name="T19" fmla="*/ 940 h 1112"/>
                <a:gd name="T20" fmla="*/ 84 w 441"/>
                <a:gd name="T21" fmla="*/ 919 h 1112"/>
                <a:gd name="T22" fmla="*/ 90 w 441"/>
                <a:gd name="T23" fmla="*/ 899 h 1112"/>
                <a:gd name="T24" fmla="*/ 97 w 441"/>
                <a:gd name="T25" fmla="*/ 879 h 1112"/>
                <a:gd name="T26" fmla="*/ 101 w 441"/>
                <a:gd name="T27" fmla="*/ 859 h 1112"/>
                <a:gd name="T28" fmla="*/ 108 w 441"/>
                <a:gd name="T29" fmla="*/ 841 h 1112"/>
                <a:gd name="T30" fmla="*/ 113 w 441"/>
                <a:gd name="T31" fmla="*/ 822 h 1112"/>
                <a:gd name="T32" fmla="*/ 119 w 441"/>
                <a:gd name="T33" fmla="*/ 804 h 1112"/>
                <a:gd name="T34" fmla="*/ 124 w 441"/>
                <a:gd name="T35" fmla="*/ 788 h 1112"/>
                <a:gd name="T36" fmla="*/ 132 w 441"/>
                <a:gd name="T37" fmla="*/ 769 h 1112"/>
                <a:gd name="T38" fmla="*/ 132 w 441"/>
                <a:gd name="T39" fmla="*/ 769 h 1112"/>
                <a:gd name="T40" fmla="*/ 140 w 441"/>
                <a:gd name="T41" fmla="*/ 750 h 1112"/>
                <a:gd name="T42" fmla="*/ 146 w 441"/>
                <a:gd name="T43" fmla="*/ 734 h 1112"/>
                <a:gd name="T44" fmla="*/ 154 w 441"/>
                <a:gd name="T45" fmla="*/ 716 h 1112"/>
                <a:gd name="T46" fmla="*/ 162 w 441"/>
                <a:gd name="T47" fmla="*/ 700 h 1112"/>
                <a:gd name="T48" fmla="*/ 172 w 441"/>
                <a:gd name="T49" fmla="*/ 682 h 1112"/>
                <a:gd name="T50" fmla="*/ 180 w 441"/>
                <a:gd name="T51" fmla="*/ 663 h 1112"/>
                <a:gd name="T52" fmla="*/ 189 w 441"/>
                <a:gd name="T53" fmla="*/ 644 h 1112"/>
                <a:gd name="T54" fmla="*/ 199 w 441"/>
                <a:gd name="T55" fmla="*/ 625 h 1112"/>
                <a:gd name="T56" fmla="*/ 207 w 441"/>
                <a:gd name="T57" fmla="*/ 604 h 1112"/>
                <a:gd name="T58" fmla="*/ 213 w 441"/>
                <a:gd name="T59" fmla="*/ 586 h 1112"/>
                <a:gd name="T60" fmla="*/ 222 w 441"/>
                <a:gd name="T61" fmla="*/ 565 h 1112"/>
                <a:gd name="T62" fmla="*/ 228 w 441"/>
                <a:gd name="T63" fmla="*/ 545 h 1112"/>
                <a:gd name="T64" fmla="*/ 234 w 441"/>
                <a:gd name="T65" fmla="*/ 524 h 1112"/>
                <a:gd name="T66" fmla="*/ 241 w 441"/>
                <a:gd name="T67" fmla="*/ 505 h 1112"/>
                <a:gd name="T68" fmla="*/ 246 w 441"/>
                <a:gd name="T69" fmla="*/ 485 h 1112"/>
                <a:gd name="T70" fmla="*/ 252 w 441"/>
                <a:gd name="T71" fmla="*/ 468 h 1112"/>
                <a:gd name="T72" fmla="*/ 257 w 441"/>
                <a:gd name="T73" fmla="*/ 450 h 1112"/>
                <a:gd name="T74" fmla="*/ 263 w 441"/>
                <a:gd name="T75" fmla="*/ 432 h 1112"/>
                <a:gd name="T76" fmla="*/ 271 w 441"/>
                <a:gd name="T77" fmla="*/ 415 h 1112"/>
                <a:gd name="T78" fmla="*/ 271 w 441"/>
                <a:gd name="T79" fmla="*/ 415 h 1112"/>
                <a:gd name="T80" fmla="*/ 278 w 441"/>
                <a:gd name="T81" fmla="*/ 396 h 1112"/>
                <a:gd name="T82" fmla="*/ 286 w 441"/>
                <a:gd name="T83" fmla="*/ 380 h 1112"/>
                <a:gd name="T84" fmla="*/ 292 w 441"/>
                <a:gd name="T85" fmla="*/ 362 h 1112"/>
                <a:gd name="T86" fmla="*/ 302 w 441"/>
                <a:gd name="T87" fmla="*/ 344 h 1112"/>
                <a:gd name="T88" fmla="*/ 310 w 441"/>
                <a:gd name="T89" fmla="*/ 327 h 1112"/>
                <a:gd name="T90" fmla="*/ 319 w 441"/>
                <a:gd name="T91" fmla="*/ 309 h 1112"/>
                <a:gd name="T92" fmla="*/ 329 w 441"/>
                <a:gd name="T93" fmla="*/ 290 h 1112"/>
                <a:gd name="T94" fmla="*/ 337 w 441"/>
                <a:gd name="T95" fmla="*/ 271 h 1112"/>
                <a:gd name="T96" fmla="*/ 345 w 441"/>
                <a:gd name="T97" fmla="*/ 250 h 1112"/>
                <a:gd name="T98" fmla="*/ 353 w 441"/>
                <a:gd name="T99" fmla="*/ 231 h 1112"/>
                <a:gd name="T100" fmla="*/ 361 w 441"/>
                <a:gd name="T101" fmla="*/ 211 h 1112"/>
                <a:gd name="T102" fmla="*/ 367 w 441"/>
                <a:gd name="T103" fmla="*/ 191 h 1112"/>
                <a:gd name="T104" fmla="*/ 374 w 441"/>
                <a:gd name="T105" fmla="*/ 170 h 1112"/>
                <a:gd name="T106" fmla="*/ 380 w 441"/>
                <a:gd name="T107" fmla="*/ 151 h 1112"/>
                <a:gd name="T108" fmla="*/ 385 w 441"/>
                <a:gd name="T109" fmla="*/ 131 h 1112"/>
                <a:gd name="T110" fmla="*/ 390 w 441"/>
                <a:gd name="T111" fmla="*/ 114 h 1112"/>
                <a:gd name="T112" fmla="*/ 396 w 441"/>
                <a:gd name="T113" fmla="*/ 96 h 1112"/>
                <a:gd name="T114" fmla="*/ 403 w 441"/>
                <a:gd name="T115" fmla="*/ 78 h 1112"/>
                <a:gd name="T116" fmla="*/ 409 w 441"/>
                <a:gd name="T117" fmla="*/ 59 h 1112"/>
                <a:gd name="T118" fmla="*/ 409 w 441"/>
                <a:gd name="T119" fmla="*/ 59 h 1112"/>
                <a:gd name="T120" fmla="*/ 417 w 441"/>
                <a:gd name="T121" fmla="*/ 42 h 1112"/>
                <a:gd name="T122" fmla="*/ 423 w 441"/>
                <a:gd name="T123" fmla="*/ 24 h 1112"/>
                <a:gd name="T124" fmla="*/ 431 w 441"/>
                <a:gd name="T125" fmla="*/ 8 h 1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1112"/>
                <a:gd name="T191" fmla="*/ 441 w 441"/>
                <a:gd name="T192" fmla="*/ 1112 h 1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1112">
                  <a:moveTo>
                    <a:pt x="0" y="1105"/>
                  </a:moveTo>
                  <a:lnTo>
                    <a:pt x="0" y="1105"/>
                  </a:lnTo>
                  <a:lnTo>
                    <a:pt x="2" y="1102"/>
                  </a:lnTo>
                  <a:lnTo>
                    <a:pt x="4" y="1102"/>
                  </a:lnTo>
                  <a:lnTo>
                    <a:pt x="5" y="1102"/>
                  </a:lnTo>
                  <a:lnTo>
                    <a:pt x="7" y="1102"/>
                  </a:lnTo>
                  <a:lnTo>
                    <a:pt x="8" y="1102"/>
                  </a:lnTo>
                  <a:lnTo>
                    <a:pt x="10" y="1104"/>
                  </a:lnTo>
                  <a:lnTo>
                    <a:pt x="10" y="1107"/>
                  </a:lnTo>
                  <a:lnTo>
                    <a:pt x="10" y="1108"/>
                  </a:lnTo>
                  <a:lnTo>
                    <a:pt x="8" y="1110"/>
                  </a:lnTo>
                  <a:lnTo>
                    <a:pt x="7" y="1110"/>
                  </a:lnTo>
                  <a:lnTo>
                    <a:pt x="5" y="1112"/>
                  </a:lnTo>
                  <a:lnTo>
                    <a:pt x="4" y="1112"/>
                  </a:lnTo>
                  <a:lnTo>
                    <a:pt x="2" y="1110"/>
                  </a:lnTo>
                  <a:lnTo>
                    <a:pt x="0" y="1108"/>
                  </a:lnTo>
                  <a:lnTo>
                    <a:pt x="0" y="1107"/>
                  </a:lnTo>
                  <a:lnTo>
                    <a:pt x="0" y="1105"/>
                  </a:lnTo>
                  <a:close/>
                  <a:moveTo>
                    <a:pt x="7" y="1086"/>
                  </a:moveTo>
                  <a:lnTo>
                    <a:pt x="7" y="1086"/>
                  </a:lnTo>
                  <a:lnTo>
                    <a:pt x="8" y="1084"/>
                  </a:lnTo>
                  <a:lnTo>
                    <a:pt x="10" y="1083"/>
                  </a:lnTo>
                  <a:lnTo>
                    <a:pt x="12" y="1083"/>
                  </a:lnTo>
                  <a:lnTo>
                    <a:pt x="13" y="1083"/>
                  </a:lnTo>
                  <a:lnTo>
                    <a:pt x="16" y="1084"/>
                  </a:lnTo>
                  <a:lnTo>
                    <a:pt x="16" y="1086"/>
                  </a:lnTo>
                  <a:lnTo>
                    <a:pt x="16" y="1088"/>
                  </a:lnTo>
                  <a:lnTo>
                    <a:pt x="16" y="1089"/>
                  </a:lnTo>
                  <a:lnTo>
                    <a:pt x="16" y="1091"/>
                  </a:lnTo>
                  <a:lnTo>
                    <a:pt x="15" y="1092"/>
                  </a:lnTo>
                  <a:lnTo>
                    <a:pt x="12" y="1092"/>
                  </a:lnTo>
                  <a:lnTo>
                    <a:pt x="10" y="1092"/>
                  </a:lnTo>
                  <a:lnTo>
                    <a:pt x="8" y="1091"/>
                  </a:lnTo>
                  <a:lnTo>
                    <a:pt x="8" y="1089"/>
                  </a:lnTo>
                  <a:lnTo>
                    <a:pt x="7" y="1088"/>
                  </a:lnTo>
                  <a:lnTo>
                    <a:pt x="7" y="1086"/>
                  </a:lnTo>
                  <a:close/>
                  <a:moveTo>
                    <a:pt x="15" y="1067"/>
                  </a:moveTo>
                  <a:lnTo>
                    <a:pt x="15" y="1067"/>
                  </a:lnTo>
                  <a:lnTo>
                    <a:pt x="16" y="1065"/>
                  </a:lnTo>
                  <a:lnTo>
                    <a:pt x="18" y="1064"/>
                  </a:lnTo>
                  <a:lnTo>
                    <a:pt x="20" y="1064"/>
                  </a:lnTo>
                  <a:lnTo>
                    <a:pt x="21" y="1064"/>
                  </a:lnTo>
                  <a:lnTo>
                    <a:pt x="23" y="1065"/>
                  </a:lnTo>
                  <a:lnTo>
                    <a:pt x="24" y="1067"/>
                  </a:lnTo>
                  <a:lnTo>
                    <a:pt x="24" y="1068"/>
                  </a:lnTo>
                  <a:lnTo>
                    <a:pt x="24" y="1070"/>
                  </a:lnTo>
                  <a:lnTo>
                    <a:pt x="23" y="1073"/>
                  </a:lnTo>
                  <a:lnTo>
                    <a:pt x="21" y="1073"/>
                  </a:lnTo>
                  <a:lnTo>
                    <a:pt x="20" y="1073"/>
                  </a:lnTo>
                  <a:lnTo>
                    <a:pt x="18" y="1073"/>
                  </a:lnTo>
                  <a:lnTo>
                    <a:pt x="16" y="1073"/>
                  </a:lnTo>
                  <a:lnTo>
                    <a:pt x="15" y="1072"/>
                  </a:lnTo>
                  <a:lnTo>
                    <a:pt x="15" y="1068"/>
                  </a:lnTo>
                  <a:lnTo>
                    <a:pt x="15" y="1067"/>
                  </a:lnTo>
                  <a:close/>
                  <a:moveTo>
                    <a:pt x="23" y="1049"/>
                  </a:moveTo>
                  <a:lnTo>
                    <a:pt x="23" y="1049"/>
                  </a:lnTo>
                  <a:lnTo>
                    <a:pt x="23" y="1048"/>
                  </a:lnTo>
                  <a:lnTo>
                    <a:pt x="24" y="1046"/>
                  </a:lnTo>
                  <a:lnTo>
                    <a:pt x="26" y="1046"/>
                  </a:lnTo>
                  <a:lnTo>
                    <a:pt x="29" y="1046"/>
                  </a:lnTo>
                  <a:lnTo>
                    <a:pt x="31" y="1046"/>
                  </a:lnTo>
                  <a:lnTo>
                    <a:pt x="31" y="1048"/>
                  </a:lnTo>
                  <a:lnTo>
                    <a:pt x="32" y="1051"/>
                  </a:lnTo>
                  <a:lnTo>
                    <a:pt x="31" y="1052"/>
                  </a:lnTo>
                  <a:lnTo>
                    <a:pt x="31" y="1054"/>
                  </a:lnTo>
                  <a:lnTo>
                    <a:pt x="29" y="1056"/>
                  </a:lnTo>
                  <a:lnTo>
                    <a:pt x="28" y="1056"/>
                  </a:lnTo>
                  <a:lnTo>
                    <a:pt x="24" y="1056"/>
                  </a:lnTo>
                  <a:lnTo>
                    <a:pt x="23" y="1054"/>
                  </a:lnTo>
                  <a:lnTo>
                    <a:pt x="23" y="1052"/>
                  </a:lnTo>
                  <a:lnTo>
                    <a:pt x="21" y="1051"/>
                  </a:lnTo>
                  <a:lnTo>
                    <a:pt x="23" y="1049"/>
                  </a:lnTo>
                  <a:close/>
                  <a:moveTo>
                    <a:pt x="29" y="1030"/>
                  </a:moveTo>
                  <a:lnTo>
                    <a:pt x="29" y="1030"/>
                  </a:lnTo>
                  <a:lnTo>
                    <a:pt x="31" y="1028"/>
                  </a:lnTo>
                  <a:lnTo>
                    <a:pt x="32" y="1027"/>
                  </a:lnTo>
                  <a:lnTo>
                    <a:pt x="34" y="1027"/>
                  </a:lnTo>
                  <a:lnTo>
                    <a:pt x="36" y="1027"/>
                  </a:lnTo>
                  <a:lnTo>
                    <a:pt x="37" y="1028"/>
                  </a:lnTo>
                  <a:lnTo>
                    <a:pt x="39" y="1030"/>
                  </a:lnTo>
                  <a:lnTo>
                    <a:pt x="39" y="1032"/>
                  </a:lnTo>
                  <a:lnTo>
                    <a:pt x="39" y="1033"/>
                  </a:lnTo>
                  <a:lnTo>
                    <a:pt x="37" y="1035"/>
                  </a:lnTo>
                  <a:lnTo>
                    <a:pt x="36" y="1036"/>
                  </a:lnTo>
                  <a:lnTo>
                    <a:pt x="34" y="1036"/>
                  </a:lnTo>
                  <a:lnTo>
                    <a:pt x="32" y="1036"/>
                  </a:lnTo>
                  <a:lnTo>
                    <a:pt x="31" y="1035"/>
                  </a:lnTo>
                  <a:lnTo>
                    <a:pt x="29" y="1033"/>
                  </a:lnTo>
                  <a:lnTo>
                    <a:pt x="29" y="1032"/>
                  </a:lnTo>
                  <a:lnTo>
                    <a:pt x="29" y="1030"/>
                  </a:lnTo>
                  <a:close/>
                  <a:moveTo>
                    <a:pt x="37" y="1011"/>
                  </a:moveTo>
                  <a:lnTo>
                    <a:pt x="37" y="1011"/>
                  </a:lnTo>
                  <a:lnTo>
                    <a:pt x="37" y="1009"/>
                  </a:lnTo>
                  <a:lnTo>
                    <a:pt x="39" y="1009"/>
                  </a:lnTo>
                  <a:lnTo>
                    <a:pt x="42" y="1008"/>
                  </a:lnTo>
                  <a:lnTo>
                    <a:pt x="44" y="1008"/>
                  </a:lnTo>
                  <a:lnTo>
                    <a:pt x="45" y="1009"/>
                  </a:lnTo>
                  <a:lnTo>
                    <a:pt x="45" y="1011"/>
                  </a:lnTo>
                  <a:lnTo>
                    <a:pt x="47" y="1012"/>
                  </a:lnTo>
                  <a:lnTo>
                    <a:pt x="47" y="1016"/>
                  </a:lnTo>
                  <a:lnTo>
                    <a:pt x="45" y="1017"/>
                  </a:lnTo>
                  <a:lnTo>
                    <a:pt x="44" y="1017"/>
                  </a:lnTo>
                  <a:lnTo>
                    <a:pt x="42" y="1019"/>
                  </a:lnTo>
                  <a:lnTo>
                    <a:pt x="39" y="1017"/>
                  </a:lnTo>
                  <a:lnTo>
                    <a:pt x="37" y="1017"/>
                  </a:lnTo>
                  <a:lnTo>
                    <a:pt x="37" y="1016"/>
                  </a:lnTo>
                  <a:lnTo>
                    <a:pt x="37" y="1014"/>
                  </a:lnTo>
                  <a:lnTo>
                    <a:pt x="37" y="1011"/>
                  </a:lnTo>
                  <a:close/>
                  <a:moveTo>
                    <a:pt x="44" y="993"/>
                  </a:moveTo>
                  <a:lnTo>
                    <a:pt x="44" y="993"/>
                  </a:lnTo>
                  <a:lnTo>
                    <a:pt x="45" y="991"/>
                  </a:lnTo>
                  <a:lnTo>
                    <a:pt x="47" y="990"/>
                  </a:lnTo>
                  <a:lnTo>
                    <a:pt x="49" y="990"/>
                  </a:lnTo>
                  <a:lnTo>
                    <a:pt x="50" y="990"/>
                  </a:lnTo>
                  <a:lnTo>
                    <a:pt x="52" y="991"/>
                  </a:lnTo>
                  <a:lnTo>
                    <a:pt x="53" y="993"/>
                  </a:lnTo>
                  <a:lnTo>
                    <a:pt x="53" y="995"/>
                  </a:lnTo>
                  <a:lnTo>
                    <a:pt x="53" y="996"/>
                  </a:lnTo>
                  <a:lnTo>
                    <a:pt x="52" y="998"/>
                  </a:lnTo>
                  <a:lnTo>
                    <a:pt x="50" y="1000"/>
                  </a:lnTo>
                  <a:lnTo>
                    <a:pt x="49" y="1000"/>
                  </a:lnTo>
                  <a:lnTo>
                    <a:pt x="47" y="1000"/>
                  </a:lnTo>
                  <a:lnTo>
                    <a:pt x="45" y="998"/>
                  </a:lnTo>
                  <a:lnTo>
                    <a:pt x="44" y="996"/>
                  </a:lnTo>
                  <a:lnTo>
                    <a:pt x="44" y="995"/>
                  </a:lnTo>
                  <a:lnTo>
                    <a:pt x="44" y="993"/>
                  </a:lnTo>
                  <a:close/>
                  <a:moveTo>
                    <a:pt x="52" y="974"/>
                  </a:moveTo>
                  <a:lnTo>
                    <a:pt x="52" y="974"/>
                  </a:lnTo>
                  <a:lnTo>
                    <a:pt x="53" y="972"/>
                  </a:lnTo>
                  <a:lnTo>
                    <a:pt x="53" y="971"/>
                  </a:lnTo>
                  <a:lnTo>
                    <a:pt x="57" y="971"/>
                  </a:lnTo>
                  <a:lnTo>
                    <a:pt x="58" y="971"/>
                  </a:lnTo>
                  <a:lnTo>
                    <a:pt x="60" y="972"/>
                  </a:lnTo>
                  <a:lnTo>
                    <a:pt x="61" y="974"/>
                  </a:lnTo>
                  <a:lnTo>
                    <a:pt x="61" y="975"/>
                  </a:lnTo>
                  <a:lnTo>
                    <a:pt x="61" y="977"/>
                  </a:lnTo>
                  <a:lnTo>
                    <a:pt x="60" y="979"/>
                  </a:lnTo>
                  <a:lnTo>
                    <a:pt x="58" y="980"/>
                  </a:lnTo>
                  <a:lnTo>
                    <a:pt x="57" y="980"/>
                  </a:lnTo>
                  <a:lnTo>
                    <a:pt x="55" y="980"/>
                  </a:lnTo>
                  <a:lnTo>
                    <a:pt x="53" y="979"/>
                  </a:lnTo>
                  <a:lnTo>
                    <a:pt x="52" y="977"/>
                  </a:lnTo>
                  <a:lnTo>
                    <a:pt x="52" y="975"/>
                  </a:lnTo>
                  <a:lnTo>
                    <a:pt x="52" y="974"/>
                  </a:lnTo>
                  <a:close/>
                  <a:moveTo>
                    <a:pt x="58" y="955"/>
                  </a:moveTo>
                  <a:lnTo>
                    <a:pt x="58" y="955"/>
                  </a:lnTo>
                  <a:lnTo>
                    <a:pt x="60" y="953"/>
                  </a:lnTo>
                  <a:lnTo>
                    <a:pt x="61" y="953"/>
                  </a:lnTo>
                  <a:lnTo>
                    <a:pt x="63" y="951"/>
                  </a:lnTo>
                  <a:lnTo>
                    <a:pt x="65" y="953"/>
                  </a:lnTo>
                  <a:lnTo>
                    <a:pt x="66" y="953"/>
                  </a:lnTo>
                  <a:lnTo>
                    <a:pt x="68" y="955"/>
                  </a:lnTo>
                  <a:lnTo>
                    <a:pt x="68" y="956"/>
                  </a:lnTo>
                  <a:lnTo>
                    <a:pt x="68" y="959"/>
                  </a:lnTo>
                  <a:lnTo>
                    <a:pt x="68" y="961"/>
                  </a:lnTo>
                  <a:lnTo>
                    <a:pt x="66" y="961"/>
                  </a:lnTo>
                  <a:lnTo>
                    <a:pt x="63" y="963"/>
                  </a:lnTo>
                  <a:lnTo>
                    <a:pt x="61" y="961"/>
                  </a:lnTo>
                  <a:lnTo>
                    <a:pt x="60" y="961"/>
                  </a:lnTo>
                  <a:lnTo>
                    <a:pt x="58" y="959"/>
                  </a:lnTo>
                  <a:lnTo>
                    <a:pt x="58" y="958"/>
                  </a:lnTo>
                  <a:lnTo>
                    <a:pt x="58" y="955"/>
                  </a:lnTo>
                  <a:close/>
                  <a:moveTo>
                    <a:pt x="66" y="937"/>
                  </a:moveTo>
                  <a:lnTo>
                    <a:pt x="66" y="937"/>
                  </a:lnTo>
                  <a:lnTo>
                    <a:pt x="68" y="935"/>
                  </a:lnTo>
                  <a:lnTo>
                    <a:pt x="69" y="934"/>
                  </a:lnTo>
                  <a:lnTo>
                    <a:pt x="71" y="934"/>
                  </a:lnTo>
                  <a:lnTo>
                    <a:pt x="73" y="934"/>
                  </a:lnTo>
                  <a:lnTo>
                    <a:pt x="74" y="935"/>
                  </a:lnTo>
                  <a:lnTo>
                    <a:pt x="76" y="937"/>
                  </a:lnTo>
                  <a:lnTo>
                    <a:pt x="76" y="939"/>
                  </a:lnTo>
                  <a:lnTo>
                    <a:pt x="76" y="940"/>
                  </a:lnTo>
                  <a:lnTo>
                    <a:pt x="74" y="942"/>
                  </a:lnTo>
                  <a:lnTo>
                    <a:pt x="73" y="943"/>
                  </a:lnTo>
                  <a:lnTo>
                    <a:pt x="71" y="943"/>
                  </a:lnTo>
                  <a:lnTo>
                    <a:pt x="69" y="943"/>
                  </a:lnTo>
                  <a:lnTo>
                    <a:pt x="68" y="942"/>
                  </a:lnTo>
                  <a:lnTo>
                    <a:pt x="66" y="940"/>
                  </a:lnTo>
                  <a:lnTo>
                    <a:pt x="66" y="939"/>
                  </a:lnTo>
                  <a:lnTo>
                    <a:pt x="66" y="937"/>
                  </a:lnTo>
                  <a:close/>
                  <a:moveTo>
                    <a:pt x="73" y="918"/>
                  </a:moveTo>
                  <a:lnTo>
                    <a:pt x="73" y="918"/>
                  </a:lnTo>
                  <a:lnTo>
                    <a:pt x="74" y="916"/>
                  </a:lnTo>
                  <a:lnTo>
                    <a:pt x="76" y="915"/>
                  </a:lnTo>
                  <a:lnTo>
                    <a:pt x="77" y="915"/>
                  </a:lnTo>
                  <a:lnTo>
                    <a:pt x="81" y="915"/>
                  </a:lnTo>
                  <a:lnTo>
                    <a:pt x="82" y="916"/>
                  </a:lnTo>
                  <a:lnTo>
                    <a:pt x="82" y="918"/>
                  </a:lnTo>
                  <a:lnTo>
                    <a:pt x="84" y="919"/>
                  </a:lnTo>
                  <a:lnTo>
                    <a:pt x="82" y="921"/>
                  </a:lnTo>
                  <a:lnTo>
                    <a:pt x="82" y="923"/>
                  </a:lnTo>
                  <a:lnTo>
                    <a:pt x="81" y="924"/>
                  </a:lnTo>
                  <a:lnTo>
                    <a:pt x="79" y="924"/>
                  </a:lnTo>
                  <a:lnTo>
                    <a:pt x="76" y="924"/>
                  </a:lnTo>
                  <a:lnTo>
                    <a:pt x="74" y="923"/>
                  </a:lnTo>
                  <a:lnTo>
                    <a:pt x="74" y="921"/>
                  </a:lnTo>
                  <a:lnTo>
                    <a:pt x="73" y="919"/>
                  </a:lnTo>
                  <a:lnTo>
                    <a:pt x="73" y="918"/>
                  </a:lnTo>
                  <a:close/>
                  <a:moveTo>
                    <a:pt x="81" y="899"/>
                  </a:moveTo>
                  <a:lnTo>
                    <a:pt x="81" y="899"/>
                  </a:lnTo>
                  <a:lnTo>
                    <a:pt x="82" y="897"/>
                  </a:lnTo>
                  <a:lnTo>
                    <a:pt x="84" y="897"/>
                  </a:lnTo>
                  <a:lnTo>
                    <a:pt x="85" y="895"/>
                  </a:lnTo>
                  <a:lnTo>
                    <a:pt x="87" y="897"/>
                  </a:lnTo>
                  <a:lnTo>
                    <a:pt x="89" y="897"/>
                  </a:lnTo>
                  <a:lnTo>
                    <a:pt x="90" y="899"/>
                  </a:lnTo>
                  <a:lnTo>
                    <a:pt x="90" y="900"/>
                  </a:lnTo>
                  <a:lnTo>
                    <a:pt x="90" y="903"/>
                  </a:lnTo>
                  <a:lnTo>
                    <a:pt x="89" y="905"/>
                  </a:lnTo>
                  <a:lnTo>
                    <a:pt x="87" y="905"/>
                  </a:lnTo>
                  <a:lnTo>
                    <a:pt x="85" y="907"/>
                  </a:lnTo>
                  <a:lnTo>
                    <a:pt x="84" y="905"/>
                  </a:lnTo>
                  <a:lnTo>
                    <a:pt x="82" y="905"/>
                  </a:lnTo>
                  <a:lnTo>
                    <a:pt x="81" y="903"/>
                  </a:lnTo>
                  <a:lnTo>
                    <a:pt x="81" y="902"/>
                  </a:lnTo>
                  <a:lnTo>
                    <a:pt x="81" y="899"/>
                  </a:lnTo>
                  <a:close/>
                  <a:moveTo>
                    <a:pt x="89" y="881"/>
                  </a:moveTo>
                  <a:lnTo>
                    <a:pt x="89" y="881"/>
                  </a:lnTo>
                  <a:lnTo>
                    <a:pt x="89" y="879"/>
                  </a:lnTo>
                  <a:lnTo>
                    <a:pt x="90" y="878"/>
                  </a:lnTo>
                  <a:lnTo>
                    <a:pt x="92" y="878"/>
                  </a:lnTo>
                  <a:lnTo>
                    <a:pt x="95" y="878"/>
                  </a:lnTo>
                  <a:lnTo>
                    <a:pt x="97" y="879"/>
                  </a:lnTo>
                  <a:lnTo>
                    <a:pt x="97" y="881"/>
                  </a:lnTo>
                  <a:lnTo>
                    <a:pt x="98" y="883"/>
                  </a:lnTo>
                  <a:lnTo>
                    <a:pt x="97" y="884"/>
                  </a:lnTo>
                  <a:lnTo>
                    <a:pt x="97" y="886"/>
                  </a:lnTo>
                  <a:lnTo>
                    <a:pt x="95" y="887"/>
                  </a:lnTo>
                  <a:lnTo>
                    <a:pt x="93" y="887"/>
                  </a:lnTo>
                  <a:lnTo>
                    <a:pt x="90" y="887"/>
                  </a:lnTo>
                  <a:lnTo>
                    <a:pt x="89" y="886"/>
                  </a:lnTo>
                  <a:lnTo>
                    <a:pt x="89" y="884"/>
                  </a:lnTo>
                  <a:lnTo>
                    <a:pt x="87" y="883"/>
                  </a:lnTo>
                  <a:lnTo>
                    <a:pt x="89" y="881"/>
                  </a:lnTo>
                  <a:close/>
                  <a:moveTo>
                    <a:pt x="95" y="862"/>
                  </a:moveTo>
                  <a:lnTo>
                    <a:pt x="95" y="862"/>
                  </a:lnTo>
                  <a:lnTo>
                    <a:pt x="97" y="860"/>
                  </a:lnTo>
                  <a:lnTo>
                    <a:pt x="98" y="859"/>
                  </a:lnTo>
                  <a:lnTo>
                    <a:pt x="100" y="859"/>
                  </a:lnTo>
                  <a:lnTo>
                    <a:pt x="101" y="859"/>
                  </a:lnTo>
                  <a:lnTo>
                    <a:pt x="103" y="860"/>
                  </a:lnTo>
                  <a:lnTo>
                    <a:pt x="105" y="862"/>
                  </a:lnTo>
                  <a:lnTo>
                    <a:pt x="105" y="863"/>
                  </a:lnTo>
                  <a:lnTo>
                    <a:pt x="105" y="865"/>
                  </a:lnTo>
                  <a:lnTo>
                    <a:pt x="103" y="867"/>
                  </a:lnTo>
                  <a:lnTo>
                    <a:pt x="101" y="868"/>
                  </a:lnTo>
                  <a:lnTo>
                    <a:pt x="100" y="868"/>
                  </a:lnTo>
                  <a:lnTo>
                    <a:pt x="98" y="868"/>
                  </a:lnTo>
                  <a:lnTo>
                    <a:pt x="97" y="867"/>
                  </a:lnTo>
                  <a:lnTo>
                    <a:pt x="95" y="867"/>
                  </a:lnTo>
                  <a:lnTo>
                    <a:pt x="95" y="863"/>
                  </a:lnTo>
                  <a:lnTo>
                    <a:pt x="95" y="862"/>
                  </a:lnTo>
                  <a:close/>
                  <a:moveTo>
                    <a:pt x="103" y="843"/>
                  </a:moveTo>
                  <a:lnTo>
                    <a:pt x="103" y="843"/>
                  </a:lnTo>
                  <a:lnTo>
                    <a:pt x="103" y="841"/>
                  </a:lnTo>
                  <a:lnTo>
                    <a:pt x="105" y="841"/>
                  </a:lnTo>
                  <a:lnTo>
                    <a:pt x="108" y="841"/>
                  </a:lnTo>
                  <a:lnTo>
                    <a:pt x="109" y="841"/>
                  </a:lnTo>
                  <a:lnTo>
                    <a:pt x="111" y="841"/>
                  </a:lnTo>
                  <a:lnTo>
                    <a:pt x="113" y="843"/>
                  </a:lnTo>
                  <a:lnTo>
                    <a:pt x="113" y="844"/>
                  </a:lnTo>
                  <a:lnTo>
                    <a:pt x="113" y="847"/>
                  </a:lnTo>
                  <a:lnTo>
                    <a:pt x="111" y="849"/>
                  </a:lnTo>
                  <a:lnTo>
                    <a:pt x="109" y="849"/>
                  </a:lnTo>
                  <a:lnTo>
                    <a:pt x="108" y="851"/>
                  </a:lnTo>
                  <a:lnTo>
                    <a:pt x="106" y="851"/>
                  </a:lnTo>
                  <a:lnTo>
                    <a:pt x="103" y="849"/>
                  </a:lnTo>
                  <a:lnTo>
                    <a:pt x="103" y="847"/>
                  </a:lnTo>
                  <a:lnTo>
                    <a:pt x="103" y="846"/>
                  </a:lnTo>
                  <a:lnTo>
                    <a:pt x="103" y="843"/>
                  </a:lnTo>
                  <a:close/>
                  <a:moveTo>
                    <a:pt x="109" y="825"/>
                  </a:moveTo>
                  <a:lnTo>
                    <a:pt x="109" y="825"/>
                  </a:lnTo>
                  <a:lnTo>
                    <a:pt x="111" y="823"/>
                  </a:lnTo>
                  <a:lnTo>
                    <a:pt x="113" y="822"/>
                  </a:lnTo>
                  <a:lnTo>
                    <a:pt x="114" y="822"/>
                  </a:lnTo>
                  <a:lnTo>
                    <a:pt x="116" y="822"/>
                  </a:lnTo>
                  <a:lnTo>
                    <a:pt x="117" y="823"/>
                  </a:lnTo>
                  <a:lnTo>
                    <a:pt x="119" y="825"/>
                  </a:lnTo>
                  <a:lnTo>
                    <a:pt x="119" y="827"/>
                  </a:lnTo>
                  <a:lnTo>
                    <a:pt x="119" y="828"/>
                  </a:lnTo>
                  <a:lnTo>
                    <a:pt x="117" y="830"/>
                  </a:lnTo>
                  <a:lnTo>
                    <a:pt x="117" y="831"/>
                  </a:lnTo>
                  <a:lnTo>
                    <a:pt x="114" y="831"/>
                  </a:lnTo>
                  <a:lnTo>
                    <a:pt x="113" y="831"/>
                  </a:lnTo>
                  <a:lnTo>
                    <a:pt x="111" y="830"/>
                  </a:lnTo>
                  <a:lnTo>
                    <a:pt x="109" y="828"/>
                  </a:lnTo>
                  <a:lnTo>
                    <a:pt x="109" y="827"/>
                  </a:lnTo>
                  <a:lnTo>
                    <a:pt x="109" y="825"/>
                  </a:lnTo>
                  <a:close/>
                  <a:moveTo>
                    <a:pt x="117" y="806"/>
                  </a:moveTo>
                  <a:lnTo>
                    <a:pt x="117" y="806"/>
                  </a:lnTo>
                  <a:lnTo>
                    <a:pt x="119" y="804"/>
                  </a:lnTo>
                  <a:lnTo>
                    <a:pt x="121" y="802"/>
                  </a:lnTo>
                  <a:lnTo>
                    <a:pt x="122" y="802"/>
                  </a:lnTo>
                  <a:lnTo>
                    <a:pt x="124" y="802"/>
                  </a:lnTo>
                  <a:lnTo>
                    <a:pt x="125" y="804"/>
                  </a:lnTo>
                  <a:lnTo>
                    <a:pt x="127" y="806"/>
                  </a:lnTo>
                  <a:lnTo>
                    <a:pt x="127" y="807"/>
                  </a:lnTo>
                  <a:lnTo>
                    <a:pt x="127" y="809"/>
                  </a:lnTo>
                  <a:lnTo>
                    <a:pt x="125" y="810"/>
                  </a:lnTo>
                  <a:lnTo>
                    <a:pt x="124" y="812"/>
                  </a:lnTo>
                  <a:lnTo>
                    <a:pt x="122" y="812"/>
                  </a:lnTo>
                  <a:lnTo>
                    <a:pt x="121" y="812"/>
                  </a:lnTo>
                  <a:lnTo>
                    <a:pt x="119" y="812"/>
                  </a:lnTo>
                  <a:lnTo>
                    <a:pt x="117" y="810"/>
                  </a:lnTo>
                  <a:lnTo>
                    <a:pt x="117" y="807"/>
                  </a:lnTo>
                  <a:lnTo>
                    <a:pt x="117" y="806"/>
                  </a:lnTo>
                  <a:close/>
                  <a:moveTo>
                    <a:pt x="124" y="788"/>
                  </a:moveTo>
                  <a:lnTo>
                    <a:pt x="124" y="788"/>
                  </a:lnTo>
                  <a:lnTo>
                    <a:pt x="125" y="785"/>
                  </a:lnTo>
                  <a:lnTo>
                    <a:pt x="127" y="785"/>
                  </a:lnTo>
                  <a:lnTo>
                    <a:pt x="129" y="785"/>
                  </a:lnTo>
                  <a:lnTo>
                    <a:pt x="130" y="785"/>
                  </a:lnTo>
                  <a:lnTo>
                    <a:pt x="133" y="785"/>
                  </a:lnTo>
                  <a:lnTo>
                    <a:pt x="133" y="786"/>
                  </a:lnTo>
                  <a:lnTo>
                    <a:pt x="133" y="790"/>
                  </a:lnTo>
                  <a:lnTo>
                    <a:pt x="133" y="791"/>
                  </a:lnTo>
                  <a:lnTo>
                    <a:pt x="133" y="793"/>
                  </a:lnTo>
                  <a:lnTo>
                    <a:pt x="132" y="794"/>
                  </a:lnTo>
                  <a:lnTo>
                    <a:pt x="129" y="794"/>
                  </a:lnTo>
                  <a:lnTo>
                    <a:pt x="127" y="794"/>
                  </a:lnTo>
                  <a:lnTo>
                    <a:pt x="125" y="793"/>
                  </a:lnTo>
                  <a:lnTo>
                    <a:pt x="124" y="791"/>
                  </a:lnTo>
                  <a:lnTo>
                    <a:pt x="124" y="790"/>
                  </a:lnTo>
                  <a:lnTo>
                    <a:pt x="124" y="788"/>
                  </a:lnTo>
                  <a:close/>
                  <a:moveTo>
                    <a:pt x="132" y="769"/>
                  </a:moveTo>
                  <a:lnTo>
                    <a:pt x="132" y="769"/>
                  </a:lnTo>
                  <a:lnTo>
                    <a:pt x="133" y="767"/>
                  </a:lnTo>
                  <a:lnTo>
                    <a:pt x="135" y="766"/>
                  </a:lnTo>
                  <a:lnTo>
                    <a:pt x="137" y="766"/>
                  </a:lnTo>
                  <a:lnTo>
                    <a:pt x="138" y="766"/>
                  </a:lnTo>
                  <a:lnTo>
                    <a:pt x="140" y="767"/>
                  </a:lnTo>
                  <a:lnTo>
                    <a:pt x="141" y="769"/>
                  </a:lnTo>
                  <a:lnTo>
                    <a:pt x="141" y="770"/>
                  </a:lnTo>
                  <a:lnTo>
                    <a:pt x="141" y="772"/>
                  </a:lnTo>
                  <a:lnTo>
                    <a:pt x="140" y="774"/>
                  </a:lnTo>
                  <a:lnTo>
                    <a:pt x="138" y="775"/>
                  </a:lnTo>
                  <a:lnTo>
                    <a:pt x="137" y="775"/>
                  </a:lnTo>
                  <a:lnTo>
                    <a:pt x="135" y="775"/>
                  </a:lnTo>
                  <a:lnTo>
                    <a:pt x="133" y="774"/>
                  </a:lnTo>
                  <a:lnTo>
                    <a:pt x="132" y="772"/>
                  </a:lnTo>
                  <a:lnTo>
                    <a:pt x="132" y="770"/>
                  </a:lnTo>
                  <a:lnTo>
                    <a:pt x="132" y="769"/>
                  </a:lnTo>
                  <a:close/>
                  <a:moveTo>
                    <a:pt x="140" y="750"/>
                  </a:moveTo>
                  <a:lnTo>
                    <a:pt x="140" y="750"/>
                  </a:lnTo>
                  <a:lnTo>
                    <a:pt x="140" y="748"/>
                  </a:lnTo>
                  <a:lnTo>
                    <a:pt x="141" y="748"/>
                  </a:lnTo>
                  <a:lnTo>
                    <a:pt x="143" y="746"/>
                  </a:lnTo>
                  <a:lnTo>
                    <a:pt x="146" y="746"/>
                  </a:lnTo>
                  <a:lnTo>
                    <a:pt x="148" y="748"/>
                  </a:lnTo>
                  <a:lnTo>
                    <a:pt x="148" y="750"/>
                  </a:lnTo>
                  <a:lnTo>
                    <a:pt x="149" y="751"/>
                  </a:lnTo>
                  <a:lnTo>
                    <a:pt x="148" y="754"/>
                  </a:lnTo>
                  <a:lnTo>
                    <a:pt x="148" y="756"/>
                  </a:lnTo>
                  <a:lnTo>
                    <a:pt x="146" y="756"/>
                  </a:lnTo>
                  <a:lnTo>
                    <a:pt x="145" y="756"/>
                  </a:lnTo>
                  <a:lnTo>
                    <a:pt x="141" y="756"/>
                  </a:lnTo>
                  <a:lnTo>
                    <a:pt x="140" y="756"/>
                  </a:lnTo>
                  <a:lnTo>
                    <a:pt x="140" y="754"/>
                  </a:lnTo>
                  <a:lnTo>
                    <a:pt x="138" y="751"/>
                  </a:lnTo>
                  <a:lnTo>
                    <a:pt x="140" y="750"/>
                  </a:lnTo>
                  <a:close/>
                  <a:moveTo>
                    <a:pt x="146" y="732"/>
                  </a:moveTo>
                  <a:lnTo>
                    <a:pt x="146" y="732"/>
                  </a:lnTo>
                  <a:lnTo>
                    <a:pt x="148" y="730"/>
                  </a:lnTo>
                  <a:lnTo>
                    <a:pt x="149" y="729"/>
                  </a:lnTo>
                  <a:lnTo>
                    <a:pt x="151" y="729"/>
                  </a:lnTo>
                  <a:lnTo>
                    <a:pt x="153" y="729"/>
                  </a:lnTo>
                  <a:lnTo>
                    <a:pt x="154" y="729"/>
                  </a:lnTo>
                  <a:lnTo>
                    <a:pt x="156" y="730"/>
                  </a:lnTo>
                  <a:lnTo>
                    <a:pt x="156" y="734"/>
                  </a:lnTo>
                  <a:lnTo>
                    <a:pt x="156" y="735"/>
                  </a:lnTo>
                  <a:lnTo>
                    <a:pt x="154" y="737"/>
                  </a:lnTo>
                  <a:lnTo>
                    <a:pt x="153" y="738"/>
                  </a:lnTo>
                  <a:lnTo>
                    <a:pt x="151" y="738"/>
                  </a:lnTo>
                  <a:lnTo>
                    <a:pt x="149" y="738"/>
                  </a:lnTo>
                  <a:lnTo>
                    <a:pt x="148" y="737"/>
                  </a:lnTo>
                  <a:lnTo>
                    <a:pt x="146" y="735"/>
                  </a:lnTo>
                  <a:lnTo>
                    <a:pt x="146" y="734"/>
                  </a:lnTo>
                  <a:lnTo>
                    <a:pt x="146" y="732"/>
                  </a:lnTo>
                  <a:close/>
                  <a:moveTo>
                    <a:pt x="154" y="713"/>
                  </a:moveTo>
                  <a:lnTo>
                    <a:pt x="154" y="713"/>
                  </a:lnTo>
                  <a:lnTo>
                    <a:pt x="154" y="711"/>
                  </a:lnTo>
                  <a:lnTo>
                    <a:pt x="156" y="710"/>
                  </a:lnTo>
                  <a:lnTo>
                    <a:pt x="157" y="710"/>
                  </a:lnTo>
                  <a:lnTo>
                    <a:pt x="161" y="710"/>
                  </a:lnTo>
                  <a:lnTo>
                    <a:pt x="162" y="711"/>
                  </a:lnTo>
                  <a:lnTo>
                    <a:pt x="162" y="713"/>
                  </a:lnTo>
                  <a:lnTo>
                    <a:pt x="164" y="714"/>
                  </a:lnTo>
                  <a:lnTo>
                    <a:pt x="162" y="716"/>
                  </a:lnTo>
                  <a:lnTo>
                    <a:pt x="162" y="718"/>
                  </a:lnTo>
                  <a:lnTo>
                    <a:pt x="161" y="719"/>
                  </a:lnTo>
                  <a:lnTo>
                    <a:pt x="159" y="719"/>
                  </a:lnTo>
                  <a:lnTo>
                    <a:pt x="156" y="719"/>
                  </a:lnTo>
                  <a:lnTo>
                    <a:pt x="154" y="718"/>
                  </a:lnTo>
                  <a:lnTo>
                    <a:pt x="154" y="716"/>
                  </a:lnTo>
                  <a:lnTo>
                    <a:pt x="153" y="714"/>
                  </a:lnTo>
                  <a:lnTo>
                    <a:pt x="154" y="713"/>
                  </a:lnTo>
                  <a:close/>
                  <a:moveTo>
                    <a:pt x="161" y="694"/>
                  </a:moveTo>
                  <a:lnTo>
                    <a:pt x="161" y="694"/>
                  </a:lnTo>
                  <a:lnTo>
                    <a:pt x="162" y="692"/>
                  </a:lnTo>
                  <a:lnTo>
                    <a:pt x="164" y="692"/>
                  </a:lnTo>
                  <a:lnTo>
                    <a:pt x="165" y="690"/>
                  </a:lnTo>
                  <a:lnTo>
                    <a:pt x="167" y="692"/>
                  </a:lnTo>
                  <a:lnTo>
                    <a:pt x="169" y="692"/>
                  </a:lnTo>
                  <a:lnTo>
                    <a:pt x="170" y="694"/>
                  </a:lnTo>
                  <a:lnTo>
                    <a:pt x="170" y="695"/>
                  </a:lnTo>
                  <a:lnTo>
                    <a:pt x="170" y="698"/>
                  </a:lnTo>
                  <a:lnTo>
                    <a:pt x="169" y="700"/>
                  </a:lnTo>
                  <a:lnTo>
                    <a:pt x="167" y="700"/>
                  </a:lnTo>
                  <a:lnTo>
                    <a:pt x="165" y="702"/>
                  </a:lnTo>
                  <a:lnTo>
                    <a:pt x="164" y="700"/>
                  </a:lnTo>
                  <a:lnTo>
                    <a:pt x="162" y="700"/>
                  </a:lnTo>
                  <a:lnTo>
                    <a:pt x="161" y="698"/>
                  </a:lnTo>
                  <a:lnTo>
                    <a:pt x="161" y="697"/>
                  </a:lnTo>
                  <a:lnTo>
                    <a:pt x="161" y="694"/>
                  </a:lnTo>
                  <a:close/>
                  <a:moveTo>
                    <a:pt x="169" y="676"/>
                  </a:moveTo>
                  <a:lnTo>
                    <a:pt x="169" y="676"/>
                  </a:lnTo>
                  <a:lnTo>
                    <a:pt x="169" y="674"/>
                  </a:lnTo>
                  <a:lnTo>
                    <a:pt x="170" y="673"/>
                  </a:lnTo>
                  <a:lnTo>
                    <a:pt x="173" y="673"/>
                  </a:lnTo>
                  <a:lnTo>
                    <a:pt x="175" y="673"/>
                  </a:lnTo>
                  <a:lnTo>
                    <a:pt x="177" y="674"/>
                  </a:lnTo>
                  <a:lnTo>
                    <a:pt x="178" y="676"/>
                  </a:lnTo>
                  <a:lnTo>
                    <a:pt x="178" y="678"/>
                  </a:lnTo>
                  <a:lnTo>
                    <a:pt x="178" y="679"/>
                  </a:lnTo>
                  <a:lnTo>
                    <a:pt x="177" y="681"/>
                  </a:lnTo>
                  <a:lnTo>
                    <a:pt x="175" y="682"/>
                  </a:lnTo>
                  <a:lnTo>
                    <a:pt x="173" y="682"/>
                  </a:lnTo>
                  <a:lnTo>
                    <a:pt x="172" y="682"/>
                  </a:lnTo>
                  <a:lnTo>
                    <a:pt x="170" y="681"/>
                  </a:lnTo>
                  <a:lnTo>
                    <a:pt x="169" y="679"/>
                  </a:lnTo>
                  <a:lnTo>
                    <a:pt x="169" y="678"/>
                  </a:lnTo>
                  <a:lnTo>
                    <a:pt x="169" y="676"/>
                  </a:lnTo>
                  <a:close/>
                  <a:moveTo>
                    <a:pt x="175" y="657"/>
                  </a:moveTo>
                  <a:lnTo>
                    <a:pt x="175" y="657"/>
                  </a:lnTo>
                  <a:lnTo>
                    <a:pt x="177" y="655"/>
                  </a:lnTo>
                  <a:lnTo>
                    <a:pt x="178" y="654"/>
                  </a:lnTo>
                  <a:lnTo>
                    <a:pt x="180" y="654"/>
                  </a:lnTo>
                  <a:lnTo>
                    <a:pt x="181" y="654"/>
                  </a:lnTo>
                  <a:lnTo>
                    <a:pt x="183" y="655"/>
                  </a:lnTo>
                  <a:lnTo>
                    <a:pt x="185" y="657"/>
                  </a:lnTo>
                  <a:lnTo>
                    <a:pt x="185" y="658"/>
                  </a:lnTo>
                  <a:lnTo>
                    <a:pt x="185" y="660"/>
                  </a:lnTo>
                  <a:lnTo>
                    <a:pt x="183" y="662"/>
                  </a:lnTo>
                  <a:lnTo>
                    <a:pt x="183" y="663"/>
                  </a:lnTo>
                  <a:lnTo>
                    <a:pt x="180" y="663"/>
                  </a:lnTo>
                  <a:lnTo>
                    <a:pt x="178" y="663"/>
                  </a:lnTo>
                  <a:lnTo>
                    <a:pt x="177" y="662"/>
                  </a:lnTo>
                  <a:lnTo>
                    <a:pt x="175" y="660"/>
                  </a:lnTo>
                  <a:lnTo>
                    <a:pt x="175" y="658"/>
                  </a:lnTo>
                  <a:lnTo>
                    <a:pt x="175" y="657"/>
                  </a:lnTo>
                  <a:close/>
                  <a:moveTo>
                    <a:pt x="183" y="637"/>
                  </a:moveTo>
                  <a:lnTo>
                    <a:pt x="183" y="637"/>
                  </a:lnTo>
                  <a:lnTo>
                    <a:pt x="185" y="636"/>
                  </a:lnTo>
                  <a:lnTo>
                    <a:pt x="186" y="636"/>
                  </a:lnTo>
                  <a:lnTo>
                    <a:pt x="188" y="634"/>
                  </a:lnTo>
                  <a:lnTo>
                    <a:pt x="189" y="636"/>
                  </a:lnTo>
                  <a:lnTo>
                    <a:pt x="191" y="636"/>
                  </a:lnTo>
                  <a:lnTo>
                    <a:pt x="193" y="637"/>
                  </a:lnTo>
                  <a:lnTo>
                    <a:pt x="193" y="639"/>
                  </a:lnTo>
                  <a:lnTo>
                    <a:pt x="193" y="642"/>
                  </a:lnTo>
                  <a:lnTo>
                    <a:pt x="191" y="644"/>
                  </a:lnTo>
                  <a:lnTo>
                    <a:pt x="189" y="644"/>
                  </a:lnTo>
                  <a:lnTo>
                    <a:pt x="188" y="646"/>
                  </a:lnTo>
                  <a:lnTo>
                    <a:pt x="186" y="644"/>
                  </a:lnTo>
                  <a:lnTo>
                    <a:pt x="185" y="644"/>
                  </a:lnTo>
                  <a:lnTo>
                    <a:pt x="183" y="642"/>
                  </a:lnTo>
                  <a:lnTo>
                    <a:pt x="183" y="641"/>
                  </a:lnTo>
                  <a:lnTo>
                    <a:pt x="183" y="637"/>
                  </a:lnTo>
                  <a:close/>
                  <a:moveTo>
                    <a:pt x="189" y="620"/>
                  </a:moveTo>
                  <a:lnTo>
                    <a:pt x="189" y="620"/>
                  </a:lnTo>
                  <a:lnTo>
                    <a:pt x="191" y="618"/>
                  </a:lnTo>
                  <a:lnTo>
                    <a:pt x="193" y="617"/>
                  </a:lnTo>
                  <a:lnTo>
                    <a:pt x="194" y="617"/>
                  </a:lnTo>
                  <a:lnTo>
                    <a:pt x="197" y="617"/>
                  </a:lnTo>
                  <a:lnTo>
                    <a:pt x="199" y="618"/>
                  </a:lnTo>
                  <a:lnTo>
                    <a:pt x="199" y="620"/>
                  </a:lnTo>
                  <a:lnTo>
                    <a:pt x="199" y="621"/>
                  </a:lnTo>
                  <a:lnTo>
                    <a:pt x="199" y="623"/>
                  </a:lnTo>
                  <a:lnTo>
                    <a:pt x="199" y="625"/>
                  </a:lnTo>
                  <a:lnTo>
                    <a:pt x="197" y="626"/>
                  </a:lnTo>
                  <a:lnTo>
                    <a:pt x="194" y="626"/>
                  </a:lnTo>
                  <a:lnTo>
                    <a:pt x="193" y="626"/>
                  </a:lnTo>
                  <a:lnTo>
                    <a:pt x="191" y="625"/>
                  </a:lnTo>
                  <a:lnTo>
                    <a:pt x="191" y="623"/>
                  </a:lnTo>
                  <a:lnTo>
                    <a:pt x="189" y="621"/>
                  </a:lnTo>
                  <a:lnTo>
                    <a:pt x="189" y="620"/>
                  </a:lnTo>
                  <a:close/>
                  <a:moveTo>
                    <a:pt x="197" y="601"/>
                  </a:moveTo>
                  <a:lnTo>
                    <a:pt x="197" y="601"/>
                  </a:lnTo>
                  <a:lnTo>
                    <a:pt x="199" y="599"/>
                  </a:lnTo>
                  <a:lnTo>
                    <a:pt x="201" y="597"/>
                  </a:lnTo>
                  <a:lnTo>
                    <a:pt x="202" y="597"/>
                  </a:lnTo>
                  <a:lnTo>
                    <a:pt x="204" y="597"/>
                  </a:lnTo>
                  <a:lnTo>
                    <a:pt x="205" y="599"/>
                  </a:lnTo>
                  <a:lnTo>
                    <a:pt x="207" y="601"/>
                  </a:lnTo>
                  <a:lnTo>
                    <a:pt x="207" y="602"/>
                  </a:lnTo>
                  <a:lnTo>
                    <a:pt x="207" y="604"/>
                  </a:lnTo>
                  <a:lnTo>
                    <a:pt x="205" y="605"/>
                  </a:lnTo>
                  <a:lnTo>
                    <a:pt x="204" y="607"/>
                  </a:lnTo>
                  <a:lnTo>
                    <a:pt x="202" y="607"/>
                  </a:lnTo>
                  <a:lnTo>
                    <a:pt x="201" y="607"/>
                  </a:lnTo>
                  <a:lnTo>
                    <a:pt x="199" y="605"/>
                  </a:lnTo>
                  <a:lnTo>
                    <a:pt x="197" y="605"/>
                  </a:lnTo>
                  <a:lnTo>
                    <a:pt x="197" y="602"/>
                  </a:lnTo>
                  <a:lnTo>
                    <a:pt x="197" y="601"/>
                  </a:lnTo>
                  <a:close/>
                  <a:moveTo>
                    <a:pt x="205" y="581"/>
                  </a:moveTo>
                  <a:lnTo>
                    <a:pt x="205" y="581"/>
                  </a:lnTo>
                  <a:lnTo>
                    <a:pt x="205" y="580"/>
                  </a:lnTo>
                  <a:lnTo>
                    <a:pt x="207" y="580"/>
                  </a:lnTo>
                  <a:lnTo>
                    <a:pt x="209" y="578"/>
                  </a:lnTo>
                  <a:lnTo>
                    <a:pt x="212" y="580"/>
                  </a:lnTo>
                  <a:lnTo>
                    <a:pt x="213" y="580"/>
                  </a:lnTo>
                  <a:lnTo>
                    <a:pt x="213" y="581"/>
                  </a:lnTo>
                  <a:lnTo>
                    <a:pt x="215" y="583"/>
                  </a:lnTo>
                  <a:lnTo>
                    <a:pt x="213" y="586"/>
                  </a:lnTo>
                  <a:lnTo>
                    <a:pt x="213" y="588"/>
                  </a:lnTo>
                  <a:lnTo>
                    <a:pt x="212" y="588"/>
                  </a:lnTo>
                  <a:lnTo>
                    <a:pt x="210" y="589"/>
                  </a:lnTo>
                  <a:lnTo>
                    <a:pt x="207" y="588"/>
                  </a:lnTo>
                  <a:lnTo>
                    <a:pt x="205" y="588"/>
                  </a:lnTo>
                  <a:lnTo>
                    <a:pt x="205" y="586"/>
                  </a:lnTo>
                  <a:lnTo>
                    <a:pt x="204" y="585"/>
                  </a:lnTo>
                  <a:lnTo>
                    <a:pt x="205" y="581"/>
                  </a:lnTo>
                  <a:close/>
                  <a:moveTo>
                    <a:pt x="212" y="564"/>
                  </a:moveTo>
                  <a:lnTo>
                    <a:pt x="212" y="564"/>
                  </a:lnTo>
                  <a:lnTo>
                    <a:pt x="213" y="562"/>
                  </a:lnTo>
                  <a:lnTo>
                    <a:pt x="215" y="561"/>
                  </a:lnTo>
                  <a:lnTo>
                    <a:pt x="217" y="561"/>
                  </a:lnTo>
                  <a:lnTo>
                    <a:pt x="218" y="561"/>
                  </a:lnTo>
                  <a:lnTo>
                    <a:pt x="220" y="562"/>
                  </a:lnTo>
                  <a:lnTo>
                    <a:pt x="222" y="564"/>
                  </a:lnTo>
                  <a:lnTo>
                    <a:pt x="222" y="565"/>
                  </a:lnTo>
                  <a:lnTo>
                    <a:pt x="222" y="567"/>
                  </a:lnTo>
                  <a:lnTo>
                    <a:pt x="220" y="569"/>
                  </a:lnTo>
                  <a:lnTo>
                    <a:pt x="218" y="570"/>
                  </a:lnTo>
                  <a:lnTo>
                    <a:pt x="217" y="570"/>
                  </a:lnTo>
                  <a:lnTo>
                    <a:pt x="215" y="570"/>
                  </a:lnTo>
                  <a:lnTo>
                    <a:pt x="213" y="569"/>
                  </a:lnTo>
                  <a:lnTo>
                    <a:pt x="212" y="567"/>
                  </a:lnTo>
                  <a:lnTo>
                    <a:pt x="212" y="565"/>
                  </a:lnTo>
                  <a:lnTo>
                    <a:pt x="212" y="564"/>
                  </a:lnTo>
                  <a:close/>
                  <a:moveTo>
                    <a:pt x="220" y="545"/>
                  </a:moveTo>
                  <a:lnTo>
                    <a:pt x="220" y="545"/>
                  </a:lnTo>
                  <a:lnTo>
                    <a:pt x="220" y="543"/>
                  </a:lnTo>
                  <a:lnTo>
                    <a:pt x="222" y="541"/>
                  </a:lnTo>
                  <a:lnTo>
                    <a:pt x="225" y="541"/>
                  </a:lnTo>
                  <a:lnTo>
                    <a:pt x="226" y="541"/>
                  </a:lnTo>
                  <a:lnTo>
                    <a:pt x="228" y="543"/>
                  </a:lnTo>
                  <a:lnTo>
                    <a:pt x="228" y="545"/>
                  </a:lnTo>
                  <a:lnTo>
                    <a:pt x="230" y="546"/>
                  </a:lnTo>
                  <a:lnTo>
                    <a:pt x="230" y="548"/>
                  </a:lnTo>
                  <a:lnTo>
                    <a:pt x="228" y="549"/>
                  </a:lnTo>
                  <a:lnTo>
                    <a:pt x="226" y="551"/>
                  </a:lnTo>
                  <a:lnTo>
                    <a:pt x="225" y="551"/>
                  </a:lnTo>
                  <a:lnTo>
                    <a:pt x="222" y="551"/>
                  </a:lnTo>
                  <a:lnTo>
                    <a:pt x="220" y="551"/>
                  </a:lnTo>
                  <a:lnTo>
                    <a:pt x="220" y="549"/>
                  </a:lnTo>
                  <a:lnTo>
                    <a:pt x="220" y="546"/>
                  </a:lnTo>
                  <a:lnTo>
                    <a:pt x="220" y="545"/>
                  </a:lnTo>
                  <a:close/>
                  <a:moveTo>
                    <a:pt x="226" y="527"/>
                  </a:moveTo>
                  <a:lnTo>
                    <a:pt x="226" y="527"/>
                  </a:lnTo>
                  <a:lnTo>
                    <a:pt x="228" y="524"/>
                  </a:lnTo>
                  <a:lnTo>
                    <a:pt x="230" y="524"/>
                  </a:lnTo>
                  <a:lnTo>
                    <a:pt x="231" y="524"/>
                  </a:lnTo>
                  <a:lnTo>
                    <a:pt x="233" y="524"/>
                  </a:lnTo>
                  <a:lnTo>
                    <a:pt x="234" y="524"/>
                  </a:lnTo>
                  <a:lnTo>
                    <a:pt x="236" y="525"/>
                  </a:lnTo>
                  <a:lnTo>
                    <a:pt x="236" y="529"/>
                  </a:lnTo>
                  <a:lnTo>
                    <a:pt x="236" y="530"/>
                  </a:lnTo>
                  <a:lnTo>
                    <a:pt x="234" y="532"/>
                  </a:lnTo>
                  <a:lnTo>
                    <a:pt x="233" y="532"/>
                  </a:lnTo>
                  <a:lnTo>
                    <a:pt x="231" y="533"/>
                  </a:lnTo>
                  <a:lnTo>
                    <a:pt x="230" y="533"/>
                  </a:lnTo>
                  <a:lnTo>
                    <a:pt x="228" y="532"/>
                  </a:lnTo>
                  <a:lnTo>
                    <a:pt x="226" y="530"/>
                  </a:lnTo>
                  <a:lnTo>
                    <a:pt x="226" y="529"/>
                  </a:lnTo>
                  <a:lnTo>
                    <a:pt x="226" y="527"/>
                  </a:lnTo>
                  <a:close/>
                  <a:moveTo>
                    <a:pt x="234" y="508"/>
                  </a:moveTo>
                  <a:lnTo>
                    <a:pt x="234" y="508"/>
                  </a:lnTo>
                  <a:lnTo>
                    <a:pt x="236" y="506"/>
                  </a:lnTo>
                  <a:lnTo>
                    <a:pt x="236" y="505"/>
                  </a:lnTo>
                  <a:lnTo>
                    <a:pt x="239" y="505"/>
                  </a:lnTo>
                  <a:lnTo>
                    <a:pt x="241" y="505"/>
                  </a:lnTo>
                  <a:lnTo>
                    <a:pt x="242" y="506"/>
                  </a:lnTo>
                  <a:lnTo>
                    <a:pt x="244" y="508"/>
                  </a:lnTo>
                  <a:lnTo>
                    <a:pt x="244" y="509"/>
                  </a:lnTo>
                  <a:lnTo>
                    <a:pt x="244" y="511"/>
                  </a:lnTo>
                  <a:lnTo>
                    <a:pt x="242" y="513"/>
                  </a:lnTo>
                  <a:lnTo>
                    <a:pt x="241" y="514"/>
                  </a:lnTo>
                  <a:lnTo>
                    <a:pt x="239" y="514"/>
                  </a:lnTo>
                  <a:lnTo>
                    <a:pt x="238" y="514"/>
                  </a:lnTo>
                  <a:lnTo>
                    <a:pt x="236" y="513"/>
                  </a:lnTo>
                  <a:lnTo>
                    <a:pt x="234" y="511"/>
                  </a:lnTo>
                  <a:lnTo>
                    <a:pt x="234" y="509"/>
                  </a:lnTo>
                  <a:lnTo>
                    <a:pt x="234" y="508"/>
                  </a:lnTo>
                  <a:close/>
                  <a:moveTo>
                    <a:pt x="241" y="489"/>
                  </a:moveTo>
                  <a:lnTo>
                    <a:pt x="241" y="489"/>
                  </a:lnTo>
                  <a:lnTo>
                    <a:pt x="242" y="487"/>
                  </a:lnTo>
                  <a:lnTo>
                    <a:pt x="244" y="485"/>
                  </a:lnTo>
                  <a:lnTo>
                    <a:pt x="246" y="485"/>
                  </a:lnTo>
                  <a:lnTo>
                    <a:pt x="247" y="485"/>
                  </a:lnTo>
                  <a:lnTo>
                    <a:pt x="249" y="487"/>
                  </a:lnTo>
                  <a:lnTo>
                    <a:pt x="250" y="489"/>
                  </a:lnTo>
                  <a:lnTo>
                    <a:pt x="250" y="490"/>
                  </a:lnTo>
                  <a:lnTo>
                    <a:pt x="250" y="492"/>
                  </a:lnTo>
                  <a:lnTo>
                    <a:pt x="250" y="495"/>
                  </a:lnTo>
                  <a:lnTo>
                    <a:pt x="249" y="495"/>
                  </a:lnTo>
                  <a:lnTo>
                    <a:pt x="246" y="495"/>
                  </a:lnTo>
                  <a:lnTo>
                    <a:pt x="244" y="495"/>
                  </a:lnTo>
                  <a:lnTo>
                    <a:pt x="242" y="495"/>
                  </a:lnTo>
                  <a:lnTo>
                    <a:pt x="241" y="493"/>
                  </a:lnTo>
                  <a:lnTo>
                    <a:pt x="241" y="490"/>
                  </a:lnTo>
                  <a:lnTo>
                    <a:pt x="241" y="489"/>
                  </a:lnTo>
                  <a:close/>
                  <a:moveTo>
                    <a:pt x="249" y="471"/>
                  </a:moveTo>
                  <a:lnTo>
                    <a:pt x="249" y="471"/>
                  </a:lnTo>
                  <a:lnTo>
                    <a:pt x="250" y="469"/>
                  </a:lnTo>
                  <a:lnTo>
                    <a:pt x="252" y="468"/>
                  </a:lnTo>
                  <a:lnTo>
                    <a:pt x="254" y="468"/>
                  </a:lnTo>
                  <a:lnTo>
                    <a:pt x="255" y="468"/>
                  </a:lnTo>
                  <a:lnTo>
                    <a:pt x="257" y="468"/>
                  </a:lnTo>
                  <a:lnTo>
                    <a:pt x="258" y="469"/>
                  </a:lnTo>
                  <a:lnTo>
                    <a:pt x="258" y="473"/>
                  </a:lnTo>
                  <a:lnTo>
                    <a:pt x="258" y="474"/>
                  </a:lnTo>
                  <a:lnTo>
                    <a:pt x="257" y="476"/>
                  </a:lnTo>
                  <a:lnTo>
                    <a:pt x="255" y="477"/>
                  </a:lnTo>
                  <a:lnTo>
                    <a:pt x="254" y="477"/>
                  </a:lnTo>
                  <a:lnTo>
                    <a:pt x="252" y="477"/>
                  </a:lnTo>
                  <a:lnTo>
                    <a:pt x="250" y="476"/>
                  </a:lnTo>
                  <a:lnTo>
                    <a:pt x="249" y="474"/>
                  </a:lnTo>
                  <a:lnTo>
                    <a:pt x="249" y="473"/>
                  </a:lnTo>
                  <a:lnTo>
                    <a:pt x="249" y="471"/>
                  </a:lnTo>
                  <a:close/>
                  <a:moveTo>
                    <a:pt x="257" y="452"/>
                  </a:moveTo>
                  <a:lnTo>
                    <a:pt x="257" y="452"/>
                  </a:lnTo>
                  <a:lnTo>
                    <a:pt x="257" y="450"/>
                  </a:lnTo>
                  <a:lnTo>
                    <a:pt x="258" y="448"/>
                  </a:lnTo>
                  <a:lnTo>
                    <a:pt x="260" y="448"/>
                  </a:lnTo>
                  <a:lnTo>
                    <a:pt x="263" y="448"/>
                  </a:lnTo>
                  <a:lnTo>
                    <a:pt x="265" y="450"/>
                  </a:lnTo>
                  <a:lnTo>
                    <a:pt x="265" y="452"/>
                  </a:lnTo>
                  <a:lnTo>
                    <a:pt x="266" y="453"/>
                  </a:lnTo>
                  <a:lnTo>
                    <a:pt x="265" y="455"/>
                  </a:lnTo>
                  <a:lnTo>
                    <a:pt x="265" y="456"/>
                  </a:lnTo>
                  <a:lnTo>
                    <a:pt x="263" y="458"/>
                  </a:lnTo>
                  <a:lnTo>
                    <a:pt x="262" y="458"/>
                  </a:lnTo>
                  <a:lnTo>
                    <a:pt x="258" y="458"/>
                  </a:lnTo>
                  <a:lnTo>
                    <a:pt x="257" y="456"/>
                  </a:lnTo>
                  <a:lnTo>
                    <a:pt x="257" y="455"/>
                  </a:lnTo>
                  <a:lnTo>
                    <a:pt x="255" y="453"/>
                  </a:lnTo>
                  <a:lnTo>
                    <a:pt x="257" y="452"/>
                  </a:lnTo>
                  <a:close/>
                  <a:moveTo>
                    <a:pt x="263" y="432"/>
                  </a:moveTo>
                  <a:lnTo>
                    <a:pt x="263" y="432"/>
                  </a:lnTo>
                  <a:lnTo>
                    <a:pt x="265" y="431"/>
                  </a:lnTo>
                  <a:lnTo>
                    <a:pt x="266" y="431"/>
                  </a:lnTo>
                  <a:lnTo>
                    <a:pt x="268" y="429"/>
                  </a:lnTo>
                  <a:lnTo>
                    <a:pt x="270" y="429"/>
                  </a:lnTo>
                  <a:lnTo>
                    <a:pt x="271" y="431"/>
                  </a:lnTo>
                  <a:lnTo>
                    <a:pt x="273" y="432"/>
                  </a:lnTo>
                  <a:lnTo>
                    <a:pt x="273" y="434"/>
                  </a:lnTo>
                  <a:lnTo>
                    <a:pt x="273" y="437"/>
                  </a:lnTo>
                  <a:lnTo>
                    <a:pt x="271" y="439"/>
                  </a:lnTo>
                  <a:lnTo>
                    <a:pt x="270" y="439"/>
                  </a:lnTo>
                  <a:lnTo>
                    <a:pt x="268" y="440"/>
                  </a:lnTo>
                  <a:lnTo>
                    <a:pt x="266" y="439"/>
                  </a:lnTo>
                  <a:lnTo>
                    <a:pt x="265" y="439"/>
                  </a:lnTo>
                  <a:lnTo>
                    <a:pt x="263" y="437"/>
                  </a:lnTo>
                  <a:lnTo>
                    <a:pt x="263" y="436"/>
                  </a:lnTo>
                  <a:lnTo>
                    <a:pt x="263" y="432"/>
                  </a:lnTo>
                  <a:close/>
                  <a:moveTo>
                    <a:pt x="271" y="415"/>
                  </a:moveTo>
                  <a:lnTo>
                    <a:pt x="271" y="415"/>
                  </a:lnTo>
                  <a:lnTo>
                    <a:pt x="271" y="413"/>
                  </a:lnTo>
                  <a:lnTo>
                    <a:pt x="273" y="412"/>
                  </a:lnTo>
                  <a:lnTo>
                    <a:pt x="274" y="412"/>
                  </a:lnTo>
                  <a:lnTo>
                    <a:pt x="278" y="412"/>
                  </a:lnTo>
                  <a:lnTo>
                    <a:pt x="279" y="413"/>
                  </a:lnTo>
                  <a:lnTo>
                    <a:pt x="279" y="415"/>
                  </a:lnTo>
                  <a:lnTo>
                    <a:pt x="281" y="416"/>
                  </a:lnTo>
                  <a:lnTo>
                    <a:pt x="279" y="418"/>
                  </a:lnTo>
                  <a:lnTo>
                    <a:pt x="279" y="420"/>
                  </a:lnTo>
                  <a:lnTo>
                    <a:pt x="278" y="421"/>
                  </a:lnTo>
                  <a:lnTo>
                    <a:pt x="276" y="421"/>
                  </a:lnTo>
                  <a:lnTo>
                    <a:pt x="273" y="421"/>
                  </a:lnTo>
                  <a:lnTo>
                    <a:pt x="271" y="420"/>
                  </a:lnTo>
                  <a:lnTo>
                    <a:pt x="271" y="418"/>
                  </a:lnTo>
                  <a:lnTo>
                    <a:pt x="270" y="416"/>
                  </a:lnTo>
                  <a:lnTo>
                    <a:pt x="271" y="415"/>
                  </a:lnTo>
                  <a:close/>
                  <a:moveTo>
                    <a:pt x="278" y="396"/>
                  </a:moveTo>
                  <a:lnTo>
                    <a:pt x="278" y="396"/>
                  </a:lnTo>
                  <a:lnTo>
                    <a:pt x="279" y="394"/>
                  </a:lnTo>
                  <a:lnTo>
                    <a:pt x="281" y="392"/>
                  </a:lnTo>
                  <a:lnTo>
                    <a:pt x="282" y="392"/>
                  </a:lnTo>
                  <a:lnTo>
                    <a:pt x="284" y="392"/>
                  </a:lnTo>
                  <a:lnTo>
                    <a:pt x="286" y="394"/>
                  </a:lnTo>
                  <a:lnTo>
                    <a:pt x="287" y="396"/>
                  </a:lnTo>
                  <a:lnTo>
                    <a:pt x="287" y="397"/>
                  </a:lnTo>
                  <a:lnTo>
                    <a:pt x="287" y="399"/>
                  </a:lnTo>
                  <a:lnTo>
                    <a:pt x="286" y="400"/>
                  </a:lnTo>
                  <a:lnTo>
                    <a:pt x="284" y="402"/>
                  </a:lnTo>
                  <a:lnTo>
                    <a:pt x="282" y="402"/>
                  </a:lnTo>
                  <a:lnTo>
                    <a:pt x="281" y="402"/>
                  </a:lnTo>
                  <a:lnTo>
                    <a:pt x="279" y="400"/>
                  </a:lnTo>
                  <a:lnTo>
                    <a:pt x="278" y="399"/>
                  </a:lnTo>
                  <a:lnTo>
                    <a:pt x="278" y="397"/>
                  </a:lnTo>
                  <a:lnTo>
                    <a:pt x="278" y="396"/>
                  </a:lnTo>
                  <a:close/>
                  <a:moveTo>
                    <a:pt x="286" y="376"/>
                  </a:moveTo>
                  <a:lnTo>
                    <a:pt x="286" y="376"/>
                  </a:lnTo>
                  <a:lnTo>
                    <a:pt x="286" y="375"/>
                  </a:lnTo>
                  <a:lnTo>
                    <a:pt x="287" y="375"/>
                  </a:lnTo>
                  <a:lnTo>
                    <a:pt x="290" y="373"/>
                  </a:lnTo>
                  <a:lnTo>
                    <a:pt x="292" y="375"/>
                  </a:lnTo>
                  <a:lnTo>
                    <a:pt x="294" y="375"/>
                  </a:lnTo>
                  <a:lnTo>
                    <a:pt x="295" y="376"/>
                  </a:lnTo>
                  <a:lnTo>
                    <a:pt x="295" y="378"/>
                  </a:lnTo>
                  <a:lnTo>
                    <a:pt x="295" y="381"/>
                  </a:lnTo>
                  <a:lnTo>
                    <a:pt x="294" y="383"/>
                  </a:lnTo>
                  <a:lnTo>
                    <a:pt x="292" y="383"/>
                  </a:lnTo>
                  <a:lnTo>
                    <a:pt x="290" y="384"/>
                  </a:lnTo>
                  <a:lnTo>
                    <a:pt x="289" y="383"/>
                  </a:lnTo>
                  <a:lnTo>
                    <a:pt x="286" y="383"/>
                  </a:lnTo>
                  <a:lnTo>
                    <a:pt x="286" y="381"/>
                  </a:lnTo>
                  <a:lnTo>
                    <a:pt x="286" y="380"/>
                  </a:lnTo>
                  <a:lnTo>
                    <a:pt x="286" y="376"/>
                  </a:lnTo>
                  <a:close/>
                  <a:moveTo>
                    <a:pt x="292" y="359"/>
                  </a:moveTo>
                  <a:lnTo>
                    <a:pt x="292" y="359"/>
                  </a:lnTo>
                  <a:lnTo>
                    <a:pt x="294" y="357"/>
                  </a:lnTo>
                  <a:lnTo>
                    <a:pt x="295" y="356"/>
                  </a:lnTo>
                  <a:lnTo>
                    <a:pt x="297" y="356"/>
                  </a:lnTo>
                  <a:lnTo>
                    <a:pt x="298" y="356"/>
                  </a:lnTo>
                  <a:lnTo>
                    <a:pt x="300" y="357"/>
                  </a:lnTo>
                  <a:lnTo>
                    <a:pt x="302" y="359"/>
                  </a:lnTo>
                  <a:lnTo>
                    <a:pt x="302" y="360"/>
                  </a:lnTo>
                  <a:lnTo>
                    <a:pt x="302" y="362"/>
                  </a:lnTo>
                  <a:lnTo>
                    <a:pt x="300" y="364"/>
                  </a:lnTo>
                  <a:lnTo>
                    <a:pt x="300" y="365"/>
                  </a:lnTo>
                  <a:lnTo>
                    <a:pt x="297" y="365"/>
                  </a:lnTo>
                  <a:lnTo>
                    <a:pt x="295" y="365"/>
                  </a:lnTo>
                  <a:lnTo>
                    <a:pt x="294" y="364"/>
                  </a:lnTo>
                  <a:lnTo>
                    <a:pt x="292" y="362"/>
                  </a:lnTo>
                  <a:lnTo>
                    <a:pt x="292" y="360"/>
                  </a:lnTo>
                  <a:lnTo>
                    <a:pt x="292" y="359"/>
                  </a:lnTo>
                  <a:close/>
                  <a:moveTo>
                    <a:pt x="300" y="340"/>
                  </a:moveTo>
                  <a:lnTo>
                    <a:pt x="300" y="340"/>
                  </a:lnTo>
                  <a:lnTo>
                    <a:pt x="302" y="338"/>
                  </a:lnTo>
                  <a:lnTo>
                    <a:pt x="303" y="336"/>
                  </a:lnTo>
                  <a:lnTo>
                    <a:pt x="305" y="336"/>
                  </a:lnTo>
                  <a:lnTo>
                    <a:pt x="306" y="336"/>
                  </a:lnTo>
                  <a:lnTo>
                    <a:pt x="308" y="338"/>
                  </a:lnTo>
                  <a:lnTo>
                    <a:pt x="310" y="340"/>
                  </a:lnTo>
                  <a:lnTo>
                    <a:pt x="310" y="341"/>
                  </a:lnTo>
                  <a:lnTo>
                    <a:pt x="310" y="343"/>
                  </a:lnTo>
                  <a:lnTo>
                    <a:pt x="308" y="344"/>
                  </a:lnTo>
                  <a:lnTo>
                    <a:pt x="306" y="346"/>
                  </a:lnTo>
                  <a:lnTo>
                    <a:pt x="305" y="346"/>
                  </a:lnTo>
                  <a:lnTo>
                    <a:pt x="303" y="346"/>
                  </a:lnTo>
                  <a:lnTo>
                    <a:pt x="302" y="344"/>
                  </a:lnTo>
                  <a:lnTo>
                    <a:pt x="300" y="343"/>
                  </a:lnTo>
                  <a:lnTo>
                    <a:pt x="300" y="341"/>
                  </a:lnTo>
                  <a:lnTo>
                    <a:pt x="300" y="340"/>
                  </a:lnTo>
                  <a:close/>
                  <a:moveTo>
                    <a:pt x="306" y="320"/>
                  </a:moveTo>
                  <a:lnTo>
                    <a:pt x="306" y="320"/>
                  </a:lnTo>
                  <a:lnTo>
                    <a:pt x="308" y="319"/>
                  </a:lnTo>
                  <a:lnTo>
                    <a:pt x="310" y="319"/>
                  </a:lnTo>
                  <a:lnTo>
                    <a:pt x="311" y="317"/>
                  </a:lnTo>
                  <a:lnTo>
                    <a:pt x="313" y="319"/>
                  </a:lnTo>
                  <a:lnTo>
                    <a:pt x="316" y="319"/>
                  </a:lnTo>
                  <a:lnTo>
                    <a:pt x="316" y="320"/>
                  </a:lnTo>
                  <a:lnTo>
                    <a:pt x="316" y="322"/>
                  </a:lnTo>
                  <a:lnTo>
                    <a:pt x="316" y="325"/>
                  </a:lnTo>
                  <a:lnTo>
                    <a:pt x="316" y="327"/>
                  </a:lnTo>
                  <a:lnTo>
                    <a:pt x="314" y="327"/>
                  </a:lnTo>
                  <a:lnTo>
                    <a:pt x="311" y="328"/>
                  </a:lnTo>
                  <a:lnTo>
                    <a:pt x="310" y="327"/>
                  </a:lnTo>
                  <a:lnTo>
                    <a:pt x="308" y="327"/>
                  </a:lnTo>
                  <a:lnTo>
                    <a:pt x="306" y="325"/>
                  </a:lnTo>
                  <a:lnTo>
                    <a:pt x="306" y="324"/>
                  </a:lnTo>
                  <a:lnTo>
                    <a:pt x="306" y="320"/>
                  </a:lnTo>
                  <a:close/>
                  <a:moveTo>
                    <a:pt x="314" y="303"/>
                  </a:moveTo>
                  <a:lnTo>
                    <a:pt x="314" y="303"/>
                  </a:lnTo>
                  <a:lnTo>
                    <a:pt x="316" y="301"/>
                  </a:lnTo>
                  <a:lnTo>
                    <a:pt x="318" y="300"/>
                  </a:lnTo>
                  <a:lnTo>
                    <a:pt x="319" y="300"/>
                  </a:lnTo>
                  <a:lnTo>
                    <a:pt x="321" y="300"/>
                  </a:lnTo>
                  <a:lnTo>
                    <a:pt x="322" y="301"/>
                  </a:lnTo>
                  <a:lnTo>
                    <a:pt x="324" y="303"/>
                  </a:lnTo>
                  <a:lnTo>
                    <a:pt x="324" y="304"/>
                  </a:lnTo>
                  <a:lnTo>
                    <a:pt x="324" y="306"/>
                  </a:lnTo>
                  <a:lnTo>
                    <a:pt x="322" y="308"/>
                  </a:lnTo>
                  <a:lnTo>
                    <a:pt x="321" y="309"/>
                  </a:lnTo>
                  <a:lnTo>
                    <a:pt x="319" y="309"/>
                  </a:lnTo>
                  <a:lnTo>
                    <a:pt x="318" y="309"/>
                  </a:lnTo>
                  <a:lnTo>
                    <a:pt x="316" y="308"/>
                  </a:lnTo>
                  <a:lnTo>
                    <a:pt x="314" y="306"/>
                  </a:lnTo>
                  <a:lnTo>
                    <a:pt x="314" y="304"/>
                  </a:lnTo>
                  <a:lnTo>
                    <a:pt x="314" y="303"/>
                  </a:lnTo>
                  <a:close/>
                  <a:moveTo>
                    <a:pt x="322" y="283"/>
                  </a:moveTo>
                  <a:lnTo>
                    <a:pt x="322" y="283"/>
                  </a:lnTo>
                  <a:lnTo>
                    <a:pt x="322" y="282"/>
                  </a:lnTo>
                  <a:lnTo>
                    <a:pt x="324" y="280"/>
                  </a:lnTo>
                  <a:lnTo>
                    <a:pt x="326" y="280"/>
                  </a:lnTo>
                  <a:lnTo>
                    <a:pt x="329" y="280"/>
                  </a:lnTo>
                  <a:lnTo>
                    <a:pt x="330" y="282"/>
                  </a:lnTo>
                  <a:lnTo>
                    <a:pt x="330" y="283"/>
                  </a:lnTo>
                  <a:lnTo>
                    <a:pt x="332" y="285"/>
                  </a:lnTo>
                  <a:lnTo>
                    <a:pt x="330" y="287"/>
                  </a:lnTo>
                  <a:lnTo>
                    <a:pt x="330" y="288"/>
                  </a:lnTo>
                  <a:lnTo>
                    <a:pt x="329" y="290"/>
                  </a:lnTo>
                  <a:lnTo>
                    <a:pt x="327" y="290"/>
                  </a:lnTo>
                  <a:lnTo>
                    <a:pt x="324" y="290"/>
                  </a:lnTo>
                  <a:lnTo>
                    <a:pt x="322" y="288"/>
                  </a:lnTo>
                  <a:lnTo>
                    <a:pt x="321" y="285"/>
                  </a:lnTo>
                  <a:lnTo>
                    <a:pt x="322" y="283"/>
                  </a:lnTo>
                  <a:close/>
                  <a:moveTo>
                    <a:pt x="329" y="264"/>
                  </a:moveTo>
                  <a:lnTo>
                    <a:pt x="329" y="264"/>
                  </a:lnTo>
                  <a:lnTo>
                    <a:pt x="330" y="263"/>
                  </a:lnTo>
                  <a:lnTo>
                    <a:pt x="332" y="263"/>
                  </a:lnTo>
                  <a:lnTo>
                    <a:pt x="334" y="263"/>
                  </a:lnTo>
                  <a:lnTo>
                    <a:pt x="335" y="263"/>
                  </a:lnTo>
                  <a:lnTo>
                    <a:pt x="337" y="263"/>
                  </a:lnTo>
                  <a:lnTo>
                    <a:pt x="338" y="264"/>
                  </a:lnTo>
                  <a:lnTo>
                    <a:pt x="338" y="266"/>
                  </a:lnTo>
                  <a:lnTo>
                    <a:pt x="338" y="269"/>
                  </a:lnTo>
                  <a:lnTo>
                    <a:pt x="337" y="271"/>
                  </a:lnTo>
                  <a:lnTo>
                    <a:pt x="335" y="271"/>
                  </a:lnTo>
                  <a:lnTo>
                    <a:pt x="334" y="272"/>
                  </a:lnTo>
                  <a:lnTo>
                    <a:pt x="332" y="272"/>
                  </a:lnTo>
                  <a:lnTo>
                    <a:pt x="330" y="271"/>
                  </a:lnTo>
                  <a:lnTo>
                    <a:pt x="329" y="269"/>
                  </a:lnTo>
                  <a:lnTo>
                    <a:pt x="329" y="267"/>
                  </a:lnTo>
                  <a:lnTo>
                    <a:pt x="329" y="264"/>
                  </a:lnTo>
                  <a:close/>
                  <a:moveTo>
                    <a:pt x="337" y="247"/>
                  </a:moveTo>
                  <a:lnTo>
                    <a:pt x="337" y="247"/>
                  </a:lnTo>
                  <a:lnTo>
                    <a:pt x="337" y="245"/>
                  </a:lnTo>
                  <a:lnTo>
                    <a:pt x="338" y="243"/>
                  </a:lnTo>
                  <a:lnTo>
                    <a:pt x="340" y="243"/>
                  </a:lnTo>
                  <a:lnTo>
                    <a:pt x="343" y="243"/>
                  </a:lnTo>
                  <a:lnTo>
                    <a:pt x="345" y="245"/>
                  </a:lnTo>
                  <a:lnTo>
                    <a:pt x="345" y="247"/>
                  </a:lnTo>
                  <a:lnTo>
                    <a:pt x="346" y="248"/>
                  </a:lnTo>
                  <a:lnTo>
                    <a:pt x="345" y="250"/>
                  </a:lnTo>
                  <a:lnTo>
                    <a:pt x="345" y="251"/>
                  </a:lnTo>
                  <a:lnTo>
                    <a:pt x="343" y="253"/>
                  </a:lnTo>
                  <a:lnTo>
                    <a:pt x="342" y="253"/>
                  </a:lnTo>
                  <a:lnTo>
                    <a:pt x="338" y="253"/>
                  </a:lnTo>
                  <a:lnTo>
                    <a:pt x="337" y="251"/>
                  </a:lnTo>
                  <a:lnTo>
                    <a:pt x="337" y="250"/>
                  </a:lnTo>
                  <a:lnTo>
                    <a:pt x="335" y="248"/>
                  </a:lnTo>
                  <a:lnTo>
                    <a:pt x="337" y="247"/>
                  </a:lnTo>
                  <a:close/>
                  <a:moveTo>
                    <a:pt x="343" y="227"/>
                  </a:moveTo>
                  <a:lnTo>
                    <a:pt x="343" y="227"/>
                  </a:lnTo>
                  <a:lnTo>
                    <a:pt x="345" y="226"/>
                  </a:lnTo>
                  <a:lnTo>
                    <a:pt x="346" y="224"/>
                  </a:lnTo>
                  <a:lnTo>
                    <a:pt x="348" y="224"/>
                  </a:lnTo>
                  <a:lnTo>
                    <a:pt x="350" y="224"/>
                  </a:lnTo>
                  <a:lnTo>
                    <a:pt x="351" y="226"/>
                  </a:lnTo>
                  <a:lnTo>
                    <a:pt x="353" y="227"/>
                  </a:lnTo>
                  <a:lnTo>
                    <a:pt x="353" y="229"/>
                  </a:lnTo>
                  <a:lnTo>
                    <a:pt x="353" y="231"/>
                  </a:lnTo>
                  <a:lnTo>
                    <a:pt x="351" y="232"/>
                  </a:lnTo>
                  <a:lnTo>
                    <a:pt x="350" y="234"/>
                  </a:lnTo>
                  <a:lnTo>
                    <a:pt x="348" y="234"/>
                  </a:lnTo>
                  <a:lnTo>
                    <a:pt x="346" y="234"/>
                  </a:lnTo>
                  <a:lnTo>
                    <a:pt x="345" y="234"/>
                  </a:lnTo>
                  <a:lnTo>
                    <a:pt x="343" y="232"/>
                  </a:lnTo>
                  <a:lnTo>
                    <a:pt x="343" y="229"/>
                  </a:lnTo>
                  <a:lnTo>
                    <a:pt x="343" y="227"/>
                  </a:lnTo>
                  <a:close/>
                  <a:moveTo>
                    <a:pt x="351" y="210"/>
                  </a:moveTo>
                  <a:lnTo>
                    <a:pt x="351" y="210"/>
                  </a:lnTo>
                  <a:lnTo>
                    <a:pt x="351" y="207"/>
                  </a:lnTo>
                  <a:lnTo>
                    <a:pt x="353" y="207"/>
                  </a:lnTo>
                  <a:lnTo>
                    <a:pt x="356" y="207"/>
                  </a:lnTo>
                  <a:lnTo>
                    <a:pt x="358" y="207"/>
                  </a:lnTo>
                  <a:lnTo>
                    <a:pt x="359" y="207"/>
                  </a:lnTo>
                  <a:lnTo>
                    <a:pt x="361" y="208"/>
                  </a:lnTo>
                  <a:lnTo>
                    <a:pt x="361" y="211"/>
                  </a:lnTo>
                  <a:lnTo>
                    <a:pt x="361" y="213"/>
                  </a:lnTo>
                  <a:lnTo>
                    <a:pt x="359" y="215"/>
                  </a:lnTo>
                  <a:lnTo>
                    <a:pt x="358" y="216"/>
                  </a:lnTo>
                  <a:lnTo>
                    <a:pt x="356" y="216"/>
                  </a:lnTo>
                  <a:lnTo>
                    <a:pt x="354" y="216"/>
                  </a:lnTo>
                  <a:lnTo>
                    <a:pt x="353" y="215"/>
                  </a:lnTo>
                  <a:lnTo>
                    <a:pt x="351" y="213"/>
                  </a:lnTo>
                  <a:lnTo>
                    <a:pt x="351" y="211"/>
                  </a:lnTo>
                  <a:lnTo>
                    <a:pt x="351" y="210"/>
                  </a:lnTo>
                  <a:close/>
                  <a:moveTo>
                    <a:pt x="358" y="191"/>
                  </a:moveTo>
                  <a:lnTo>
                    <a:pt x="358" y="191"/>
                  </a:lnTo>
                  <a:lnTo>
                    <a:pt x="359" y="189"/>
                  </a:lnTo>
                  <a:lnTo>
                    <a:pt x="361" y="187"/>
                  </a:lnTo>
                  <a:lnTo>
                    <a:pt x="362" y="187"/>
                  </a:lnTo>
                  <a:lnTo>
                    <a:pt x="364" y="187"/>
                  </a:lnTo>
                  <a:lnTo>
                    <a:pt x="366" y="189"/>
                  </a:lnTo>
                  <a:lnTo>
                    <a:pt x="367" y="191"/>
                  </a:lnTo>
                  <a:lnTo>
                    <a:pt x="367" y="192"/>
                  </a:lnTo>
                  <a:lnTo>
                    <a:pt x="367" y="194"/>
                  </a:lnTo>
                  <a:lnTo>
                    <a:pt x="366" y="195"/>
                  </a:lnTo>
                  <a:lnTo>
                    <a:pt x="366" y="197"/>
                  </a:lnTo>
                  <a:lnTo>
                    <a:pt x="362" y="197"/>
                  </a:lnTo>
                  <a:lnTo>
                    <a:pt x="361" y="197"/>
                  </a:lnTo>
                  <a:lnTo>
                    <a:pt x="359" y="195"/>
                  </a:lnTo>
                  <a:lnTo>
                    <a:pt x="358" y="194"/>
                  </a:lnTo>
                  <a:lnTo>
                    <a:pt x="358" y="192"/>
                  </a:lnTo>
                  <a:lnTo>
                    <a:pt x="358" y="191"/>
                  </a:lnTo>
                  <a:close/>
                  <a:moveTo>
                    <a:pt x="366" y="171"/>
                  </a:moveTo>
                  <a:lnTo>
                    <a:pt x="366" y="171"/>
                  </a:lnTo>
                  <a:lnTo>
                    <a:pt x="367" y="170"/>
                  </a:lnTo>
                  <a:lnTo>
                    <a:pt x="369" y="170"/>
                  </a:lnTo>
                  <a:lnTo>
                    <a:pt x="370" y="168"/>
                  </a:lnTo>
                  <a:lnTo>
                    <a:pt x="372" y="168"/>
                  </a:lnTo>
                  <a:lnTo>
                    <a:pt x="374" y="170"/>
                  </a:lnTo>
                  <a:lnTo>
                    <a:pt x="375" y="171"/>
                  </a:lnTo>
                  <a:lnTo>
                    <a:pt x="375" y="173"/>
                  </a:lnTo>
                  <a:lnTo>
                    <a:pt x="375" y="176"/>
                  </a:lnTo>
                  <a:lnTo>
                    <a:pt x="374" y="178"/>
                  </a:lnTo>
                  <a:lnTo>
                    <a:pt x="372" y="178"/>
                  </a:lnTo>
                  <a:lnTo>
                    <a:pt x="370" y="178"/>
                  </a:lnTo>
                  <a:lnTo>
                    <a:pt x="369" y="178"/>
                  </a:lnTo>
                  <a:lnTo>
                    <a:pt x="367" y="178"/>
                  </a:lnTo>
                  <a:lnTo>
                    <a:pt x="366" y="176"/>
                  </a:lnTo>
                  <a:lnTo>
                    <a:pt x="366" y="173"/>
                  </a:lnTo>
                  <a:lnTo>
                    <a:pt x="366" y="171"/>
                  </a:lnTo>
                  <a:close/>
                  <a:moveTo>
                    <a:pt x="372" y="154"/>
                  </a:moveTo>
                  <a:lnTo>
                    <a:pt x="372" y="154"/>
                  </a:lnTo>
                  <a:lnTo>
                    <a:pt x="374" y="152"/>
                  </a:lnTo>
                  <a:lnTo>
                    <a:pt x="375" y="151"/>
                  </a:lnTo>
                  <a:lnTo>
                    <a:pt x="377" y="151"/>
                  </a:lnTo>
                  <a:lnTo>
                    <a:pt x="380" y="151"/>
                  </a:lnTo>
                  <a:lnTo>
                    <a:pt x="382" y="152"/>
                  </a:lnTo>
                  <a:lnTo>
                    <a:pt x="382" y="155"/>
                  </a:lnTo>
                  <a:lnTo>
                    <a:pt x="382" y="157"/>
                  </a:lnTo>
                  <a:lnTo>
                    <a:pt x="382" y="159"/>
                  </a:lnTo>
                  <a:lnTo>
                    <a:pt x="380" y="160"/>
                  </a:lnTo>
                  <a:lnTo>
                    <a:pt x="377" y="160"/>
                  </a:lnTo>
                  <a:lnTo>
                    <a:pt x="375" y="160"/>
                  </a:lnTo>
                  <a:lnTo>
                    <a:pt x="374" y="159"/>
                  </a:lnTo>
                  <a:lnTo>
                    <a:pt x="374" y="157"/>
                  </a:lnTo>
                  <a:lnTo>
                    <a:pt x="372" y="155"/>
                  </a:lnTo>
                  <a:lnTo>
                    <a:pt x="372" y="154"/>
                  </a:lnTo>
                  <a:close/>
                  <a:moveTo>
                    <a:pt x="380" y="135"/>
                  </a:moveTo>
                  <a:lnTo>
                    <a:pt x="380" y="135"/>
                  </a:lnTo>
                  <a:lnTo>
                    <a:pt x="382" y="133"/>
                  </a:lnTo>
                  <a:lnTo>
                    <a:pt x="383" y="131"/>
                  </a:lnTo>
                  <a:lnTo>
                    <a:pt x="385" y="131"/>
                  </a:lnTo>
                  <a:lnTo>
                    <a:pt x="386" y="131"/>
                  </a:lnTo>
                  <a:lnTo>
                    <a:pt x="388" y="133"/>
                  </a:lnTo>
                  <a:lnTo>
                    <a:pt x="390" y="135"/>
                  </a:lnTo>
                  <a:lnTo>
                    <a:pt x="390" y="136"/>
                  </a:lnTo>
                  <a:lnTo>
                    <a:pt x="390" y="138"/>
                  </a:lnTo>
                  <a:lnTo>
                    <a:pt x="388" y="139"/>
                  </a:lnTo>
                  <a:lnTo>
                    <a:pt x="386" y="141"/>
                  </a:lnTo>
                  <a:lnTo>
                    <a:pt x="385" y="141"/>
                  </a:lnTo>
                  <a:lnTo>
                    <a:pt x="383" y="141"/>
                  </a:lnTo>
                  <a:lnTo>
                    <a:pt x="382" y="139"/>
                  </a:lnTo>
                  <a:lnTo>
                    <a:pt x="380" y="138"/>
                  </a:lnTo>
                  <a:lnTo>
                    <a:pt x="380" y="136"/>
                  </a:lnTo>
                  <a:lnTo>
                    <a:pt x="380" y="135"/>
                  </a:lnTo>
                  <a:close/>
                  <a:moveTo>
                    <a:pt x="388" y="115"/>
                  </a:moveTo>
                  <a:lnTo>
                    <a:pt x="388" y="115"/>
                  </a:lnTo>
                  <a:lnTo>
                    <a:pt x="388" y="114"/>
                  </a:lnTo>
                  <a:lnTo>
                    <a:pt x="390" y="114"/>
                  </a:lnTo>
                  <a:lnTo>
                    <a:pt x="391" y="112"/>
                  </a:lnTo>
                  <a:lnTo>
                    <a:pt x="394" y="114"/>
                  </a:lnTo>
                  <a:lnTo>
                    <a:pt x="396" y="114"/>
                  </a:lnTo>
                  <a:lnTo>
                    <a:pt x="396" y="115"/>
                  </a:lnTo>
                  <a:lnTo>
                    <a:pt x="398" y="117"/>
                  </a:lnTo>
                  <a:lnTo>
                    <a:pt x="396" y="120"/>
                  </a:lnTo>
                  <a:lnTo>
                    <a:pt x="396" y="122"/>
                  </a:lnTo>
                  <a:lnTo>
                    <a:pt x="394" y="122"/>
                  </a:lnTo>
                  <a:lnTo>
                    <a:pt x="393" y="123"/>
                  </a:lnTo>
                  <a:lnTo>
                    <a:pt x="390" y="122"/>
                  </a:lnTo>
                  <a:lnTo>
                    <a:pt x="388" y="122"/>
                  </a:lnTo>
                  <a:lnTo>
                    <a:pt x="388" y="120"/>
                  </a:lnTo>
                  <a:lnTo>
                    <a:pt x="386" y="119"/>
                  </a:lnTo>
                  <a:lnTo>
                    <a:pt x="388" y="115"/>
                  </a:lnTo>
                  <a:close/>
                  <a:moveTo>
                    <a:pt x="394" y="98"/>
                  </a:moveTo>
                  <a:lnTo>
                    <a:pt x="394" y="98"/>
                  </a:lnTo>
                  <a:lnTo>
                    <a:pt x="396" y="96"/>
                  </a:lnTo>
                  <a:lnTo>
                    <a:pt x="398" y="94"/>
                  </a:lnTo>
                  <a:lnTo>
                    <a:pt x="399" y="94"/>
                  </a:lnTo>
                  <a:lnTo>
                    <a:pt x="401" y="94"/>
                  </a:lnTo>
                  <a:lnTo>
                    <a:pt x="403" y="96"/>
                  </a:lnTo>
                  <a:lnTo>
                    <a:pt x="404" y="98"/>
                  </a:lnTo>
                  <a:lnTo>
                    <a:pt x="404" y="99"/>
                  </a:lnTo>
                  <a:lnTo>
                    <a:pt x="404" y="101"/>
                  </a:lnTo>
                  <a:lnTo>
                    <a:pt x="403" y="102"/>
                  </a:lnTo>
                  <a:lnTo>
                    <a:pt x="401" y="104"/>
                  </a:lnTo>
                  <a:lnTo>
                    <a:pt x="399" y="104"/>
                  </a:lnTo>
                  <a:lnTo>
                    <a:pt x="398" y="104"/>
                  </a:lnTo>
                  <a:lnTo>
                    <a:pt x="396" y="102"/>
                  </a:lnTo>
                  <a:lnTo>
                    <a:pt x="394" y="101"/>
                  </a:lnTo>
                  <a:lnTo>
                    <a:pt x="394" y="99"/>
                  </a:lnTo>
                  <a:lnTo>
                    <a:pt x="394" y="98"/>
                  </a:lnTo>
                  <a:close/>
                  <a:moveTo>
                    <a:pt x="403" y="78"/>
                  </a:moveTo>
                  <a:lnTo>
                    <a:pt x="403" y="78"/>
                  </a:lnTo>
                  <a:lnTo>
                    <a:pt x="403" y="77"/>
                  </a:lnTo>
                  <a:lnTo>
                    <a:pt x="404" y="75"/>
                  </a:lnTo>
                  <a:lnTo>
                    <a:pt x="407" y="75"/>
                  </a:lnTo>
                  <a:lnTo>
                    <a:pt x="409" y="75"/>
                  </a:lnTo>
                  <a:lnTo>
                    <a:pt x="411" y="77"/>
                  </a:lnTo>
                  <a:lnTo>
                    <a:pt x="411" y="78"/>
                  </a:lnTo>
                  <a:lnTo>
                    <a:pt x="412" y="80"/>
                  </a:lnTo>
                  <a:lnTo>
                    <a:pt x="412" y="82"/>
                  </a:lnTo>
                  <a:lnTo>
                    <a:pt x="411" y="83"/>
                  </a:lnTo>
                  <a:lnTo>
                    <a:pt x="409" y="85"/>
                  </a:lnTo>
                  <a:lnTo>
                    <a:pt x="407" y="85"/>
                  </a:lnTo>
                  <a:lnTo>
                    <a:pt x="404" y="85"/>
                  </a:lnTo>
                  <a:lnTo>
                    <a:pt x="403" y="83"/>
                  </a:lnTo>
                  <a:lnTo>
                    <a:pt x="403" y="82"/>
                  </a:lnTo>
                  <a:lnTo>
                    <a:pt x="403" y="80"/>
                  </a:lnTo>
                  <a:lnTo>
                    <a:pt x="403" y="78"/>
                  </a:lnTo>
                  <a:close/>
                  <a:moveTo>
                    <a:pt x="409" y="59"/>
                  </a:moveTo>
                  <a:lnTo>
                    <a:pt x="409" y="59"/>
                  </a:lnTo>
                  <a:lnTo>
                    <a:pt x="411" y="58"/>
                  </a:lnTo>
                  <a:lnTo>
                    <a:pt x="412" y="58"/>
                  </a:lnTo>
                  <a:lnTo>
                    <a:pt x="414" y="56"/>
                  </a:lnTo>
                  <a:lnTo>
                    <a:pt x="415" y="58"/>
                  </a:lnTo>
                  <a:lnTo>
                    <a:pt x="417" y="58"/>
                  </a:lnTo>
                  <a:lnTo>
                    <a:pt x="419" y="59"/>
                  </a:lnTo>
                  <a:lnTo>
                    <a:pt x="419" y="61"/>
                  </a:lnTo>
                  <a:lnTo>
                    <a:pt x="419" y="64"/>
                  </a:lnTo>
                  <a:lnTo>
                    <a:pt x="417" y="66"/>
                  </a:lnTo>
                  <a:lnTo>
                    <a:pt x="415" y="66"/>
                  </a:lnTo>
                  <a:lnTo>
                    <a:pt x="414" y="67"/>
                  </a:lnTo>
                  <a:lnTo>
                    <a:pt x="412" y="66"/>
                  </a:lnTo>
                  <a:lnTo>
                    <a:pt x="411" y="66"/>
                  </a:lnTo>
                  <a:lnTo>
                    <a:pt x="409" y="64"/>
                  </a:lnTo>
                  <a:lnTo>
                    <a:pt x="409" y="62"/>
                  </a:lnTo>
                  <a:lnTo>
                    <a:pt x="409" y="59"/>
                  </a:lnTo>
                  <a:close/>
                  <a:moveTo>
                    <a:pt x="417" y="42"/>
                  </a:moveTo>
                  <a:lnTo>
                    <a:pt x="417" y="42"/>
                  </a:lnTo>
                  <a:lnTo>
                    <a:pt x="419" y="40"/>
                  </a:lnTo>
                  <a:lnTo>
                    <a:pt x="419" y="38"/>
                  </a:lnTo>
                  <a:lnTo>
                    <a:pt x="422" y="38"/>
                  </a:lnTo>
                  <a:lnTo>
                    <a:pt x="423" y="38"/>
                  </a:lnTo>
                  <a:lnTo>
                    <a:pt x="425" y="40"/>
                  </a:lnTo>
                  <a:lnTo>
                    <a:pt x="427" y="42"/>
                  </a:lnTo>
                  <a:lnTo>
                    <a:pt x="427" y="43"/>
                  </a:lnTo>
                  <a:lnTo>
                    <a:pt x="427" y="45"/>
                  </a:lnTo>
                  <a:lnTo>
                    <a:pt x="425" y="46"/>
                  </a:lnTo>
                  <a:lnTo>
                    <a:pt x="423" y="48"/>
                  </a:lnTo>
                  <a:lnTo>
                    <a:pt x="422" y="48"/>
                  </a:lnTo>
                  <a:lnTo>
                    <a:pt x="420" y="48"/>
                  </a:lnTo>
                  <a:lnTo>
                    <a:pt x="419" y="46"/>
                  </a:lnTo>
                  <a:lnTo>
                    <a:pt x="417" y="45"/>
                  </a:lnTo>
                  <a:lnTo>
                    <a:pt x="417" y="43"/>
                  </a:lnTo>
                  <a:lnTo>
                    <a:pt x="417" y="42"/>
                  </a:lnTo>
                  <a:close/>
                  <a:moveTo>
                    <a:pt x="423" y="22"/>
                  </a:moveTo>
                  <a:lnTo>
                    <a:pt x="423" y="22"/>
                  </a:lnTo>
                  <a:lnTo>
                    <a:pt x="425" y="21"/>
                  </a:lnTo>
                  <a:lnTo>
                    <a:pt x="427" y="19"/>
                  </a:lnTo>
                  <a:lnTo>
                    <a:pt x="428" y="19"/>
                  </a:lnTo>
                  <a:lnTo>
                    <a:pt x="430" y="19"/>
                  </a:lnTo>
                  <a:lnTo>
                    <a:pt x="431" y="21"/>
                  </a:lnTo>
                  <a:lnTo>
                    <a:pt x="433" y="22"/>
                  </a:lnTo>
                  <a:lnTo>
                    <a:pt x="433" y="24"/>
                  </a:lnTo>
                  <a:lnTo>
                    <a:pt x="433" y="26"/>
                  </a:lnTo>
                  <a:lnTo>
                    <a:pt x="433" y="27"/>
                  </a:lnTo>
                  <a:lnTo>
                    <a:pt x="431" y="29"/>
                  </a:lnTo>
                  <a:lnTo>
                    <a:pt x="428" y="29"/>
                  </a:lnTo>
                  <a:lnTo>
                    <a:pt x="427" y="29"/>
                  </a:lnTo>
                  <a:lnTo>
                    <a:pt x="425" y="27"/>
                  </a:lnTo>
                  <a:lnTo>
                    <a:pt x="423" y="27"/>
                  </a:lnTo>
                  <a:lnTo>
                    <a:pt x="423" y="24"/>
                  </a:lnTo>
                  <a:lnTo>
                    <a:pt x="423" y="22"/>
                  </a:lnTo>
                  <a:close/>
                  <a:moveTo>
                    <a:pt x="431" y="3"/>
                  </a:moveTo>
                  <a:lnTo>
                    <a:pt x="431" y="3"/>
                  </a:lnTo>
                  <a:lnTo>
                    <a:pt x="433" y="2"/>
                  </a:lnTo>
                  <a:lnTo>
                    <a:pt x="435" y="2"/>
                  </a:lnTo>
                  <a:lnTo>
                    <a:pt x="436" y="0"/>
                  </a:lnTo>
                  <a:lnTo>
                    <a:pt x="438" y="2"/>
                  </a:lnTo>
                  <a:lnTo>
                    <a:pt x="439" y="2"/>
                  </a:lnTo>
                  <a:lnTo>
                    <a:pt x="441" y="3"/>
                  </a:lnTo>
                  <a:lnTo>
                    <a:pt x="441" y="5"/>
                  </a:lnTo>
                  <a:lnTo>
                    <a:pt x="441" y="8"/>
                  </a:lnTo>
                  <a:lnTo>
                    <a:pt x="439" y="10"/>
                  </a:lnTo>
                  <a:lnTo>
                    <a:pt x="438" y="10"/>
                  </a:lnTo>
                  <a:lnTo>
                    <a:pt x="436" y="11"/>
                  </a:lnTo>
                  <a:lnTo>
                    <a:pt x="435" y="10"/>
                  </a:lnTo>
                  <a:lnTo>
                    <a:pt x="433" y="10"/>
                  </a:lnTo>
                  <a:lnTo>
                    <a:pt x="431" y="8"/>
                  </a:lnTo>
                  <a:lnTo>
                    <a:pt x="431" y="6"/>
                  </a:lnTo>
                  <a:lnTo>
                    <a:pt x="431" y="3"/>
                  </a:lnTo>
                  <a:close/>
                </a:path>
              </a:pathLst>
            </a:custGeom>
            <a:solidFill>
              <a:srgbClr val="000000"/>
            </a:solidFill>
            <a:ln w="3175">
              <a:solidFill>
                <a:srgbClr val="000000"/>
              </a:solidFill>
              <a:round/>
              <a:headEnd/>
              <a:tailEnd/>
            </a:ln>
          </p:spPr>
          <p:txBody>
            <a:bodyPr/>
            <a:lstStyle/>
            <a:p>
              <a:endParaRPr lang="de-DE"/>
            </a:p>
          </p:txBody>
        </p:sp>
        <p:sp>
          <p:nvSpPr>
            <p:cNvPr id="18503" name="Freeform 29"/>
            <p:cNvSpPr>
              <a:spLocks noEditPoints="1"/>
            </p:cNvSpPr>
            <p:nvPr/>
          </p:nvSpPr>
          <p:spPr bwMode="auto">
            <a:xfrm>
              <a:off x="1406" y="1775"/>
              <a:ext cx="1150" cy="391"/>
            </a:xfrm>
            <a:custGeom>
              <a:avLst/>
              <a:gdLst>
                <a:gd name="T0" fmla="*/ 6 w 1150"/>
                <a:gd name="T1" fmla="*/ 0 h 391"/>
                <a:gd name="T2" fmla="*/ 26 w 1150"/>
                <a:gd name="T3" fmla="*/ 6 h 391"/>
                <a:gd name="T4" fmla="*/ 45 w 1150"/>
                <a:gd name="T5" fmla="*/ 13 h 391"/>
                <a:gd name="T6" fmla="*/ 64 w 1150"/>
                <a:gd name="T7" fmla="*/ 19 h 391"/>
                <a:gd name="T8" fmla="*/ 83 w 1150"/>
                <a:gd name="T9" fmla="*/ 26 h 391"/>
                <a:gd name="T10" fmla="*/ 102 w 1150"/>
                <a:gd name="T11" fmla="*/ 32 h 391"/>
                <a:gd name="T12" fmla="*/ 120 w 1150"/>
                <a:gd name="T13" fmla="*/ 38 h 391"/>
                <a:gd name="T14" fmla="*/ 139 w 1150"/>
                <a:gd name="T15" fmla="*/ 45 h 391"/>
                <a:gd name="T16" fmla="*/ 159 w 1150"/>
                <a:gd name="T17" fmla="*/ 51 h 391"/>
                <a:gd name="T18" fmla="*/ 178 w 1150"/>
                <a:gd name="T19" fmla="*/ 58 h 391"/>
                <a:gd name="T20" fmla="*/ 197 w 1150"/>
                <a:gd name="T21" fmla="*/ 64 h 391"/>
                <a:gd name="T22" fmla="*/ 216 w 1150"/>
                <a:gd name="T23" fmla="*/ 70 h 391"/>
                <a:gd name="T24" fmla="*/ 235 w 1150"/>
                <a:gd name="T25" fmla="*/ 77 h 391"/>
                <a:gd name="T26" fmla="*/ 253 w 1150"/>
                <a:gd name="T27" fmla="*/ 83 h 391"/>
                <a:gd name="T28" fmla="*/ 272 w 1150"/>
                <a:gd name="T29" fmla="*/ 90 h 391"/>
                <a:gd name="T30" fmla="*/ 291 w 1150"/>
                <a:gd name="T31" fmla="*/ 94 h 391"/>
                <a:gd name="T32" fmla="*/ 311 w 1150"/>
                <a:gd name="T33" fmla="*/ 101 h 391"/>
                <a:gd name="T34" fmla="*/ 330 w 1150"/>
                <a:gd name="T35" fmla="*/ 107 h 391"/>
                <a:gd name="T36" fmla="*/ 349 w 1150"/>
                <a:gd name="T37" fmla="*/ 114 h 391"/>
                <a:gd name="T38" fmla="*/ 368 w 1150"/>
                <a:gd name="T39" fmla="*/ 120 h 391"/>
                <a:gd name="T40" fmla="*/ 386 w 1150"/>
                <a:gd name="T41" fmla="*/ 127 h 391"/>
                <a:gd name="T42" fmla="*/ 405 w 1150"/>
                <a:gd name="T43" fmla="*/ 133 h 391"/>
                <a:gd name="T44" fmla="*/ 424 w 1150"/>
                <a:gd name="T45" fmla="*/ 139 h 391"/>
                <a:gd name="T46" fmla="*/ 444 w 1150"/>
                <a:gd name="T47" fmla="*/ 146 h 391"/>
                <a:gd name="T48" fmla="*/ 463 w 1150"/>
                <a:gd name="T49" fmla="*/ 152 h 391"/>
                <a:gd name="T50" fmla="*/ 482 w 1150"/>
                <a:gd name="T51" fmla="*/ 159 h 391"/>
                <a:gd name="T52" fmla="*/ 501 w 1150"/>
                <a:gd name="T53" fmla="*/ 165 h 391"/>
                <a:gd name="T54" fmla="*/ 521 w 1150"/>
                <a:gd name="T55" fmla="*/ 171 h 391"/>
                <a:gd name="T56" fmla="*/ 538 w 1150"/>
                <a:gd name="T57" fmla="*/ 178 h 391"/>
                <a:gd name="T58" fmla="*/ 557 w 1150"/>
                <a:gd name="T59" fmla="*/ 184 h 391"/>
                <a:gd name="T60" fmla="*/ 577 w 1150"/>
                <a:gd name="T61" fmla="*/ 191 h 391"/>
                <a:gd name="T62" fmla="*/ 596 w 1150"/>
                <a:gd name="T63" fmla="*/ 197 h 391"/>
                <a:gd name="T64" fmla="*/ 615 w 1150"/>
                <a:gd name="T65" fmla="*/ 203 h 391"/>
                <a:gd name="T66" fmla="*/ 634 w 1150"/>
                <a:gd name="T67" fmla="*/ 210 h 391"/>
                <a:gd name="T68" fmla="*/ 653 w 1150"/>
                <a:gd name="T69" fmla="*/ 216 h 391"/>
                <a:gd name="T70" fmla="*/ 671 w 1150"/>
                <a:gd name="T71" fmla="*/ 223 h 391"/>
                <a:gd name="T72" fmla="*/ 690 w 1150"/>
                <a:gd name="T73" fmla="*/ 229 h 391"/>
                <a:gd name="T74" fmla="*/ 710 w 1150"/>
                <a:gd name="T75" fmla="*/ 235 h 391"/>
                <a:gd name="T76" fmla="*/ 729 w 1150"/>
                <a:gd name="T77" fmla="*/ 240 h 391"/>
                <a:gd name="T78" fmla="*/ 748 w 1150"/>
                <a:gd name="T79" fmla="*/ 247 h 391"/>
                <a:gd name="T80" fmla="*/ 767 w 1150"/>
                <a:gd name="T81" fmla="*/ 253 h 391"/>
                <a:gd name="T82" fmla="*/ 786 w 1150"/>
                <a:gd name="T83" fmla="*/ 259 h 391"/>
                <a:gd name="T84" fmla="*/ 806 w 1150"/>
                <a:gd name="T85" fmla="*/ 266 h 391"/>
                <a:gd name="T86" fmla="*/ 823 w 1150"/>
                <a:gd name="T87" fmla="*/ 272 h 391"/>
                <a:gd name="T88" fmla="*/ 842 w 1150"/>
                <a:gd name="T89" fmla="*/ 279 h 391"/>
                <a:gd name="T90" fmla="*/ 862 w 1150"/>
                <a:gd name="T91" fmla="*/ 285 h 391"/>
                <a:gd name="T92" fmla="*/ 881 w 1150"/>
                <a:gd name="T93" fmla="*/ 292 h 391"/>
                <a:gd name="T94" fmla="*/ 900 w 1150"/>
                <a:gd name="T95" fmla="*/ 298 h 391"/>
                <a:gd name="T96" fmla="*/ 919 w 1150"/>
                <a:gd name="T97" fmla="*/ 304 h 391"/>
                <a:gd name="T98" fmla="*/ 939 w 1150"/>
                <a:gd name="T99" fmla="*/ 311 h 391"/>
                <a:gd name="T100" fmla="*/ 956 w 1150"/>
                <a:gd name="T101" fmla="*/ 317 h 391"/>
                <a:gd name="T102" fmla="*/ 975 w 1150"/>
                <a:gd name="T103" fmla="*/ 324 h 391"/>
                <a:gd name="T104" fmla="*/ 995 w 1150"/>
                <a:gd name="T105" fmla="*/ 330 h 391"/>
                <a:gd name="T106" fmla="*/ 1014 w 1150"/>
                <a:gd name="T107" fmla="*/ 336 h 391"/>
                <a:gd name="T108" fmla="*/ 1033 w 1150"/>
                <a:gd name="T109" fmla="*/ 343 h 391"/>
                <a:gd name="T110" fmla="*/ 1052 w 1150"/>
                <a:gd name="T111" fmla="*/ 349 h 391"/>
                <a:gd name="T112" fmla="*/ 1072 w 1150"/>
                <a:gd name="T113" fmla="*/ 356 h 391"/>
                <a:gd name="T114" fmla="*/ 1089 w 1150"/>
                <a:gd name="T115" fmla="*/ 362 h 391"/>
                <a:gd name="T116" fmla="*/ 1108 w 1150"/>
                <a:gd name="T117" fmla="*/ 368 h 391"/>
                <a:gd name="T118" fmla="*/ 1128 w 1150"/>
                <a:gd name="T119" fmla="*/ 375 h 391"/>
                <a:gd name="T120" fmla="*/ 1147 w 1150"/>
                <a:gd name="T121" fmla="*/ 380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391"/>
                <a:gd name="T185" fmla="*/ 1150 w 1150"/>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391">
                  <a:moveTo>
                    <a:pt x="6" y="0"/>
                  </a:moveTo>
                  <a:lnTo>
                    <a:pt x="6" y="0"/>
                  </a:lnTo>
                  <a:lnTo>
                    <a:pt x="8" y="2"/>
                  </a:lnTo>
                  <a:lnTo>
                    <a:pt x="10" y="3"/>
                  </a:lnTo>
                  <a:lnTo>
                    <a:pt x="10" y="5"/>
                  </a:lnTo>
                  <a:lnTo>
                    <a:pt x="10" y="6"/>
                  </a:lnTo>
                  <a:lnTo>
                    <a:pt x="10" y="8"/>
                  </a:lnTo>
                  <a:lnTo>
                    <a:pt x="8" y="10"/>
                  </a:lnTo>
                  <a:lnTo>
                    <a:pt x="5" y="10"/>
                  </a:lnTo>
                  <a:lnTo>
                    <a:pt x="3" y="10"/>
                  </a:lnTo>
                  <a:lnTo>
                    <a:pt x="2" y="10"/>
                  </a:lnTo>
                  <a:lnTo>
                    <a:pt x="0" y="8"/>
                  </a:lnTo>
                  <a:lnTo>
                    <a:pt x="0" y="5"/>
                  </a:lnTo>
                  <a:lnTo>
                    <a:pt x="0" y="3"/>
                  </a:lnTo>
                  <a:lnTo>
                    <a:pt x="2" y="2"/>
                  </a:lnTo>
                  <a:lnTo>
                    <a:pt x="3" y="0"/>
                  </a:lnTo>
                  <a:lnTo>
                    <a:pt x="5" y="0"/>
                  </a:lnTo>
                  <a:lnTo>
                    <a:pt x="6" y="0"/>
                  </a:lnTo>
                  <a:close/>
                  <a:moveTo>
                    <a:pt x="26" y="6"/>
                  </a:moveTo>
                  <a:lnTo>
                    <a:pt x="26" y="6"/>
                  </a:lnTo>
                  <a:lnTo>
                    <a:pt x="27" y="8"/>
                  </a:lnTo>
                  <a:lnTo>
                    <a:pt x="29" y="10"/>
                  </a:lnTo>
                  <a:lnTo>
                    <a:pt x="29" y="11"/>
                  </a:lnTo>
                  <a:lnTo>
                    <a:pt x="29" y="13"/>
                  </a:lnTo>
                  <a:lnTo>
                    <a:pt x="27" y="14"/>
                  </a:lnTo>
                  <a:lnTo>
                    <a:pt x="26" y="16"/>
                  </a:lnTo>
                  <a:lnTo>
                    <a:pt x="24" y="16"/>
                  </a:lnTo>
                  <a:lnTo>
                    <a:pt x="22" y="16"/>
                  </a:lnTo>
                  <a:lnTo>
                    <a:pt x="21" y="14"/>
                  </a:lnTo>
                  <a:lnTo>
                    <a:pt x="19" y="14"/>
                  </a:lnTo>
                  <a:lnTo>
                    <a:pt x="19" y="11"/>
                  </a:lnTo>
                  <a:lnTo>
                    <a:pt x="19" y="10"/>
                  </a:lnTo>
                  <a:lnTo>
                    <a:pt x="21" y="8"/>
                  </a:lnTo>
                  <a:lnTo>
                    <a:pt x="22" y="6"/>
                  </a:lnTo>
                  <a:lnTo>
                    <a:pt x="24" y="6"/>
                  </a:lnTo>
                  <a:lnTo>
                    <a:pt x="26" y="6"/>
                  </a:lnTo>
                  <a:close/>
                  <a:moveTo>
                    <a:pt x="45" y="13"/>
                  </a:moveTo>
                  <a:lnTo>
                    <a:pt x="45" y="13"/>
                  </a:lnTo>
                  <a:lnTo>
                    <a:pt x="46" y="14"/>
                  </a:lnTo>
                  <a:lnTo>
                    <a:pt x="48" y="16"/>
                  </a:lnTo>
                  <a:lnTo>
                    <a:pt x="48" y="18"/>
                  </a:lnTo>
                  <a:lnTo>
                    <a:pt x="48" y="19"/>
                  </a:lnTo>
                  <a:lnTo>
                    <a:pt x="46" y="21"/>
                  </a:lnTo>
                  <a:lnTo>
                    <a:pt x="45" y="22"/>
                  </a:lnTo>
                  <a:lnTo>
                    <a:pt x="43" y="22"/>
                  </a:lnTo>
                  <a:lnTo>
                    <a:pt x="42" y="22"/>
                  </a:lnTo>
                  <a:lnTo>
                    <a:pt x="40" y="21"/>
                  </a:lnTo>
                  <a:lnTo>
                    <a:pt x="38" y="19"/>
                  </a:lnTo>
                  <a:lnTo>
                    <a:pt x="38" y="18"/>
                  </a:lnTo>
                  <a:lnTo>
                    <a:pt x="38" y="16"/>
                  </a:lnTo>
                  <a:lnTo>
                    <a:pt x="40" y="14"/>
                  </a:lnTo>
                  <a:lnTo>
                    <a:pt x="42" y="13"/>
                  </a:lnTo>
                  <a:lnTo>
                    <a:pt x="43" y="13"/>
                  </a:lnTo>
                  <a:lnTo>
                    <a:pt x="45" y="13"/>
                  </a:lnTo>
                  <a:close/>
                  <a:moveTo>
                    <a:pt x="64" y="19"/>
                  </a:moveTo>
                  <a:lnTo>
                    <a:pt x="64" y="19"/>
                  </a:lnTo>
                  <a:lnTo>
                    <a:pt x="66" y="21"/>
                  </a:lnTo>
                  <a:lnTo>
                    <a:pt x="67" y="22"/>
                  </a:lnTo>
                  <a:lnTo>
                    <a:pt x="67" y="24"/>
                  </a:lnTo>
                  <a:lnTo>
                    <a:pt x="67" y="26"/>
                  </a:lnTo>
                  <a:lnTo>
                    <a:pt x="66" y="27"/>
                  </a:lnTo>
                  <a:lnTo>
                    <a:pt x="64" y="29"/>
                  </a:lnTo>
                  <a:lnTo>
                    <a:pt x="62" y="29"/>
                  </a:lnTo>
                  <a:lnTo>
                    <a:pt x="61" y="29"/>
                  </a:lnTo>
                  <a:lnTo>
                    <a:pt x="59" y="27"/>
                  </a:lnTo>
                  <a:lnTo>
                    <a:pt x="58" y="26"/>
                  </a:lnTo>
                  <a:lnTo>
                    <a:pt x="58" y="24"/>
                  </a:lnTo>
                  <a:lnTo>
                    <a:pt x="58" y="22"/>
                  </a:lnTo>
                  <a:lnTo>
                    <a:pt x="58" y="21"/>
                  </a:lnTo>
                  <a:lnTo>
                    <a:pt x="59" y="19"/>
                  </a:lnTo>
                  <a:lnTo>
                    <a:pt x="62" y="19"/>
                  </a:lnTo>
                  <a:lnTo>
                    <a:pt x="64" y="19"/>
                  </a:lnTo>
                  <a:close/>
                  <a:moveTo>
                    <a:pt x="83" y="26"/>
                  </a:moveTo>
                  <a:lnTo>
                    <a:pt x="83" y="26"/>
                  </a:lnTo>
                  <a:lnTo>
                    <a:pt x="85" y="27"/>
                  </a:lnTo>
                  <a:lnTo>
                    <a:pt x="86" y="29"/>
                  </a:lnTo>
                  <a:lnTo>
                    <a:pt x="86" y="30"/>
                  </a:lnTo>
                  <a:lnTo>
                    <a:pt x="86" y="32"/>
                  </a:lnTo>
                  <a:lnTo>
                    <a:pt x="85" y="34"/>
                  </a:lnTo>
                  <a:lnTo>
                    <a:pt x="83" y="35"/>
                  </a:lnTo>
                  <a:lnTo>
                    <a:pt x="82" y="35"/>
                  </a:lnTo>
                  <a:lnTo>
                    <a:pt x="80" y="35"/>
                  </a:lnTo>
                  <a:lnTo>
                    <a:pt x="78" y="34"/>
                  </a:lnTo>
                  <a:lnTo>
                    <a:pt x="77" y="32"/>
                  </a:lnTo>
                  <a:lnTo>
                    <a:pt x="77" y="30"/>
                  </a:lnTo>
                  <a:lnTo>
                    <a:pt x="77" y="29"/>
                  </a:lnTo>
                  <a:lnTo>
                    <a:pt x="77" y="27"/>
                  </a:lnTo>
                  <a:lnTo>
                    <a:pt x="78" y="26"/>
                  </a:lnTo>
                  <a:lnTo>
                    <a:pt x="80" y="26"/>
                  </a:lnTo>
                  <a:lnTo>
                    <a:pt x="83" y="26"/>
                  </a:lnTo>
                  <a:close/>
                  <a:moveTo>
                    <a:pt x="102" y="32"/>
                  </a:moveTo>
                  <a:lnTo>
                    <a:pt x="102" y="32"/>
                  </a:lnTo>
                  <a:lnTo>
                    <a:pt x="104" y="34"/>
                  </a:lnTo>
                  <a:lnTo>
                    <a:pt x="104" y="35"/>
                  </a:lnTo>
                  <a:lnTo>
                    <a:pt x="106" y="37"/>
                  </a:lnTo>
                  <a:lnTo>
                    <a:pt x="106" y="38"/>
                  </a:lnTo>
                  <a:lnTo>
                    <a:pt x="104" y="40"/>
                  </a:lnTo>
                  <a:lnTo>
                    <a:pt x="102" y="42"/>
                  </a:lnTo>
                  <a:lnTo>
                    <a:pt x="101" y="42"/>
                  </a:lnTo>
                  <a:lnTo>
                    <a:pt x="99" y="42"/>
                  </a:lnTo>
                  <a:lnTo>
                    <a:pt x="96" y="40"/>
                  </a:lnTo>
                  <a:lnTo>
                    <a:pt x="96" y="38"/>
                  </a:lnTo>
                  <a:lnTo>
                    <a:pt x="94" y="37"/>
                  </a:lnTo>
                  <a:lnTo>
                    <a:pt x="96" y="35"/>
                  </a:lnTo>
                  <a:lnTo>
                    <a:pt x="96" y="34"/>
                  </a:lnTo>
                  <a:lnTo>
                    <a:pt x="98" y="32"/>
                  </a:lnTo>
                  <a:lnTo>
                    <a:pt x="99" y="32"/>
                  </a:lnTo>
                  <a:lnTo>
                    <a:pt x="102" y="32"/>
                  </a:lnTo>
                  <a:close/>
                  <a:moveTo>
                    <a:pt x="120" y="38"/>
                  </a:moveTo>
                  <a:lnTo>
                    <a:pt x="120" y="38"/>
                  </a:lnTo>
                  <a:lnTo>
                    <a:pt x="122" y="40"/>
                  </a:lnTo>
                  <a:lnTo>
                    <a:pt x="123" y="40"/>
                  </a:lnTo>
                  <a:lnTo>
                    <a:pt x="125" y="43"/>
                  </a:lnTo>
                  <a:lnTo>
                    <a:pt x="123" y="45"/>
                  </a:lnTo>
                  <a:lnTo>
                    <a:pt x="123" y="46"/>
                  </a:lnTo>
                  <a:lnTo>
                    <a:pt x="122" y="48"/>
                  </a:lnTo>
                  <a:lnTo>
                    <a:pt x="120" y="48"/>
                  </a:lnTo>
                  <a:lnTo>
                    <a:pt x="117" y="48"/>
                  </a:lnTo>
                  <a:lnTo>
                    <a:pt x="115" y="46"/>
                  </a:lnTo>
                  <a:lnTo>
                    <a:pt x="115" y="45"/>
                  </a:lnTo>
                  <a:lnTo>
                    <a:pt x="114" y="43"/>
                  </a:lnTo>
                  <a:lnTo>
                    <a:pt x="114" y="42"/>
                  </a:lnTo>
                  <a:lnTo>
                    <a:pt x="115" y="40"/>
                  </a:lnTo>
                  <a:lnTo>
                    <a:pt x="117" y="38"/>
                  </a:lnTo>
                  <a:lnTo>
                    <a:pt x="118" y="38"/>
                  </a:lnTo>
                  <a:lnTo>
                    <a:pt x="120" y="38"/>
                  </a:lnTo>
                  <a:close/>
                  <a:moveTo>
                    <a:pt x="139" y="45"/>
                  </a:moveTo>
                  <a:lnTo>
                    <a:pt x="139" y="45"/>
                  </a:lnTo>
                  <a:lnTo>
                    <a:pt x="141" y="45"/>
                  </a:lnTo>
                  <a:lnTo>
                    <a:pt x="142" y="46"/>
                  </a:lnTo>
                  <a:lnTo>
                    <a:pt x="142" y="50"/>
                  </a:lnTo>
                  <a:lnTo>
                    <a:pt x="142" y="51"/>
                  </a:lnTo>
                  <a:lnTo>
                    <a:pt x="142" y="53"/>
                  </a:lnTo>
                  <a:lnTo>
                    <a:pt x="141" y="54"/>
                  </a:lnTo>
                  <a:lnTo>
                    <a:pt x="139" y="54"/>
                  </a:lnTo>
                  <a:lnTo>
                    <a:pt x="136" y="54"/>
                  </a:lnTo>
                  <a:lnTo>
                    <a:pt x="134" y="53"/>
                  </a:lnTo>
                  <a:lnTo>
                    <a:pt x="133" y="51"/>
                  </a:lnTo>
                  <a:lnTo>
                    <a:pt x="133" y="50"/>
                  </a:lnTo>
                  <a:lnTo>
                    <a:pt x="133" y="48"/>
                  </a:lnTo>
                  <a:lnTo>
                    <a:pt x="134" y="46"/>
                  </a:lnTo>
                  <a:lnTo>
                    <a:pt x="136" y="45"/>
                  </a:lnTo>
                  <a:lnTo>
                    <a:pt x="138" y="45"/>
                  </a:lnTo>
                  <a:lnTo>
                    <a:pt x="139" y="45"/>
                  </a:lnTo>
                  <a:close/>
                  <a:moveTo>
                    <a:pt x="159" y="51"/>
                  </a:moveTo>
                  <a:lnTo>
                    <a:pt x="159" y="51"/>
                  </a:lnTo>
                  <a:lnTo>
                    <a:pt x="160" y="51"/>
                  </a:lnTo>
                  <a:lnTo>
                    <a:pt x="162" y="53"/>
                  </a:lnTo>
                  <a:lnTo>
                    <a:pt x="162" y="56"/>
                  </a:lnTo>
                  <a:lnTo>
                    <a:pt x="162" y="58"/>
                  </a:lnTo>
                  <a:lnTo>
                    <a:pt x="162" y="59"/>
                  </a:lnTo>
                  <a:lnTo>
                    <a:pt x="160" y="61"/>
                  </a:lnTo>
                  <a:lnTo>
                    <a:pt x="157" y="61"/>
                  </a:lnTo>
                  <a:lnTo>
                    <a:pt x="155" y="61"/>
                  </a:lnTo>
                  <a:lnTo>
                    <a:pt x="154" y="59"/>
                  </a:lnTo>
                  <a:lnTo>
                    <a:pt x="152" y="58"/>
                  </a:lnTo>
                  <a:lnTo>
                    <a:pt x="152" y="56"/>
                  </a:lnTo>
                  <a:lnTo>
                    <a:pt x="152" y="54"/>
                  </a:lnTo>
                  <a:lnTo>
                    <a:pt x="154" y="53"/>
                  </a:lnTo>
                  <a:lnTo>
                    <a:pt x="155" y="51"/>
                  </a:lnTo>
                  <a:lnTo>
                    <a:pt x="157" y="51"/>
                  </a:lnTo>
                  <a:lnTo>
                    <a:pt x="159" y="51"/>
                  </a:lnTo>
                  <a:close/>
                  <a:moveTo>
                    <a:pt x="178" y="58"/>
                  </a:moveTo>
                  <a:lnTo>
                    <a:pt x="178" y="58"/>
                  </a:lnTo>
                  <a:lnTo>
                    <a:pt x="179" y="58"/>
                  </a:lnTo>
                  <a:lnTo>
                    <a:pt x="181" y="59"/>
                  </a:lnTo>
                  <a:lnTo>
                    <a:pt x="181" y="62"/>
                  </a:lnTo>
                  <a:lnTo>
                    <a:pt x="181" y="64"/>
                  </a:lnTo>
                  <a:lnTo>
                    <a:pt x="179" y="66"/>
                  </a:lnTo>
                  <a:lnTo>
                    <a:pt x="178" y="67"/>
                  </a:lnTo>
                  <a:lnTo>
                    <a:pt x="176" y="67"/>
                  </a:lnTo>
                  <a:lnTo>
                    <a:pt x="175" y="67"/>
                  </a:lnTo>
                  <a:lnTo>
                    <a:pt x="173" y="66"/>
                  </a:lnTo>
                  <a:lnTo>
                    <a:pt x="171" y="64"/>
                  </a:lnTo>
                  <a:lnTo>
                    <a:pt x="171" y="62"/>
                  </a:lnTo>
                  <a:lnTo>
                    <a:pt x="171" y="61"/>
                  </a:lnTo>
                  <a:lnTo>
                    <a:pt x="173" y="59"/>
                  </a:lnTo>
                  <a:lnTo>
                    <a:pt x="175" y="58"/>
                  </a:lnTo>
                  <a:lnTo>
                    <a:pt x="176" y="58"/>
                  </a:lnTo>
                  <a:lnTo>
                    <a:pt x="178" y="58"/>
                  </a:lnTo>
                  <a:close/>
                  <a:moveTo>
                    <a:pt x="197" y="64"/>
                  </a:moveTo>
                  <a:lnTo>
                    <a:pt x="197" y="64"/>
                  </a:lnTo>
                  <a:lnTo>
                    <a:pt x="199" y="64"/>
                  </a:lnTo>
                  <a:lnTo>
                    <a:pt x="200" y="66"/>
                  </a:lnTo>
                  <a:lnTo>
                    <a:pt x="200" y="67"/>
                  </a:lnTo>
                  <a:lnTo>
                    <a:pt x="200" y="70"/>
                  </a:lnTo>
                  <a:lnTo>
                    <a:pt x="199" y="72"/>
                  </a:lnTo>
                  <a:lnTo>
                    <a:pt x="197" y="74"/>
                  </a:lnTo>
                  <a:lnTo>
                    <a:pt x="195" y="74"/>
                  </a:lnTo>
                  <a:lnTo>
                    <a:pt x="194" y="74"/>
                  </a:lnTo>
                  <a:lnTo>
                    <a:pt x="192" y="72"/>
                  </a:lnTo>
                  <a:lnTo>
                    <a:pt x="191" y="70"/>
                  </a:lnTo>
                  <a:lnTo>
                    <a:pt x="191" y="69"/>
                  </a:lnTo>
                  <a:lnTo>
                    <a:pt x="191" y="67"/>
                  </a:lnTo>
                  <a:lnTo>
                    <a:pt x="192" y="66"/>
                  </a:lnTo>
                  <a:lnTo>
                    <a:pt x="192" y="64"/>
                  </a:lnTo>
                  <a:lnTo>
                    <a:pt x="195" y="64"/>
                  </a:lnTo>
                  <a:lnTo>
                    <a:pt x="197" y="64"/>
                  </a:lnTo>
                  <a:close/>
                  <a:moveTo>
                    <a:pt x="216" y="70"/>
                  </a:moveTo>
                  <a:lnTo>
                    <a:pt x="216" y="70"/>
                  </a:lnTo>
                  <a:lnTo>
                    <a:pt x="218" y="70"/>
                  </a:lnTo>
                  <a:lnTo>
                    <a:pt x="219" y="72"/>
                  </a:lnTo>
                  <a:lnTo>
                    <a:pt x="219" y="74"/>
                  </a:lnTo>
                  <a:lnTo>
                    <a:pt x="219" y="77"/>
                  </a:lnTo>
                  <a:lnTo>
                    <a:pt x="218" y="78"/>
                  </a:lnTo>
                  <a:lnTo>
                    <a:pt x="216" y="78"/>
                  </a:lnTo>
                  <a:lnTo>
                    <a:pt x="215" y="80"/>
                  </a:lnTo>
                  <a:lnTo>
                    <a:pt x="213" y="80"/>
                  </a:lnTo>
                  <a:lnTo>
                    <a:pt x="211" y="78"/>
                  </a:lnTo>
                  <a:lnTo>
                    <a:pt x="210" y="77"/>
                  </a:lnTo>
                  <a:lnTo>
                    <a:pt x="210" y="75"/>
                  </a:lnTo>
                  <a:lnTo>
                    <a:pt x="210" y="74"/>
                  </a:lnTo>
                  <a:lnTo>
                    <a:pt x="210" y="72"/>
                  </a:lnTo>
                  <a:lnTo>
                    <a:pt x="211" y="70"/>
                  </a:lnTo>
                  <a:lnTo>
                    <a:pt x="215" y="70"/>
                  </a:lnTo>
                  <a:lnTo>
                    <a:pt x="216" y="70"/>
                  </a:lnTo>
                  <a:close/>
                  <a:moveTo>
                    <a:pt x="235" y="77"/>
                  </a:moveTo>
                  <a:lnTo>
                    <a:pt x="235" y="77"/>
                  </a:lnTo>
                  <a:lnTo>
                    <a:pt x="237" y="77"/>
                  </a:lnTo>
                  <a:lnTo>
                    <a:pt x="237" y="78"/>
                  </a:lnTo>
                  <a:lnTo>
                    <a:pt x="239" y="80"/>
                  </a:lnTo>
                  <a:lnTo>
                    <a:pt x="239" y="83"/>
                  </a:lnTo>
                  <a:lnTo>
                    <a:pt x="237" y="85"/>
                  </a:lnTo>
                  <a:lnTo>
                    <a:pt x="235" y="85"/>
                  </a:lnTo>
                  <a:lnTo>
                    <a:pt x="234" y="86"/>
                  </a:lnTo>
                  <a:lnTo>
                    <a:pt x="232" y="86"/>
                  </a:lnTo>
                  <a:lnTo>
                    <a:pt x="231" y="85"/>
                  </a:lnTo>
                  <a:lnTo>
                    <a:pt x="229" y="83"/>
                  </a:lnTo>
                  <a:lnTo>
                    <a:pt x="227" y="82"/>
                  </a:lnTo>
                  <a:lnTo>
                    <a:pt x="229" y="80"/>
                  </a:lnTo>
                  <a:lnTo>
                    <a:pt x="229" y="78"/>
                  </a:lnTo>
                  <a:lnTo>
                    <a:pt x="231" y="77"/>
                  </a:lnTo>
                  <a:lnTo>
                    <a:pt x="232" y="75"/>
                  </a:lnTo>
                  <a:lnTo>
                    <a:pt x="235" y="77"/>
                  </a:lnTo>
                  <a:close/>
                  <a:moveTo>
                    <a:pt x="253" y="83"/>
                  </a:moveTo>
                  <a:lnTo>
                    <a:pt x="253" y="83"/>
                  </a:lnTo>
                  <a:lnTo>
                    <a:pt x="256" y="83"/>
                  </a:lnTo>
                  <a:lnTo>
                    <a:pt x="256" y="85"/>
                  </a:lnTo>
                  <a:lnTo>
                    <a:pt x="258" y="86"/>
                  </a:lnTo>
                  <a:lnTo>
                    <a:pt x="256" y="90"/>
                  </a:lnTo>
                  <a:lnTo>
                    <a:pt x="256" y="91"/>
                  </a:lnTo>
                  <a:lnTo>
                    <a:pt x="255" y="91"/>
                  </a:lnTo>
                  <a:lnTo>
                    <a:pt x="253" y="93"/>
                  </a:lnTo>
                  <a:lnTo>
                    <a:pt x="250" y="93"/>
                  </a:lnTo>
                  <a:lnTo>
                    <a:pt x="248" y="91"/>
                  </a:lnTo>
                  <a:lnTo>
                    <a:pt x="248" y="90"/>
                  </a:lnTo>
                  <a:lnTo>
                    <a:pt x="247" y="88"/>
                  </a:lnTo>
                  <a:lnTo>
                    <a:pt x="247" y="86"/>
                  </a:lnTo>
                  <a:lnTo>
                    <a:pt x="248" y="85"/>
                  </a:lnTo>
                  <a:lnTo>
                    <a:pt x="250" y="83"/>
                  </a:lnTo>
                  <a:lnTo>
                    <a:pt x="251" y="82"/>
                  </a:lnTo>
                  <a:lnTo>
                    <a:pt x="253" y="83"/>
                  </a:lnTo>
                  <a:close/>
                  <a:moveTo>
                    <a:pt x="272" y="90"/>
                  </a:moveTo>
                  <a:lnTo>
                    <a:pt x="272" y="90"/>
                  </a:lnTo>
                  <a:lnTo>
                    <a:pt x="274" y="90"/>
                  </a:lnTo>
                  <a:lnTo>
                    <a:pt x="275" y="91"/>
                  </a:lnTo>
                  <a:lnTo>
                    <a:pt x="275" y="93"/>
                  </a:lnTo>
                  <a:lnTo>
                    <a:pt x="275" y="94"/>
                  </a:lnTo>
                  <a:lnTo>
                    <a:pt x="275" y="98"/>
                  </a:lnTo>
                  <a:lnTo>
                    <a:pt x="274" y="98"/>
                  </a:lnTo>
                  <a:lnTo>
                    <a:pt x="272" y="99"/>
                  </a:lnTo>
                  <a:lnTo>
                    <a:pt x="269" y="98"/>
                  </a:lnTo>
                  <a:lnTo>
                    <a:pt x="267" y="98"/>
                  </a:lnTo>
                  <a:lnTo>
                    <a:pt x="267" y="96"/>
                  </a:lnTo>
                  <a:lnTo>
                    <a:pt x="266" y="94"/>
                  </a:lnTo>
                  <a:lnTo>
                    <a:pt x="266" y="93"/>
                  </a:lnTo>
                  <a:lnTo>
                    <a:pt x="267" y="90"/>
                  </a:lnTo>
                  <a:lnTo>
                    <a:pt x="269" y="90"/>
                  </a:lnTo>
                  <a:lnTo>
                    <a:pt x="271" y="88"/>
                  </a:lnTo>
                  <a:lnTo>
                    <a:pt x="272" y="90"/>
                  </a:lnTo>
                  <a:close/>
                  <a:moveTo>
                    <a:pt x="291" y="94"/>
                  </a:moveTo>
                  <a:lnTo>
                    <a:pt x="291" y="96"/>
                  </a:lnTo>
                  <a:lnTo>
                    <a:pt x="293" y="96"/>
                  </a:lnTo>
                  <a:lnTo>
                    <a:pt x="295" y="98"/>
                  </a:lnTo>
                  <a:lnTo>
                    <a:pt x="295" y="99"/>
                  </a:lnTo>
                  <a:lnTo>
                    <a:pt x="295" y="101"/>
                  </a:lnTo>
                  <a:lnTo>
                    <a:pt x="295" y="104"/>
                  </a:lnTo>
                  <a:lnTo>
                    <a:pt x="293" y="104"/>
                  </a:lnTo>
                  <a:lnTo>
                    <a:pt x="290" y="106"/>
                  </a:lnTo>
                  <a:lnTo>
                    <a:pt x="288" y="104"/>
                  </a:lnTo>
                  <a:lnTo>
                    <a:pt x="287" y="104"/>
                  </a:lnTo>
                  <a:lnTo>
                    <a:pt x="285" y="102"/>
                  </a:lnTo>
                  <a:lnTo>
                    <a:pt x="285" y="101"/>
                  </a:lnTo>
                  <a:lnTo>
                    <a:pt x="285" y="98"/>
                  </a:lnTo>
                  <a:lnTo>
                    <a:pt x="287" y="96"/>
                  </a:lnTo>
                  <a:lnTo>
                    <a:pt x="288" y="96"/>
                  </a:lnTo>
                  <a:lnTo>
                    <a:pt x="290" y="94"/>
                  </a:lnTo>
                  <a:lnTo>
                    <a:pt x="291" y="94"/>
                  </a:lnTo>
                  <a:close/>
                  <a:moveTo>
                    <a:pt x="311" y="101"/>
                  </a:moveTo>
                  <a:lnTo>
                    <a:pt x="311" y="101"/>
                  </a:lnTo>
                  <a:lnTo>
                    <a:pt x="312" y="102"/>
                  </a:lnTo>
                  <a:lnTo>
                    <a:pt x="314" y="104"/>
                  </a:lnTo>
                  <a:lnTo>
                    <a:pt x="314" y="106"/>
                  </a:lnTo>
                  <a:lnTo>
                    <a:pt x="314" y="107"/>
                  </a:lnTo>
                  <a:lnTo>
                    <a:pt x="312" y="109"/>
                  </a:lnTo>
                  <a:lnTo>
                    <a:pt x="311" y="110"/>
                  </a:lnTo>
                  <a:lnTo>
                    <a:pt x="309" y="112"/>
                  </a:lnTo>
                  <a:lnTo>
                    <a:pt x="307" y="110"/>
                  </a:lnTo>
                  <a:lnTo>
                    <a:pt x="306" y="110"/>
                  </a:lnTo>
                  <a:lnTo>
                    <a:pt x="304" y="109"/>
                  </a:lnTo>
                  <a:lnTo>
                    <a:pt x="304" y="107"/>
                  </a:lnTo>
                  <a:lnTo>
                    <a:pt x="304" y="104"/>
                  </a:lnTo>
                  <a:lnTo>
                    <a:pt x="306" y="102"/>
                  </a:lnTo>
                  <a:lnTo>
                    <a:pt x="307" y="102"/>
                  </a:lnTo>
                  <a:lnTo>
                    <a:pt x="309" y="101"/>
                  </a:lnTo>
                  <a:lnTo>
                    <a:pt x="311" y="101"/>
                  </a:lnTo>
                  <a:close/>
                  <a:moveTo>
                    <a:pt x="330" y="107"/>
                  </a:moveTo>
                  <a:lnTo>
                    <a:pt x="330" y="107"/>
                  </a:lnTo>
                  <a:lnTo>
                    <a:pt x="331" y="109"/>
                  </a:lnTo>
                  <a:lnTo>
                    <a:pt x="333" y="110"/>
                  </a:lnTo>
                  <a:lnTo>
                    <a:pt x="333" y="112"/>
                  </a:lnTo>
                  <a:lnTo>
                    <a:pt x="333" y="114"/>
                  </a:lnTo>
                  <a:lnTo>
                    <a:pt x="331" y="115"/>
                  </a:lnTo>
                  <a:lnTo>
                    <a:pt x="330" y="117"/>
                  </a:lnTo>
                  <a:lnTo>
                    <a:pt x="328" y="117"/>
                  </a:lnTo>
                  <a:lnTo>
                    <a:pt x="327" y="117"/>
                  </a:lnTo>
                  <a:lnTo>
                    <a:pt x="325" y="117"/>
                  </a:lnTo>
                  <a:lnTo>
                    <a:pt x="323" y="115"/>
                  </a:lnTo>
                  <a:lnTo>
                    <a:pt x="323" y="114"/>
                  </a:lnTo>
                  <a:lnTo>
                    <a:pt x="323" y="110"/>
                  </a:lnTo>
                  <a:lnTo>
                    <a:pt x="325" y="109"/>
                  </a:lnTo>
                  <a:lnTo>
                    <a:pt x="327" y="109"/>
                  </a:lnTo>
                  <a:lnTo>
                    <a:pt x="328" y="107"/>
                  </a:lnTo>
                  <a:lnTo>
                    <a:pt x="330" y="107"/>
                  </a:lnTo>
                  <a:close/>
                  <a:moveTo>
                    <a:pt x="349" y="114"/>
                  </a:moveTo>
                  <a:lnTo>
                    <a:pt x="349" y="114"/>
                  </a:lnTo>
                  <a:lnTo>
                    <a:pt x="351" y="115"/>
                  </a:lnTo>
                  <a:lnTo>
                    <a:pt x="352" y="117"/>
                  </a:lnTo>
                  <a:lnTo>
                    <a:pt x="352" y="119"/>
                  </a:lnTo>
                  <a:lnTo>
                    <a:pt x="352" y="120"/>
                  </a:lnTo>
                  <a:lnTo>
                    <a:pt x="351" y="122"/>
                  </a:lnTo>
                  <a:lnTo>
                    <a:pt x="349" y="123"/>
                  </a:lnTo>
                  <a:lnTo>
                    <a:pt x="348" y="123"/>
                  </a:lnTo>
                  <a:lnTo>
                    <a:pt x="346" y="123"/>
                  </a:lnTo>
                  <a:lnTo>
                    <a:pt x="344" y="123"/>
                  </a:lnTo>
                  <a:lnTo>
                    <a:pt x="343" y="122"/>
                  </a:lnTo>
                  <a:lnTo>
                    <a:pt x="343" y="120"/>
                  </a:lnTo>
                  <a:lnTo>
                    <a:pt x="343" y="117"/>
                  </a:lnTo>
                  <a:lnTo>
                    <a:pt x="343" y="115"/>
                  </a:lnTo>
                  <a:lnTo>
                    <a:pt x="344" y="115"/>
                  </a:lnTo>
                  <a:lnTo>
                    <a:pt x="348" y="114"/>
                  </a:lnTo>
                  <a:lnTo>
                    <a:pt x="349" y="114"/>
                  </a:lnTo>
                  <a:close/>
                  <a:moveTo>
                    <a:pt x="368" y="120"/>
                  </a:moveTo>
                  <a:lnTo>
                    <a:pt x="368" y="120"/>
                  </a:lnTo>
                  <a:lnTo>
                    <a:pt x="370" y="122"/>
                  </a:lnTo>
                  <a:lnTo>
                    <a:pt x="370" y="123"/>
                  </a:lnTo>
                  <a:lnTo>
                    <a:pt x="372" y="125"/>
                  </a:lnTo>
                  <a:lnTo>
                    <a:pt x="372" y="127"/>
                  </a:lnTo>
                  <a:lnTo>
                    <a:pt x="370" y="128"/>
                  </a:lnTo>
                  <a:lnTo>
                    <a:pt x="368" y="130"/>
                  </a:lnTo>
                  <a:lnTo>
                    <a:pt x="367" y="130"/>
                  </a:lnTo>
                  <a:lnTo>
                    <a:pt x="365" y="130"/>
                  </a:lnTo>
                  <a:lnTo>
                    <a:pt x="364" y="130"/>
                  </a:lnTo>
                  <a:lnTo>
                    <a:pt x="362" y="128"/>
                  </a:lnTo>
                  <a:lnTo>
                    <a:pt x="362" y="127"/>
                  </a:lnTo>
                  <a:lnTo>
                    <a:pt x="362" y="123"/>
                  </a:lnTo>
                  <a:lnTo>
                    <a:pt x="362" y="122"/>
                  </a:lnTo>
                  <a:lnTo>
                    <a:pt x="364" y="120"/>
                  </a:lnTo>
                  <a:lnTo>
                    <a:pt x="365" y="120"/>
                  </a:lnTo>
                  <a:lnTo>
                    <a:pt x="368" y="120"/>
                  </a:lnTo>
                  <a:close/>
                  <a:moveTo>
                    <a:pt x="386" y="127"/>
                  </a:moveTo>
                  <a:lnTo>
                    <a:pt x="388" y="127"/>
                  </a:lnTo>
                  <a:lnTo>
                    <a:pt x="389" y="128"/>
                  </a:lnTo>
                  <a:lnTo>
                    <a:pt x="389" y="130"/>
                  </a:lnTo>
                  <a:lnTo>
                    <a:pt x="391" y="131"/>
                  </a:lnTo>
                  <a:lnTo>
                    <a:pt x="389" y="133"/>
                  </a:lnTo>
                  <a:lnTo>
                    <a:pt x="389" y="135"/>
                  </a:lnTo>
                  <a:lnTo>
                    <a:pt x="388" y="136"/>
                  </a:lnTo>
                  <a:lnTo>
                    <a:pt x="386" y="136"/>
                  </a:lnTo>
                  <a:lnTo>
                    <a:pt x="384" y="136"/>
                  </a:lnTo>
                  <a:lnTo>
                    <a:pt x="381" y="136"/>
                  </a:lnTo>
                  <a:lnTo>
                    <a:pt x="381" y="135"/>
                  </a:lnTo>
                  <a:lnTo>
                    <a:pt x="380" y="131"/>
                  </a:lnTo>
                  <a:lnTo>
                    <a:pt x="381" y="130"/>
                  </a:lnTo>
                  <a:lnTo>
                    <a:pt x="381" y="128"/>
                  </a:lnTo>
                  <a:lnTo>
                    <a:pt x="383" y="127"/>
                  </a:lnTo>
                  <a:lnTo>
                    <a:pt x="384" y="127"/>
                  </a:lnTo>
                  <a:lnTo>
                    <a:pt x="386" y="127"/>
                  </a:lnTo>
                  <a:close/>
                  <a:moveTo>
                    <a:pt x="405" y="133"/>
                  </a:moveTo>
                  <a:lnTo>
                    <a:pt x="405" y="133"/>
                  </a:lnTo>
                  <a:lnTo>
                    <a:pt x="407" y="135"/>
                  </a:lnTo>
                  <a:lnTo>
                    <a:pt x="408" y="136"/>
                  </a:lnTo>
                  <a:lnTo>
                    <a:pt x="410" y="138"/>
                  </a:lnTo>
                  <a:lnTo>
                    <a:pt x="408" y="139"/>
                  </a:lnTo>
                  <a:lnTo>
                    <a:pt x="408" y="141"/>
                  </a:lnTo>
                  <a:lnTo>
                    <a:pt x="407" y="143"/>
                  </a:lnTo>
                  <a:lnTo>
                    <a:pt x="405" y="143"/>
                  </a:lnTo>
                  <a:lnTo>
                    <a:pt x="402" y="143"/>
                  </a:lnTo>
                  <a:lnTo>
                    <a:pt x="400" y="143"/>
                  </a:lnTo>
                  <a:lnTo>
                    <a:pt x="400" y="141"/>
                  </a:lnTo>
                  <a:lnTo>
                    <a:pt x="399" y="138"/>
                  </a:lnTo>
                  <a:lnTo>
                    <a:pt x="399" y="136"/>
                  </a:lnTo>
                  <a:lnTo>
                    <a:pt x="400" y="135"/>
                  </a:lnTo>
                  <a:lnTo>
                    <a:pt x="402" y="133"/>
                  </a:lnTo>
                  <a:lnTo>
                    <a:pt x="404" y="133"/>
                  </a:lnTo>
                  <a:lnTo>
                    <a:pt x="405" y="133"/>
                  </a:lnTo>
                  <a:close/>
                  <a:moveTo>
                    <a:pt x="424" y="139"/>
                  </a:moveTo>
                  <a:lnTo>
                    <a:pt x="424" y="139"/>
                  </a:lnTo>
                  <a:lnTo>
                    <a:pt x="426" y="141"/>
                  </a:lnTo>
                  <a:lnTo>
                    <a:pt x="428" y="143"/>
                  </a:lnTo>
                  <a:lnTo>
                    <a:pt x="428" y="144"/>
                  </a:lnTo>
                  <a:lnTo>
                    <a:pt x="428" y="146"/>
                  </a:lnTo>
                  <a:lnTo>
                    <a:pt x="428" y="147"/>
                  </a:lnTo>
                  <a:lnTo>
                    <a:pt x="426" y="149"/>
                  </a:lnTo>
                  <a:lnTo>
                    <a:pt x="423" y="149"/>
                  </a:lnTo>
                  <a:lnTo>
                    <a:pt x="421" y="149"/>
                  </a:lnTo>
                  <a:lnTo>
                    <a:pt x="420" y="149"/>
                  </a:lnTo>
                  <a:lnTo>
                    <a:pt x="418" y="147"/>
                  </a:lnTo>
                  <a:lnTo>
                    <a:pt x="418" y="144"/>
                  </a:lnTo>
                  <a:lnTo>
                    <a:pt x="418" y="143"/>
                  </a:lnTo>
                  <a:lnTo>
                    <a:pt x="420" y="141"/>
                  </a:lnTo>
                  <a:lnTo>
                    <a:pt x="421" y="139"/>
                  </a:lnTo>
                  <a:lnTo>
                    <a:pt x="423" y="139"/>
                  </a:lnTo>
                  <a:lnTo>
                    <a:pt x="424" y="139"/>
                  </a:lnTo>
                  <a:close/>
                  <a:moveTo>
                    <a:pt x="444" y="146"/>
                  </a:moveTo>
                  <a:lnTo>
                    <a:pt x="444" y="146"/>
                  </a:lnTo>
                  <a:lnTo>
                    <a:pt x="445" y="147"/>
                  </a:lnTo>
                  <a:lnTo>
                    <a:pt x="447" y="149"/>
                  </a:lnTo>
                  <a:lnTo>
                    <a:pt x="447" y="151"/>
                  </a:lnTo>
                  <a:lnTo>
                    <a:pt x="447" y="152"/>
                  </a:lnTo>
                  <a:lnTo>
                    <a:pt x="445" y="154"/>
                  </a:lnTo>
                  <a:lnTo>
                    <a:pt x="445" y="155"/>
                  </a:lnTo>
                  <a:lnTo>
                    <a:pt x="442" y="155"/>
                  </a:lnTo>
                  <a:lnTo>
                    <a:pt x="440" y="155"/>
                  </a:lnTo>
                  <a:lnTo>
                    <a:pt x="439" y="154"/>
                  </a:lnTo>
                  <a:lnTo>
                    <a:pt x="437" y="154"/>
                  </a:lnTo>
                  <a:lnTo>
                    <a:pt x="437" y="151"/>
                  </a:lnTo>
                  <a:lnTo>
                    <a:pt x="437" y="149"/>
                  </a:lnTo>
                  <a:lnTo>
                    <a:pt x="439" y="147"/>
                  </a:lnTo>
                  <a:lnTo>
                    <a:pt x="440" y="146"/>
                  </a:lnTo>
                  <a:lnTo>
                    <a:pt x="442" y="146"/>
                  </a:lnTo>
                  <a:lnTo>
                    <a:pt x="444" y="146"/>
                  </a:lnTo>
                  <a:close/>
                  <a:moveTo>
                    <a:pt x="463" y="152"/>
                  </a:moveTo>
                  <a:lnTo>
                    <a:pt x="463" y="152"/>
                  </a:lnTo>
                  <a:lnTo>
                    <a:pt x="464" y="154"/>
                  </a:lnTo>
                  <a:lnTo>
                    <a:pt x="466" y="155"/>
                  </a:lnTo>
                  <a:lnTo>
                    <a:pt x="466" y="157"/>
                  </a:lnTo>
                  <a:lnTo>
                    <a:pt x="466" y="159"/>
                  </a:lnTo>
                  <a:lnTo>
                    <a:pt x="464" y="160"/>
                  </a:lnTo>
                  <a:lnTo>
                    <a:pt x="463" y="162"/>
                  </a:lnTo>
                  <a:lnTo>
                    <a:pt x="461" y="162"/>
                  </a:lnTo>
                  <a:lnTo>
                    <a:pt x="460" y="162"/>
                  </a:lnTo>
                  <a:lnTo>
                    <a:pt x="458" y="160"/>
                  </a:lnTo>
                  <a:lnTo>
                    <a:pt x="456" y="159"/>
                  </a:lnTo>
                  <a:lnTo>
                    <a:pt x="456" y="157"/>
                  </a:lnTo>
                  <a:lnTo>
                    <a:pt x="456" y="155"/>
                  </a:lnTo>
                  <a:lnTo>
                    <a:pt x="458" y="154"/>
                  </a:lnTo>
                  <a:lnTo>
                    <a:pt x="460" y="152"/>
                  </a:lnTo>
                  <a:lnTo>
                    <a:pt x="461" y="152"/>
                  </a:lnTo>
                  <a:lnTo>
                    <a:pt x="463" y="152"/>
                  </a:lnTo>
                  <a:close/>
                  <a:moveTo>
                    <a:pt x="482" y="159"/>
                  </a:moveTo>
                  <a:lnTo>
                    <a:pt x="482" y="159"/>
                  </a:lnTo>
                  <a:lnTo>
                    <a:pt x="484" y="160"/>
                  </a:lnTo>
                  <a:lnTo>
                    <a:pt x="485" y="162"/>
                  </a:lnTo>
                  <a:lnTo>
                    <a:pt x="485" y="163"/>
                  </a:lnTo>
                  <a:lnTo>
                    <a:pt x="485" y="165"/>
                  </a:lnTo>
                  <a:lnTo>
                    <a:pt x="484" y="167"/>
                  </a:lnTo>
                  <a:lnTo>
                    <a:pt x="482" y="168"/>
                  </a:lnTo>
                  <a:lnTo>
                    <a:pt x="480" y="168"/>
                  </a:lnTo>
                  <a:lnTo>
                    <a:pt x="479" y="168"/>
                  </a:lnTo>
                  <a:lnTo>
                    <a:pt x="477" y="167"/>
                  </a:lnTo>
                  <a:lnTo>
                    <a:pt x="476" y="165"/>
                  </a:lnTo>
                  <a:lnTo>
                    <a:pt x="476" y="163"/>
                  </a:lnTo>
                  <a:lnTo>
                    <a:pt x="476" y="162"/>
                  </a:lnTo>
                  <a:lnTo>
                    <a:pt x="476" y="160"/>
                  </a:lnTo>
                  <a:lnTo>
                    <a:pt x="477" y="159"/>
                  </a:lnTo>
                  <a:lnTo>
                    <a:pt x="480" y="159"/>
                  </a:lnTo>
                  <a:lnTo>
                    <a:pt x="482" y="159"/>
                  </a:lnTo>
                  <a:close/>
                  <a:moveTo>
                    <a:pt x="501" y="165"/>
                  </a:moveTo>
                  <a:lnTo>
                    <a:pt x="501" y="165"/>
                  </a:lnTo>
                  <a:lnTo>
                    <a:pt x="503" y="167"/>
                  </a:lnTo>
                  <a:lnTo>
                    <a:pt x="504" y="168"/>
                  </a:lnTo>
                  <a:lnTo>
                    <a:pt x="504" y="170"/>
                  </a:lnTo>
                  <a:lnTo>
                    <a:pt x="504" y="171"/>
                  </a:lnTo>
                  <a:lnTo>
                    <a:pt x="503" y="173"/>
                  </a:lnTo>
                  <a:lnTo>
                    <a:pt x="501" y="175"/>
                  </a:lnTo>
                  <a:lnTo>
                    <a:pt x="500" y="175"/>
                  </a:lnTo>
                  <a:lnTo>
                    <a:pt x="498" y="175"/>
                  </a:lnTo>
                  <a:lnTo>
                    <a:pt x="496" y="173"/>
                  </a:lnTo>
                  <a:lnTo>
                    <a:pt x="495" y="171"/>
                  </a:lnTo>
                  <a:lnTo>
                    <a:pt x="495" y="170"/>
                  </a:lnTo>
                  <a:lnTo>
                    <a:pt x="495" y="168"/>
                  </a:lnTo>
                  <a:lnTo>
                    <a:pt x="495" y="167"/>
                  </a:lnTo>
                  <a:lnTo>
                    <a:pt x="496" y="165"/>
                  </a:lnTo>
                  <a:lnTo>
                    <a:pt x="498" y="165"/>
                  </a:lnTo>
                  <a:lnTo>
                    <a:pt x="501" y="165"/>
                  </a:lnTo>
                  <a:close/>
                  <a:moveTo>
                    <a:pt x="521" y="171"/>
                  </a:moveTo>
                  <a:lnTo>
                    <a:pt x="521" y="171"/>
                  </a:lnTo>
                  <a:lnTo>
                    <a:pt x="522" y="173"/>
                  </a:lnTo>
                  <a:lnTo>
                    <a:pt x="522" y="175"/>
                  </a:lnTo>
                  <a:lnTo>
                    <a:pt x="524" y="176"/>
                  </a:lnTo>
                  <a:lnTo>
                    <a:pt x="524" y="178"/>
                  </a:lnTo>
                  <a:lnTo>
                    <a:pt x="522" y="179"/>
                  </a:lnTo>
                  <a:lnTo>
                    <a:pt x="521" y="181"/>
                  </a:lnTo>
                  <a:lnTo>
                    <a:pt x="519" y="181"/>
                  </a:lnTo>
                  <a:lnTo>
                    <a:pt x="517" y="181"/>
                  </a:lnTo>
                  <a:lnTo>
                    <a:pt x="516" y="179"/>
                  </a:lnTo>
                  <a:lnTo>
                    <a:pt x="514" y="178"/>
                  </a:lnTo>
                  <a:lnTo>
                    <a:pt x="513" y="176"/>
                  </a:lnTo>
                  <a:lnTo>
                    <a:pt x="514" y="175"/>
                  </a:lnTo>
                  <a:lnTo>
                    <a:pt x="514" y="173"/>
                  </a:lnTo>
                  <a:lnTo>
                    <a:pt x="516" y="171"/>
                  </a:lnTo>
                  <a:lnTo>
                    <a:pt x="517" y="171"/>
                  </a:lnTo>
                  <a:lnTo>
                    <a:pt x="521" y="171"/>
                  </a:lnTo>
                  <a:close/>
                  <a:moveTo>
                    <a:pt x="538" y="178"/>
                  </a:moveTo>
                  <a:lnTo>
                    <a:pt x="538" y="178"/>
                  </a:lnTo>
                  <a:lnTo>
                    <a:pt x="540" y="179"/>
                  </a:lnTo>
                  <a:lnTo>
                    <a:pt x="541" y="179"/>
                  </a:lnTo>
                  <a:lnTo>
                    <a:pt x="543" y="183"/>
                  </a:lnTo>
                  <a:lnTo>
                    <a:pt x="541" y="184"/>
                  </a:lnTo>
                  <a:lnTo>
                    <a:pt x="541" y="186"/>
                  </a:lnTo>
                  <a:lnTo>
                    <a:pt x="540" y="187"/>
                  </a:lnTo>
                  <a:lnTo>
                    <a:pt x="538" y="187"/>
                  </a:lnTo>
                  <a:lnTo>
                    <a:pt x="535" y="187"/>
                  </a:lnTo>
                  <a:lnTo>
                    <a:pt x="533" y="186"/>
                  </a:lnTo>
                  <a:lnTo>
                    <a:pt x="533" y="184"/>
                  </a:lnTo>
                  <a:lnTo>
                    <a:pt x="532" y="183"/>
                  </a:lnTo>
                  <a:lnTo>
                    <a:pt x="532" y="181"/>
                  </a:lnTo>
                  <a:lnTo>
                    <a:pt x="533" y="179"/>
                  </a:lnTo>
                  <a:lnTo>
                    <a:pt x="535" y="178"/>
                  </a:lnTo>
                  <a:lnTo>
                    <a:pt x="537" y="178"/>
                  </a:lnTo>
                  <a:lnTo>
                    <a:pt x="538" y="178"/>
                  </a:lnTo>
                  <a:close/>
                  <a:moveTo>
                    <a:pt x="557" y="184"/>
                  </a:moveTo>
                  <a:lnTo>
                    <a:pt x="557" y="184"/>
                  </a:lnTo>
                  <a:lnTo>
                    <a:pt x="559" y="184"/>
                  </a:lnTo>
                  <a:lnTo>
                    <a:pt x="561" y="186"/>
                  </a:lnTo>
                  <a:lnTo>
                    <a:pt x="561" y="189"/>
                  </a:lnTo>
                  <a:lnTo>
                    <a:pt x="561" y="191"/>
                  </a:lnTo>
                  <a:lnTo>
                    <a:pt x="561" y="192"/>
                  </a:lnTo>
                  <a:lnTo>
                    <a:pt x="559" y="194"/>
                  </a:lnTo>
                  <a:lnTo>
                    <a:pt x="557" y="194"/>
                  </a:lnTo>
                  <a:lnTo>
                    <a:pt x="554" y="194"/>
                  </a:lnTo>
                  <a:lnTo>
                    <a:pt x="553" y="192"/>
                  </a:lnTo>
                  <a:lnTo>
                    <a:pt x="551" y="191"/>
                  </a:lnTo>
                  <a:lnTo>
                    <a:pt x="551" y="189"/>
                  </a:lnTo>
                  <a:lnTo>
                    <a:pt x="551" y="187"/>
                  </a:lnTo>
                  <a:lnTo>
                    <a:pt x="553" y="186"/>
                  </a:lnTo>
                  <a:lnTo>
                    <a:pt x="554" y="184"/>
                  </a:lnTo>
                  <a:lnTo>
                    <a:pt x="556" y="184"/>
                  </a:lnTo>
                  <a:lnTo>
                    <a:pt x="557" y="184"/>
                  </a:lnTo>
                  <a:close/>
                  <a:moveTo>
                    <a:pt x="577" y="191"/>
                  </a:moveTo>
                  <a:lnTo>
                    <a:pt x="577" y="191"/>
                  </a:lnTo>
                  <a:lnTo>
                    <a:pt x="578" y="191"/>
                  </a:lnTo>
                  <a:lnTo>
                    <a:pt x="580" y="192"/>
                  </a:lnTo>
                  <a:lnTo>
                    <a:pt x="580" y="195"/>
                  </a:lnTo>
                  <a:lnTo>
                    <a:pt x="580" y="197"/>
                  </a:lnTo>
                  <a:lnTo>
                    <a:pt x="580" y="199"/>
                  </a:lnTo>
                  <a:lnTo>
                    <a:pt x="578" y="200"/>
                  </a:lnTo>
                  <a:lnTo>
                    <a:pt x="575" y="200"/>
                  </a:lnTo>
                  <a:lnTo>
                    <a:pt x="573" y="200"/>
                  </a:lnTo>
                  <a:lnTo>
                    <a:pt x="572" y="199"/>
                  </a:lnTo>
                  <a:lnTo>
                    <a:pt x="570" y="197"/>
                  </a:lnTo>
                  <a:lnTo>
                    <a:pt x="570" y="195"/>
                  </a:lnTo>
                  <a:lnTo>
                    <a:pt x="570" y="194"/>
                  </a:lnTo>
                  <a:lnTo>
                    <a:pt x="572" y="192"/>
                  </a:lnTo>
                  <a:lnTo>
                    <a:pt x="573" y="191"/>
                  </a:lnTo>
                  <a:lnTo>
                    <a:pt x="575" y="191"/>
                  </a:lnTo>
                  <a:lnTo>
                    <a:pt x="577" y="191"/>
                  </a:lnTo>
                  <a:close/>
                  <a:moveTo>
                    <a:pt x="596" y="197"/>
                  </a:moveTo>
                  <a:lnTo>
                    <a:pt x="596" y="197"/>
                  </a:lnTo>
                  <a:lnTo>
                    <a:pt x="597" y="197"/>
                  </a:lnTo>
                  <a:lnTo>
                    <a:pt x="599" y="199"/>
                  </a:lnTo>
                  <a:lnTo>
                    <a:pt x="599" y="202"/>
                  </a:lnTo>
                  <a:lnTo>
                    <a:pt x="599" y="203"/>
                  </a:lnTo>
                  <a:lnTo>
                    <a:pt x="597" y="205"/>
                  </a:lnTo>
                  <a:lnTo>
                    <a:pt x="596" y="207"/>
                  </a:lnTo>
                  <a:lnTo>
                    <a:pt x="594" y="207"/>
                  </a:lnTo>
                  <a:lnTo>
                    <a:pt x="593" y="207"/>
                  </a:lnTo>
                  <a:lnTo>
                    <a:pt x="591" y="205"/>
                  </a:lnTo>
                  <a:lnTo>
                    <a:pt x="589" y="203"/>
                  </a:lnTo>
                  <a:lnTo>
                    <a:pt x="589" y="202"/>
                  </a:lnTo>
                  <a:lnTo>
                    <a:pt x="589" y="200"/>
                  </a:lnTo>
                  <a:lnTo>
                    <a:pt x="591" y="199"/>
                  </a:lnTo>
                  <a:lnTo>
                    <a:pt x="593" y="197"/>
                  </a:lnTo>
                  <a:lnTo>
                    <a:pt x="594" y="197"/>
                  </a:lnTo>
                  <a:lnTo>
                    <a:pt x="596" y="197"/>
                  </a:lnTo>
                  <a:close/>
                  <a:moveTo>
                    <a:pt x="615" y="203"/>
                  </a:moveTo>
                  <a:lnTo>
                    <a:pt x="615" y="203"/>
                  </a:lnTo>
                  <a:lnTo>
                    <a:pt x="617" y="203"/>
                  </a:lnTo>
                  <a:lnTo>
                    <a:pt x="618" y="205"/>
                  </a:lnTo>
                  <a:lnTo>
                    <a:pt x="618" y="207"/>
                  </a:lnTo>
                  <a:lnTo>
                    <a:pt x="618" y="210"/>
                  </a:lnTo>
                  <a:lnTo>
                    <a:pt x="617" y="211"/>
                  </a:lnTo>
                  <a:lnTo>
                    <a:pt x="615" y="213"/>
                  </a:lnTo>
                  <a:lnTo>
                    <a:pt x="613" y="213"/>
                  </a:lnTo>
                  <a:lnTo>
                    <a:pt x="612" y="213"/>
                  </a:lnTo>
                  <a:lnTo>
                    <a:pt x="610" y="211"/>
                  </a:lnTo>
                  <a:lnTo>
                    <a:pt x="609" y="210"/>
                  </a:lnTo>
                  <a:lnTo>
                    <a:pt x="609" y="208"/>
                  </a:lnTo>
                  <a:lnTo>
                    <a:pt x="609" y="207"/>
                  </a:lnTo>
                  <a:lnTo>
                    <a:pt x="610" y="205"/>
                  </a:lnTo>
                  <a:lnTo>
                    <a:pt x="610" y="203"/>
                  </a:lnTo>
                  <a:lnTo>
                    <a:pt x="613" y="203"/>
                  </a:lnTo>
                  <a:lnTo>
                    <a:pt x="615" y="203"/>
                  </a:lnTo>
                  <a:close/>
                  <a:moveTo>
                    <a:pt x="634" y="210"/>
                  </a:moveTo>
                  <a:lnTo>
                    <a:pt x="634" y="210"/>
                  </a:lnTo>
                  <a:lnTo>
                    <a:pt x="636" y="210"/>
                  </a:lnTo>
                  <a:lnTo>
                    <a:pt x="637" y="211"/>
                  </a:lnTo>
                  <a:lnTo>
                    <a:pt x="637" y="213"/>
                  </a:lnTo>
                  <a:lnTo>
                    <a:pt x="637" y="216"/>
                  </a:lnTo>
                  <a:lnTo>
                    <a:pt x="636" y="218"/>
                  </a:lnTo>
                  <a:lnTo>
                    <a:pt x="634" y="218"/>
                  </a:lnTo>
                  <a:lnTo>
                    <a:pt x="633" y="219"/>
                  </a:lnTo>
                  <a:lnTo>
                    <a:pt x="631" y="219"/>
                  </a:lnTo>
                  <a:lnTo>
                    <a:pt x="629" y="218"/>
                  </a:lnTo>
                  <a:lnTo>
                    <a:pt x="628" y="216"/>
                  </a:lnTo>
                  <a:lnTo>
                    <a:pt x="628" y="215"/>
                  </a:lnTo>
                  <a:lnTo>
                    <a:pt x="628" y="213"/>
                  </a:lnTo>
                  <a:lnTo>
                    <a:pt x="628" y="211"/>
                  </a:lnTo>
                  <a:lnTo>
                    <a:pt x="629" y="210"/>
                  </a:lnTo>
                  <a:lnTo>
                    <a:pt x="633" y="210"/>
                  </a:lnTo>
                  <a:lnTo>
                    <a:pt x="634" y="210"/>
                  </a:lnTo>
                  <a:close/>
                  <a:moveTo>
                    <a:pt x="653" y="216"/>
                  </a:moveTo>
                  <a:lnTo>
                    <a:pt x="653" y="216"/>
                  </a:lnTo>
                  <a:lnTo>
                    <a:pt x="655" y="216"/>
                  </a:lnTo>
                  <a:lnTo>
                    <a:pt x="655" y="218"/>
                  </a:lnTo>
                  <a:lnTo>
                    <a:pt x="657" y="219"/>
                  </a:lnTo>
                  <a:lnTo>
                    <a:pt x="657" y="223"/>
                  </a:lnTo>
                  <a:lnTo>
                    <a:pt x="655" y="224"/>
                  </a:lnTo>
                  <a:lnTo>
                    <a:pt x="653" y="224"/>
                  </a:lnTo>
                  <a:lnTo>
                    <a:pt x="652" y="226"/>
                  </a:lnTo>
                  <a:lnTo>
                    <a:pt x="650" y="226"/>
                  </a:lnTo>
                  <a:lnTo>
                    <a:pt x="649" y="224"/>
                  </a:lnTo>
                  <a:lnTo>
                    <a:pt x="647" y="223"/>
                  </a:lnTo>
                  <a:lnTo>
                    <a:pt x="645" y="221"/>
                  </a:lnTo>
                  <a:lnTo>
                    <a:pt x="647" y="219"/>
                  </a:lnTo>
                  <a:lnTo>
                    <a:pt x="647" y="218"/>
                  </a:lnTo>
                  <a:lnTo>
                    <a:pt x="649" y="216"/>
                  </a:lnTo>
                  <a:lnTo>
                    <a:pt x="650" y="215"/>
                  </a:lnTo>
                  <a:lnTo>
                    <a:pt x="653" y="216"/>
                  </a:lnTo>
                  <a:close/>
                  <a:moveTo>
                    <a:pt x="671" y="223"/>
                  </a:moveTo>
                  <a:lnTo>
                    <a:pt x="671" y="223"/>
                  </a:lnTo>
                  <a:lnTo>
                    <a:pt x="674" y="223"/>
                  </a:lnTo>
                  <a:lnTo>
                    <a:pt x="674" y="224"/>
                  </a:lnTo>
                  <a:lnTo>
                    <a:pt x="676" y="226"/>
                  </a:lnTo>
                  <a:lnTo>
                    <a:pt x="674" y="229"/>
                  </a:lnTo>
                  <a:lnTo>
                    <a:pt x="674" y="231"/>
                  </a:lnTo>
                  <a:lnTo>
                    <a:pt x="673" y="231"/>
                  </a:lnTo>
                  <a:lnTo>
                    <a:pt x="671" y="232"/>
                  </a:lnTo>
                  <a:lnTo>
                    <a:pt x="669" y="232"/>
                  </a:lnTo>
                  <a:lnTo>
                    <a:pt x="668" y="232"/>
                  </a:lnTo>
                  <a:lnTo>
                    <a:pt x="666" y="231"/>
                  </a:lnTo>
                  <a:lnTo>
                    <a:pt x="666" y="229"/>
                  </a:lnTo>
                  <a:lnTo>
                    <a:pt x="665" y="227"/>
                  </a:lnTo>
                  <a:lnTo>
                    <a:pt x="666" y="226"/>
                  </a:lnTo>
                  <a:lnTo>
                    <a:pt x="666" y="223"/>
                  </a:lnTo>
                  <a:lnTo>
                    <a:pt x="668" y="223"/>
                  </a:lnTo>
                  <a:lnTo>
                    <a:pt x="669" y="221"/>
                  </a:lnTo>
                  <a:lnTo>
                    <a:pt x="671" y="223"/>
                  </a:lnTo>
                  <a:close/>
                  <a:moveTo>
                    <a:pt x="690" y="229"/>
                  </a:moveTo>
                  <a:lnTo>
                    <a:pt x="690" y="229"/>
                  </a:lnTo>
                  <a:lnTo>
                    <a:pt x="692" y="229"/>
                  </a:lnTo>
                  <a:lnTo>
                    <a:pt x="694" y="231"/>
                  </a:lnTo>
                  <a:lnTo>
                    <a:pt x="694" y="232"/>
                  </a:lnTo>
                  <a:lnTo>
                    <a:pt x="694" y="235"/>
                  </a:lnTo>
                  <a:lnTo>
                    <a:pt x="694" y="237"/>
                  </a:lnTo>
                  <a:lnTo>
                    <a:pt x="692" y="237"/>
                  </a:lnTo>
                  <a:lnTo>
                    <a:pt x="690" y="239"/>
                  </a:lnTo>
                  <a:lnTo>
                    <a:pt x="687" y="237"/>
                  </a:lnTo>
                  <a:lnTo>
                    <a:pt x="685" y="237"/>
                  </a:lnTo>
                  <a:lnTo>
                    <a:pt x="685" y="235"/>
                  </a:lnTo>
                  <a:lnTo>
                    <a:pt x="684" y="234"/>
                  </a:lnTo>
                  <a:lnTo>
                    <a:pt x="684" y="232"/>
                  </a:lnTo>
                  <a:lnTo>
                    <a:pt x="685" y="229"/>
                  </a:lnTo>
                  <a:lnTo>
                    <a:pt x="687" y="229"/>
                  </a:lnTo>
                  <a:lnTo>
                    <a:pt x="689" y="227"/>
                  </a:lnTo>
                  <a:lnTo>
                    <a:pt x="690" y="229"/>
                  </a:lnTo>
                  <a:close/>
                  <a:moveTo>
                    <a:pt x="710" y="235"/>
                  </a:moveTo>
                  <a:lnTo>
                    <a:pt x="710" y="235"/>
                  </a:lnTo>
                  <a:lnTo>
                    <a:pt x="711" y="235"/>
                  </a:lnTo>
                  <a:lnTo>
                    <a:pt x="713" y="237"/>
                  </a:lnTo>
                  <a:lnTo>
                    <a:pt x="713" y="239"/>
                  </a:lnTo>
                  <a:lnTo>
                    <a:pt x="713" y="240"/>
                  </a:lnTo>
                  <a:lnTo>
                    <a:pt x="713" y="243"/>
                  </a:lnTo>
                  <a:lnTo>
                    <a:pt x="711" y="243"/>
                  </a:lnTo>
                  <a:lnTo>
                    <a:pt x="708" y="245"/>
                  </a:lnTo>
                  <a:lnTo>
                    <a:pt x="706" y="243"/>
                  </a:lnTo>
                  <a:lnTo>
                    <a:pt x="705" y="243"/>
                  </a:lnTo>
                  <a:lnTo>
                    <a:pt x="703" y="242"/>
                  </a:lnTo>
                  <a:lnTo>
                    <a:pt x="703" y="240"/>
                  </a:lnTo>
                  <a:lnTo>
                    <a:pt x="703" y="237"/>
                  </a:lnTo>
                  <a:lnTo>
                    <a:pt x="705" y="235"/>
                  </a:lnTo>
                  <a:lnTo>
                    <a:pt x="706" y="235"/>
                  </a:lnTo>
                  <a:lnTo>
                    <a:pt x="708" y="234"/>
                  </a:lnTo>
                  <a:lnTo>
                    <a:pt x="710" y="235"/>
                  </a:lnTo>
                  <a:close/>
                  <a:moveTo>
                    <a:pt x="729" y="240"/>
                  </a:moveTo>
                  <a:lnTo>
                    <a:pt x="729" y="240"/>
                  </a:lnTo>
                  <a:lnTo>
                    <a:pt x="730" y="242"/>
                  </a:lnTo>
                  <a:lnTo>
                    <a:pt x="732" y="243"/>
                  </a:lnTo>
                  <a:lnTo>
                    <a:pt x="732" y="245"/>
                  </a:lnTo>
                  <a:lnTo>
                    <a:pt x="732" y="247"/>
                  </a:lnTo>
                  <a:lnTo>
                    <a:pt x="730" y="248"/>
                  </a:lnTo>
                  <a:lnTo>
                    <a:pt x="729" y="250"/>
                  </a:lnTo>
                  <a:lnTo>
                    <a:pt x="727" y="251"/>
                  </a:lnTo>
                  <a:lnTo>
                    <a:pt x="726" y="250"/>
                  </a:lnTo>
                  <a:lnTo>
                    <a:pt x="724" y="250"/>
                  </a:lnTo>
                  <a:lnTo>
                    <a:pt x="722" y="248"/>
                  </a:lnTo>
                  <a:lnTo>
                    <a:pt x="722" y="247"/>
                  </a:lnTo>
                  <a:lnTo>
                    <a:pt x="722" y="243"/>
                  </a:lnTo>
                  <a:lnTo>
                    <a:pt x="724" y="242"/>
                  </a:lnTo>
                  <a:lnTo>
                    <a:pt x="726" y="242"/>
                  </a:lnTo>
                  <a:lnTo>
                    <a:pt x="727" y="240"/>
                  </a:lnTo>
                  <a:lnTo>
                    <a:pt x="729" y="240"/>
                  </a:lnTo>
                  <a:close/>
                  <a:moveTo>
                    <a:pt x="748" y="247"/>
                  </a:moveTo>
                  <a:lnTo>
                    <a:pt x="748" y="247"/>
                  </a:lnTo>
                  <a:lnTo>
                    <a:pt x="750" y="248"/>
                  </a:lnTo>
                  <a:lnTo>
                    <a:pt x="751" y="250"/>
                  </a:lnTo>
                  <a:lnTo>
                    <a:pt x="751" y="251"/>
                  </a:lnTo>
                  <a:lnTo>
                    <a:pt x="751" y="253"/>
                  </a:lnTo>
                  <a:lnTo>
                    <a:pt x="750" y="255"/>
                  </a:lnTo>
                  <a:lnTo>
                    <a:pt x="748" y="256"/>
                  </a:lnTo>
                  <a:lnTo>
                    <a:pt x="746" y="258"/>
                  </a:lnTo>
                  <a:lnTo>
                    <a:pt x="745" y="256"/>
                  </a:lnTo>
                  <a:lnTo>
                    <a:pt x="743" y="256"/>
                  </a:lnTo>
                  <a:lnTo>
                    <a:pt x="742" y="255"/>
                  </a:lnTo>
                  <a:lnTo>
                    <a:pt x="742" y="253"/>
                  </a:lnTo>
                  <a:lnTo>
                    <a:pt x="742" y="250"/>
                  </a:lnTo>
                  <a:lnTo>
                    <a:pt x="743" y="248"/>
                  </a:lnTo>
                  <a:lnTo>
                    <a:pt x="745" y="248"/>
                  </a:lnTo>
                  <a:lnTo>
                    <a:pt x="746" y="247"/>
                  </a:lnTo>
                  <a:lnTo>
                    <a:pt x="748" y="247"/>
                  </a:lnTo>
                  <a:close/>
                  <a:moveTo>
                    <a:pt x="767" y="253"/>
                  </a:moveTo>
                  <a:lnTo>
                    <a:pt x="767" y="253"/>
                  </a:lnTo>
                  <a:lnTo>
                    <a:pt x="769" y="255"/>
                  </a:lnTo>
                  <a:lnTo>
                    <a:pt x="770" y="256"/>
                  </a:lnTo>
                  <a:lnTo>
                    <a:pt x="770" y="258"/>
                  </a:lnTo>
                  <a:lnTo>
                    <a:pt x="770" y="259"/>
                  </a:lnTo>
                  <a:lnTo>
                    <a:pt x="769" y="261"/>
                  </a:lnTo>
                  <a:lnTo>
                    <a:pt x="767" y="263"/>
                  </a:lnTo>
                  <a:lnTo>
                    <a:pt x="766" y="263"/>
                  </a:lnTo>
                  <a:lnTo>
                    <a:pt x="764" y="263"/>
                  </a:lnTo>
                  <a:lnTo>
                    <a:pt x="762" y="263"/>
                  </a:lnTo>
                  <a:lnTo>
                    <a:pt x="761" y="261"/>
                  </a:lnTo>
                  <a:lnTo>
                    <a:pt x="761" y="259"/>
                  </a:lnTo>
                  <a:lnTo>
                    <a:pt x="761" y="256"/>
                  </a:lnTo>
                  <a:lnTo>
                    <a:pt x="761" y="255"/>
                  </a:lnTo>
                  <a:lnTo>
                    <a:pt x="762" y="255"/>
                  </a:lnTo>
                  <a:lnTo>
                    <a:pt x="766" y="253"/>
                  </a:lnTo>
                  <a:lnTo>
                    <a:pt x="767" y="253"/>
                  </a:lnTo>
                  <a:close/>
                  <a:moveTo>
                    <a:pt x="786" y="259"/>
                  </a:moveTo>
                  <a:lnTo>
                    <a:pt x="786" y="259"/>
                  </a:lnTo>
                  <a:lnTo>
                    <a:pt x="788" y="261"/>
                  </a:lnTo>
                  <a:lnTo>
                    <a:pt x="788" y="263"/>
                  </a:lnTo>
                  <a:lnTo>
                    <a:pt x="790" y="264"/>
                  </a:lnTo>
                  <a:lnTo>
                    <a:pt x="790" y="266"/>
                  </a:lnTo>
                  <a:lnTo>
                    <a:pt x="788" y="267"/>
                  </a:lnTo>
                  <a:lnTo>
                    <a:pt x="786" y="269"/>
                  </a:lnTo>
                  <a:lnTo>
                    <a:pt x="785" y="269"/>
                  </a:lnTo>
                  <a:lnTo>
                    <a:pt x="783" y="269"/>
                  </a:lnTo>
                  <a:lnTo>
                    <a:pt x="782" y="269"/>
                  </a:lnTo>
                  <a:lnTo>
                    <a:pt x="780" y="267"/>
                  </a:lnTo>
                  <a:lnTo>
                    <a:pt x="780" y="266"/>
                  </a:lnTo>
                  <a:lnTo>
                    <a:pt x="780" y="263"/>
                  </a:lnTo>
                  <a:lnTo>
                    <a:pt x="780" y="261"/>
                  </a:lnTo>
                  <a:lnTo>
                    <a:pt x="782" y="259"/>
                  </a:lnTo>
                  <a:lnTo>
                    <a:pt x="783" y="259"/>
                  </a:lnTo>
                  <a:lnTo>
                    <a:pt x="786" y="259"/>
                  </a:lnTo>
                  <a:close/>
                  <a:moveTo>
                    <a:pt x="806" y="266"/>
                  </a:moveTo>
                  <a:lnTo>
                    <a:pt x="806" y="266"/>
                  </a:lnTo>
                  <a:lnTo>
                    <a:pt x="807" y="267"/>
                  </a:lnTo>
                  <a:lnTo>
                    <a:pt x="807" y="269"/>
                  </a:lnTo>
                  <a:lnTo>
                    <a:pt x="809" y="271"/>
                  </a:lnTo>
                  <a:lnTo>
                    <a:pt x="809" y="272"/>
                  </a:lnTo>
                  <a:lnTo>
                    <a:pt x="807" y="274"/>
                  </a:lnTo>
                  <a:lnTo>
                    <a:pt x="806" y="275"/>
                  </a:lnTo>
                  <a:lnTo>
                    <a:pt x="804" y="275"/>
                  </a:lnTo>
                  <a:lnTo>
                    <a:pt x="802" y="275"/>
                  </a:lnTo>
                  <a:lnTo>
                    <a:pt x="799" y="275"/>
                  </a:lnTo>
                  <a:lnTo>
                    <a:pt x="799" y="274"/>
                  </a:lnTo>
                  <a:lnTo>
                    <a:pt x="798" y="271"/>
                  </a:lnTo>
                  <a:lnTo>
                    <a:pt x="799" y="269"/>
                  </a:lnTo>
                  <a:lnTo>
                    <a:pt x="799" y="267"/>
                  </a:lnTo>
                  <a:lnTo>
                    <a:pt x="801" y="266"/>
                  </a:lnTo>
                  <a:lnTo>
                    <a:pt x="802" y="266"/>
                  </a:lnTo>
                  <a:lnTo>
                    <a:pt x="806" y="266"/>
                  </a:lnTo>
                  <a:close/>
                  <a:moveTo>
                    <a:pt x="823" y="272"/>
                  </a:moveTo>
                  <a:lnTo>
                    <a:pt x="823" y="272"/>
                  </a:lnTo>
                  <a:lnTo>
                    <a:pt x="825" y="274"/>
                  </a:lnTo>
                  <a:lnTo>
                    <a:pt x="826" y="275"/>
                  </a:lnTo>
                  <a:lnTo>
                    <a:pt x="828" y="277"/>
                  </a:lnTo>
                  <a:lnTo>
                    <a:pt x="826" y="279"/>
                  </a:lnTo>
                  <a:lnTo>
                    <a:pt x="826" y="280"/>
                  </a:lnTo>
                  <a:lnTo>
                    <a:pt x="825" y="282"/>
                  </a:lnTo>
                  <a:lnTo>
                    <a:pt x="823" y="282"/>
                  </a:lnTo>
                  <a:lnTo>
                    <a:pt x="820" y="282"/>
                  </a:lnTo>
                  <a:lnTo>
                    <a:pt x="818" y="282"/>
                  </a:lnTo>
                  <a:lnTo>
                    <a:pt x="818" y="280"/>
                  </a:lnTo>
                  <a:lnTo>
                    <a:pt x="817" y="277"/>
                  </a:lnTo>
                  <a:lnTo>
                    <a:pt x="817" y="275"/>
                  </a:lnTo>
                  <a:lnTo>
                    <a:pt x="818" y="274"/>
                  </a:lnTo>
                  <a:lnTo>
                    <a:pt x="820" y="272"/>
                  </a:lnTo>
                  <a:lnTo>
                    <a:pt x="822" y="272"/>
                  </a:lnTo>
                  <a:lnTo>
                    <a:pt x="823" y="272"/>
                  </a:lnTo>
                  <a:close/>
                  <a:moveTo>
                    <a:pt x="842" y="279"/>
                  </a:moveTo>
                  <a:lnTo>
                    <a:pt x="842" y="279"/>
                  </a:lnTo>
                  <a:lnTo>
                    <a:pt x="844" y="280"/>
                  </a:lnTo>
                  <a:lnTo>
                    <a:pt x="846" y="282"/>
                  </a:lnTo>
                  <a:lnTo>
                    <a:pt x="846" y="283"/>
                  </a:lnTo>
                  <a:lnTo>
                    <a:pt x="846" y="285"/>
                  </a:lnTo>
                  <a:lnTo>
                    <a:pt x="846" y="287"/>
                  </a:lnTo>
                  <a:lnTo>
                    <a:pt x="844" y="288"/>
                  </a:lnTo>
                  <a:lnTo>
                    <a:pt x="842" y="288"/>
                  </a:lnTo>
                  <a:lnTo>
                    <a:pt x="839" y="288"/>
                  </a:lnTo>
                  <a:lnTo>
                    <a:pt x="838" y="288"/>
                  </a:lnTo>
                  <a:lnTo>
                    <a:pt x="836" y="287"/>
                  </a:lnTo>
                  <a:lnTo>
                    <a:pt x="836" y="283"/>
                  </a:lnTo>
                  <a:lnTo>
                    <a:pt x="836" y="282"/>
                  </a:lnTo>
                  <a:lnTo>
                    <a:pt x="838" y="280"/>
                  </a:lnTo>
                  <a:lnTo>
                    <a:pt x="839" y="279"/>
                  </a:lnTo>
                  <a:lnTo>
                    <a:pt x="841" y="279"/>
                  </a:lnTo>
                  <a:lnTo>
                    <a:pt x="842" y="279"/>
                  </a:lnTo>
                  <a:close/>
                  <a:moveTo>
                    <a:pt x="862" y="285"/>
                  </a:moveTo>
                  <a:lnTo>
                    <a:pt x="862" y="285"/>
                  </a:lnTo>
                  <a:lnTo>
                    <a:pt x="863" y="287"/>
                  </a:lnTo>
                  <a:lnTo>
                    <a:pt x="865" y="288"/>
                  </a:lnTo>
                  <a:lnTo>
                    <a:pt x="865" y="290"/>
                  </a:lnTo>
                  <a:lnTo>
                    <a:pt x="865" y="292"/>
                  </a:lnTo>
                  <a:lnTo>
                    <a:pt x="863" y="293"/>
                  </a:lnTo>
                  <a:lnTo>
                    <a:pt x="863" y="295"/>
                  </a:lnTo>
                  <a:lnTo>
                    <a:pt x="860" y="295"/>
                  </a:lnTo>
                  <a:lnTo>
                    <a:pt x="858" y="295"/>
                  </a:lnTo>
                  <a:lnTo>
                    <a:pt x="857" y="293"/>
                  </a:lnTo>
                  <a:lnTo>
                    <a:pt x="855" y="293"/>
                  </a:lnTo>
                  <a:lnTo>
                    <a:pt x="855" y="290"/>
                  </a:lnTo>
                  <a:lnTo>
                    <a:pt x="855" y="288"/>
                  </a:lnTo>
                  <a:lnTo>
                    <a:pt x="857" y="287"/>
                  </a:lnTo>
                  <a:lnTo>
                    <a:pt x="858" y="285"/>
                  </a:lnTo>
                  <a:lnTo>
                    <a:pt x="860" y="285"/>
                  </a:lnTo>
                  <a:lnTo>
                    <a:pt x="862" y="285"/>
                  </a:lnTo>
                  <a:close/>
                  <a:moveTo>
                    <a:pt x="881" y="292"/>
                  </a:moveTo>
                  <a:lnTo>
                    <a:pt x="881" y="292"/>
                  </a:lnTo>
                  <a:lnTo>
                    <a:pt x="883" y="293"/>
                  </a:lnTo>
                  <a:lnTo>
                    <a:pt x="884" y="295"/>
                  </a:lnTo>
                  <a:lnTo>
                    <a:pt x="884" y="296"/>
                  </a:lnTo>
                  <a:lnTo>
                    <a:pt x="884" y="298"/>
                  </a:lnTo>
                  <a:lnTo>
                    <a:pt x="883" y="300"/>
                  </a:lnTo>
                  <a:lnTo>
                    <a:pt x="881" y="301"/>
                  </a:lnTo>
                  <a:lnTo>
                    <a:pt x="879" y="301"/>
                  </a:lnTo>
                  <a:lnTo>
                    <a:pt x="878" y="301"/>
                  </a:lnTo>
                  <a:lnTo>
                    <a:pt x="876" y="300"/>
                  </a:lnTo>
                  <a:lnTo>
                    <a:pt x="875" y="298"/>
                  </a:lnTo>
                  <a:lnTo>
                    <a:pt x="875" y="296"/>
                  </a:lnTo>
                  <a:lnTo>
                    <a:pt x="875" y="295"/>
                  </a:lnTo>
                  <a:lnTo>
                    <a:pt x="876" y="293"/>
                  </a:lnTo>
                  <a:lnTo>
                    <a:pt x="878" y="292"/>
                  </a:lnTo>
                  <a:lnTo>
                    <a:pt x="879" y="292"/>
                  </a:lnTo>
                  <a:lnTo>
                    <a:pt x="881" y="292"/>
                  </a:lnTo>
                  <a:close/>
                  <a:moveTo>
                    <a:pt x="900" y="298"/>
                  </a:moveTo>
                  <a:lnTo>
                    <a:pt x="900" y="298"/>
                  </a:lnTo>
                  <a:lnTo>
                    <a:pt x="902" y="300"/>
                  </a:lnTo>
                  <a:lnTo>
                    <a:pt x="903" y="301"/>
                  </a:lnTo>
                  <a:lnTo>
                    <a:pt x="903" y="303"/>
                  </a:lnTo>
                  <a:lnTo>
                    <a:pt x="903" y="304"/>
                  </a:lnTo>
                  <a:lnTo>
                    <a:pt x="902" y="306"/>
                  </a:lnTo>
                  <a:lnTo>
                    <a:pt x="900" y="308"/>
                  </a:lnTo>
                  <a:lnTo>
                    <a:pt x="899" y="308"/>
                  </a:lnTo>
                  <a:lnTo>
                    <a:pt x="897" y="308"/>
                  </a:lnTo>
                  <a:lnTo>
                    <a:pt x="895" y="306"/>
                  </a:lnTo>
                  <a:lnTo>
                    <a:pt x="894" y="304"/>
                  </a:lnTo>
                  <a:lnTo>
                    <a:pt x="894" y="303"/>
                  </a:lnTo>
                  <a:lnTo>
                    <a:pt x="894" y="301"/>
                  </a:lnTo>
                  <a:lnTo>
                    <a:pt x="895" y="300"/>
                  </a:lnTo>
                  <a:lnTo>
                    <a:pt x="895" y="298"/>
                  </a:lnTo>
                  <a:lnTo>
                    <a:pt x="899" y="298"/>
                  </a:lnTo>
                  <a:lnTo>
                    <a:pt x="900" y="298"/>
                  </a:lnTo>
                  <a:close/>
                  <a:moveTo>
                    <a:pt x="919" y="304"/>
                  </a:moveTo>
                  <a:lnTo>
                    <a:pt x="919" y="304"/>
                  </a:lnTo>
                  <a:lnTo>
                    <a:pt x="921" y="306"/>
                  </a:lnTo>
                  <a:lnTo>
                    <a:pt x="923" y="308"/>
                  </a:lnTo>
                  <a:lnTo>
                    <a:pt x="923" y="309"/>
                  </a:lnTo>
                  <a:lnTo>
                    <a:pt x="923" y="311"/>
                  </a:lnTo>
                  <a:lnTo>
                    <a:pt x="921" y="312"/>
                  </a:lnTo>
                  <a:lnTo>
                    <a:pt x="919" y="314"/>
                  </a:lnTo>
                  <a:lnTo>
                    <a:pt x="918" y="314"/>
                  </a:lnTo>
                  <a:lnTo>
                    <a:pt x="916" y="314"/>
                  </a:lnTo>
                  <a:lnTo>
                    <a:pt x="915" y="312"/>
                  </a:lnTo>
                  <a:lnTo>
                    <a:pt x="913" y="311"/>
                  </a:lnTo>
                  <a:lnTo>
                    <a:pt x="913" y="309"/>
                  </a:lnTo>
                  <a:lnTo>
                    <a:pt x="913" y="308"/>
                  </a:lnTo>
                  <a:lnTo>
                    <a:pt x="913" y="306"/>
                  </a:lnTo>
                  <a:lnTo>
                    <a:pt x="915" y="304"/>
                  </a:lnTo>
                  <a:lnTo>
                    <a:pt x="916" y="304"/>
                  </a:lnTo>
                  <a:lnTo>
                    <a:pt x="919" y="304"/>
                  </a:lnTo>
                  <a:close/>
                  <a:moveTo>
                    <a:pt x="939" y="311"/>
                  </a:moveTo>
                  <a:lnTo>
                    <a:pt x="939" y="311"/>
                  </a:lnTo>
                  <a:lnTo>
                    <a:pt x="940" y="312"/>
                  </a:lnTo>
                  <a:lnTo>
                    <a:pt x="940" y="314"/>
                  </a:lnTo>
                  <a:lnTo>
                    <a:pt x="942" y="316"/>
                  </a:lnTo>
                  <a:lnTo>
                    <a:pt x="942" y="317"/>
                  </a:lnTo>
                  <a:lnTo>
                    <a:pt x="940" y="319"/>
                  </a:lnTo>
                  <a:lnTo>
                    <a:pt x="939" y="320"/>
                  </a:lnTo>
                  <a:lnTo>
                    <a:pt x="937" y="320"/>
                  </a:lnTo>
                  <a:lnTo>
                    <a:pt x="935" y="320"/>
                  </a:lnTo>
                  <a:lnTo>
                    <a:pt x="934" y="319"/>
                  </a:lnTo>
                  <a:lnTo>
                    <a:pt x="932" y="317"/>
                  </a:lnTo>
                  <a:lnTo>
                    <a:pt x="931" y="316"/>
                  </a:lnTo>
                  <a:lnTo>
                    <a:pt x="932" y="314"/>
                  </a:lnTo>
                  <a:lnTo>
                    <a:pt x="932" y="312"/>
                  </a:lnTo>
                  <a:lnTo>
                    <a:pt x="934" y="311"/>
                  </a:lnTo>
                  <a:lnTo>
                    <a:pt x="935" y="311"/>
                  </a:lnTo>
                  <a:lnTo>
                    <a:pt x="939" y="311"/>
                  </a:lnTo>
                  <a:close/>
                  <a:moveTo>
                    <a:pt x="956" y="317"/>
                  </a:moveTo>
                  <a:lnTo>
                    <a:pt x="956" y="317"/>
                  </a:lnTo>
                  <a:lnTo>
                    <a:pt x="959" y="319"/>
                  </a:lnTo>
                  <a:lnTo>
                    <a:pt x="961" y="322"/>
                  </a:lnTo>
                  <a:lnTo>
                    <a:pt x="959" y="324"/>
                  </a:lnTo>
                  <a:lnTo>
                    <a:pt x="959" y="325"/>
                  </a:lnTo>
                  <a:lnTo>
                    <a:pt x="958" y="327"/>
                  </a:lnTo>
                  <a:lnTo>
                    <a:pt x="956" y="327"/>
                  </a:lnTo>
                  <a:lnTo>
                    <a:pt x="953" y="327"/>
                  </a:lnTo>
                  <a:lnTo>
                    <a:pt x="951" y="325"/>
                  </a:lnTo>
                  <a:lnTo>
                    <a:pt x="951" y="324"/>
                  </a:lnTo>
                  <a:lnTo>
                    <a:pt x="950" y="322"/>
                  </a:lnTo>
                  <a:lnTo>
                    <a:pt x="950" y="320"/>
                  </a:lnTo>
                  <a:lnTo>
                    <a:pt x="951" y="319"/>
                  </a:lnTo>
                  <a:lnTo>
                    <a:pt x="953" y="317"/>
                  </a:lnTo>
                  <a:lnTo>
                    <a:pt x="955" y="317"/>
                  </a:lnTo>
                  <a:lnTo>
                    <a:pt x="956" y="317"/>
                  </a:lnTo>
                  <a:close/>
                  <a:moveTo>
                    <a:pt x="975" y="324"/>
                  </a:moveTo>
                  <a:lnTo>
                    <a:pt x="975" y="324"/>
                  </a:lnTo>
                  <a:lnTo>
                    <a:pt x="977" y="324"/>
                  </a:lnTo>
                  <a:lnTo>
                    <a:pt x="979" y="325"/>
                  </a:lnTo>
                  <a:lnTo>
                    <a:pt x="979" y="328"/>
                  </a:lnTo>
                  <a:lnTo>
                    <a:pt x="979" y="330"/>
                  </a:lnTo>
                  <a:lnTo>
                    <a:pt x="979" y="332"/>
                  </a:lnTo>
                  <a:lnTo>
                    <a:pt x="977" y="333"/>
                  </a:lnTo>
                  <a:lnTo>
                    <a:pt x="975" y="333"/>
                  </a:lnTo>
                  <a:lnTo>
                    <a:pt x="972" y="333"/>
                  </a:lnTo>
                  <a:lnTo>
                    <a:pt x="971" y="332"/>
                  </a:lnTo>
                  <a:lnTo>
                    <a:pt x="971" y="330"/>
                  </a:lnTo>
                  <a:lnTo>
                    <a:pt x="969" y="328"/>
                  </a:lnTo>
                  <a:lnTo>
                    <a:pt x="969" y="327"/>
                  </a:lnTo>
                  <a:lnTo>
                    <a:pt x="971" y="325"/>
                  </a:lnTo>
                  <a:lnTo>
                    <a:pt x="972" y="324"/>
                  </a:lnTo>
                  <a:lnTo>
                    <a:pt x="974" y="324"/>
                  </a:lnTo>
                  <a:lnTo>
                    <a:pt x="975" y="324"/>
                  </a:lnTo>
                  <a:close/>
                  <a:moveTo>
                    <a:pt x="995" y="330"/>
                  </a:moveTo>
                  <a:lnTo>
                    <a:pt x="995" y="330"/>
                  </a:lnTo>
                  <a:lnTo>
                    <a:pt x="996" y="330"/>
                  </a:lnTo>
                  <a:lnTo>
                    <a:pt x="998" y="332"/>
                  </a:lnTo>
                  <a:lnTo>
                    <a:pt x="998" y="335"/>
                  </a:lnTo>
                  <a:lnTo>
                    <a:pt x="998" y="336"/>
                  </a:lnTo>
                  <a:lnTo>
                    <a:pt x="998" y="338"/>
                  </a:lnTo>
                  <a:lnTo>
                    <a:pt x="996" y="340"/>
                  </a:lnTo>
                  <a:lnTo>
                    <a:pt x="993" y="340"/>
                  </a:lnTo>
                  <a:lnTo>
                    <a:pt x="991" y="340"/>
                  </a:lnTo>
                  <a:lnTo>
                    <a:pt x="990" y="338"/>
                  </a:lnTo>
                  <a:lnTo>
                    <a:pt x="988" y="336"/>
                  </a:lnTo>
                  <a:lnTo>
                    <a:pt x="988" y="335"/>
                  </a:lnTo>
                  <a:lnTo>
                    <a:pt x="988" y="333"/>
                  </a:lnTo>
                  <a:lnTo>
                    <a:pt x="990" y="332"/>
                  </a:lnTo>
                  <a:lnTo>
                    <a:pt x="991" y="330"/>
                  </a:lnTo>
                  <a:lnTo>
                    <a:pt x="993" y="330"/>
                  </a:lnTo>
                  <a:lnTo>
                    <a:pt x="995" y="330"/>
                  </a:lnTo>
                  <a:close/>
                  <a:moveTo>
                    <a:pt x="1014" y="336"/>
                  </a:moveTo>
                  <a:lnTo>
                    <a:pt x="1014" y="336"/>
                  </a:lnTo>
                  <a:lnTo>
                    <a:pt x="1015" y="336"/>
                  </a:lnTo>
                  <a:lnTo>
                    <a:pt x="1017" y="338"/>
                  </a:lnTo>
                  <a:lnTo>
                    <a:pt x="1017" y="341"/>
                  </a:lnTo>
                  <a:lnTo>
                    <a:pt x="1017" y="343"/>
                  </a:lnTo>
                  <a:lnTo>
                    <a:pt x="1015" y="344"/>
                  </a:lnTo>
                  <a:lnTo>
                    <a:pt x="1014" y="346"/>
                  </a:lnTo>
                  <a:lnTo>
                    <a:pt x="1012" y="346"/>
                  </a:lnTo>
                  <a:lnTo>
                    <a:pt x="1011" y="346"/>
                  </a:lnTo>
                  <a:lnTo>
                    <a:pt x="1009" y="344"/>
                  </a:lnTo>
                  <a:lnTo>
                    <a:pt x="1007" y="343"/>
                  </a:lnTo>
                  <a:lnTo>
                    <a:pt x="1007" y="341"/>
                  </a:lnTo>
                  <a:lnTo>
                    <a:pt x="1007" y="340"/>
                  </a:lnTo>
                  <a:lnTo>
                    <a:pt x="1009" y="338"/>
                  </a:lnTo>
                  <a:lnTo>
                    <a:pt x="1011" y="336"/>
                  </a:lnTo>
                  <a:lnTo>
                    <a:pt x="1012" y="336"/>
                  </a:lnTo>
                  <a:lnTo>
                    <a:pt x="1014" y="336"/>
                  </a:lnTo>
                  <a:close/>
                  <a:moveTo>
                    <a:pt x="1033" y="343"/>
                  </a:moveTo>
                  <a:lnTo>
                    <a:pt x="1033" y="343"/>
                  </a:lnTo>
                  <a:lnTo>
                    <a:pt x="1035" y="343"/>
                  </a:lnTo>
                  <a:lnTo>
                    <a:pt x="1036" y="344"/>
                  </a:lnTo>
                  <a:lnTo>
                    <a:pt x="1036" y="346"/>
                  </a:lnTo>
                  <a:lnTo>
                    <a:pt x="1036" y="349"/>
                  </a:lnTo>
                  <a:lnTo>
                    <a:pt x="1035" y="351"/>
                  </a:lnTo>
                  <a:lnTo>
                    <a:pt x="1033" y="352"/>
                  </a:lnTo>
                  <a:lnTo>
                    <a:pt x="1031" y="352"/>
                  </a:lnTo>
                  <a:lnTo>
                    <a:pt x="1030" y="352"/>
                  </a:lnTo>
                  <a:lnTo>
                    <a:pt x="1028" y="351"/>
                  </a:lnTo>
                  <a:lnTo>
                    <a:pt x="1027" y="349"/>
                  </a:lnTo>
                  <a:lnTo>
                    <a:pt x="1027" y="348"/>
                  </a:lnTo>
                  <a:lnTo>
                    <a:pt x="1027" y="346"/>
                  </a:lnTo>
                  <a:lnTo>
                    <a:pt x="1028" y="344"/>
                  </a:lnTo>
                  <a:lnTo>
                    <a:pt x="1030" y="343"/>
                  </a:lnTo>
                  <a:lnTo>
                    <a:pt x="1031" y="343"/>
                  </a:lnTo>
                  <a:lnTo>
                    <a:pt x="1033" y="343"/>
                  </a:lnTo>
                  <a:close/>
                  <a:moveTo>
                    <a:pt x="1052" y="349"/>
                  </a:moveTo>
                  <a:lnTo>
                    <a:pt x="1052" y="349"/>
                  </a:lnTo>
                  <a:lnTo>
                    <a:pt x="1054" y="349"/>
                  </a:lnTo>
                  <a:lnTo>
                    <a:pt x="1056" y="351"/>
                  </a:lnTo>
                  <a:lnTo>
                    <a:pt x="1056" y="352"/>
                  </a:lnTo>
                  <a:lnTo>
                    <a:pt x="1056" y="356"/>
                  </a:lnTo>
                  <a:lnTo>
                    <a:pt x="1054" y="357"/>
                  </a:lnTo>
                  <a:lnTo>
                    <a:pt x="1052" y="357"/>
                  </a:lnTo>
                  <a:lnTo>
                    <a:pt x="1051" y="359"/>
                  </a:lnTo>
                  <a:lnTo>
                    <a:pt x="1049" y="359"/>
                  </a:lnTo>
                  <a:lnTo>
                    <a:pt x="1047" y="357"/>
                  </a:lnTo>
                  <a:lnTo>
                    <a:pt x="1046" y="356"/>
                  </a:lnTo>
                  <a:lnTo>
                    <a:pt x="1046" y="354"/>
                  </a:lnTo>
                  <a:lnTo>
                    <a:pt x="1046" y="352"/>
                  </a:lnTo>
                  <a:lnTo>
                    <a:pt x="1046" y="351"/>
                  </a:lnTo>
                  <a:lnTo>
                    <a:pt x="1047" y="349"/>
                  </a:lnTo>
                  <a:lnTo>
                    <a:pt x="1051" y="349"/>
                  </a:lnTo>
                  <a:lnTo>
                    <a:pt x="1052" y="349"/>
                  </a:lnTo>
                  <a:close/>
                  <a:moveTo>
                    <a:pt x="1072" y="356"/>
                  </a:moveTo>
                  <a:lnTo>
                    <a:pt x="1072" y="356"/>
                  </a:lnTo>
                  <a:lnTo>
                    <a:pt x="1073" y="356"/>
                  </a:lnTo>
                  <a:lnTo>
                    <a:pt x="1073" y="357"/>
                  </a:lnTo>
                  <a:lnTo>
                    <a:pt x="1075" y="359"/>
                  </a:lnTo>
                  <a:lnTo>
                    <a:pt x="1075" y="362"/>
                  </a:lnTo>
                  <a:lnTo>
                    <a:pt x="1073" y="364"/>
                  </a:lnTo>
                  <a:lnTo>
                    <a:pt x="1072" y="364"/>
                  </a:lnTo>
                  <a:lnTo>
                    <a:pt x="1070" y="365"/>
                  </a:lnTo>
                  <a:lnTo>
                    <a:pt x="1068" y="365"/>
                  </a:lnTo>
                  <a:lnTo>
                    <a:pt x="1067" y="364"/>
                  </a:lnTo>
                  <a:lnTo>
                    <a:pt x="1065" y="362"/>
                  </a:lnTo>
                  <a:lnTo>
                    <a:pt x="1065" y="360"/>
                  </a:lnTo>
                  <a:lnTo>
                    <a:pt x="1065" y="359"/>
                  </a:lnTo>
                  <a:lnTo>
                    <a:pt x="1065" y="357"/>
                  </a:lnTo>
                  <a:lnTo>
                    <a:pt x="1067" y="356"/>
                  </a:lnTo>
                  <a:lnTo>
                    <a:pt x="1068" y="354"/>
                  </a:lnTo>
                  <a:lnTo>
                    <a:pt x="1072" y="356"/>
                  </a:lnTo>
                  <a:close/>
                  <a:moveTo>
                    <a:pt x="1089" y="362"/>
                  </a:moveTo>
                  <a:lnTo>
                    <a:pt x="1089" y="362"/>
                  </a:lnTo>
                  <a:lnTo>
                    <a:pt x="1092" y="362"/>
                  </a:lnTo>
                  <a:lnTo>
                    <a:pt x="1092" y="364"/>
                  </a:lnTo>
                  <a:lnTo>
                    <a:pt x="1094" y="365"/>
                  </a:lnTo>
                  <a:lnTo>
                    <a:pt x="1092" y="368"/>
                  </a:lnTo>
                  <a:lnTo>
                    <a:pt x="1092" y="370"/>
                  </a:lnTo>
                  <a:lnTo>
                    <a:pt x="1091" y="370"/>
                  </a:lnTo>
                  <a:lnTo>
                    <a:pt x="1089" y="372"/>
                  </a:lnTo>
                  <a:lnTo>
                    <a:pt x="1088" y="372"/>
                  </a:lnTo>
                  <a:lnTo>
                    <a:pt x="1084" y="370"/>
                  </a:lnTo>
                  <a:lnTo>
                    <a:pt x="1084" y="368"/>
                  </a:lnTo>
                  <a:lnTo>
                    <a:pt x="1083" y="367"/>
                  </a:lnTo>
                  <a:lnTo>
                    <a:pt x="1084" y="365"/>
                  </a:lnTo>
                  <a:lnTo>
                    <a:pt x="1084" y="364"/>
                  </a:lnTo>
                  <a:lnTo>
                    <a:pt x="1086" y="362"/>
                  </a:lnTo>
                  <a:lnTo>
                    <a:pt x="1088" y="360"/>
                  </a:lnTo>
                  <a:lnTo>
                    <a:pt x="1089" y="362"/>
                  </a:lnTo>
                  <a:close/>
                  <a:moveTo>
                    <a:pt x="1108" y="368"/>
                  </a:moveTo>
                  <a:lnTo>
                    <a:pt x="1108" y="368"/>
                  </a:lnTo>
                  <a:lnTo>
                    <a:pt x="1110" y="368"/>
                  </a:lnTo>
                  <a:lnTo>
                    <a:pt x="1112" y="370"/>
                  </a:lnTo>
                  <a:lnTo>
                    <a:pt x="1112" y="372"/>
                  </a:lnTo>
                  <a:lnTo>
                    <a:pt x="1112" y="375"/>
                  </a:lnTo>
                  <a:lnTo>
                    <a:pt x="1112" y="376"/>
                  </a:lnTo>
                  <a:lnTo>
                    <a:pt x="1110" y="376"/>
                  </a:lnTo>
                  <a:lnTo>
                    <a:pt x="1108" y="378"/>
                  </a:lnTo>
                  <a:lnTo>
                    <a:pt x="1105" y="376"/>
                  </a:lnTo>
                  <a:lnTo>
                    <a:pt x="1104" y="376"/>
                  </a:lnTo>
                  <a:lnTo>
                    <a:pt x="1104" y="375"/>
                  </a:lnTo>
                  <a:lnTo>
                    <a:pt x="1102" y="373"/>
                  </a:lnTo>
                  <a:lnTo>
                    <a:pt x="1102" y="372"/>
                  </a:lnTo>
                  <a:lnTo>
                    <a:pt x="1104" y="368"/>
                  </a:lnTo>
                  <a:lnTo>
                    <a:pt x="1105" y="368"/>
                  </a:lnTo>
                  <a:lnTo>
                    <a:pt x="1107" y="367"/>
                  </a:lnTo>
                  <a:lnTo>
                    <a:pt x="1108" y="368"/>
                  </a:lnTo>
                  <a:close/>
                  <a:moveTo>
                    <a:pt x="1128" y="375"/>
                  </a:moveTo>
                  <a:lnTo>
                    <a:pt x="1128" y="375"/>
                  </a:lnTo>
                  <a:lnTo>
                    <a:pt x="1129" y="375"/>
                  </a:lnTo>
                  <a:lnTo>
                    <a:pt x="1131" y="376"/>
                  </a:lnTo>
                  <a:lnTo>
                    <a:pt x="1131" y="378"/>
                  </a:lnTo>
                  <a:lnTo>
                    <a:pt x="1131" y="380"/>
                  </a:lnTo>
                  <a:lnTo>
                    <a:pt x="1131" y="383"/>
                  </a:lnTo>
                  <a:lnTo>
                    <a:pt x="1129" y="383"/>
                  </a:lnTo>
                  <a:lnTo>
                    <a:pt x="1126" y="384"/>
                  </a:lnTo>
                  <a:lnTo>
                    <a:pt x="1124" y="383"/>
                  </a:lnTo>
                  <a:lnTo>
                    <a:pt x="1123" y="383"/>
                  </a:lnTo>
                  <a:lnTo>
                    <a:pt x="1121" y="381"/>
                  </a:lnTo>
                  <a:lnTo>
                    <a:pt x="1121" y="380"/>
                  </a:lnTo>
                  <a:lnTo>
                    <a:pt x="1121" y="376"/>
                  </a:lnTo>
                  <a:lnTo>
                    <a:pt x="1123" y="375"/>
                  </a:lnTo>
                  <a:lnTo>
                    <a:pt x="1124" y="375"/>
                  </a:lnTo>
                  <a:lnTo>
                    <a:pt x="1126" y="373"/>
                  </a:lnTo>
                  <a:lnTo>
                    <a:pt x="1128" y="375"/>
                  </a:lnTo>
                  <a:close/>
                  <a:moveTo>
                    <a:pt x="1147" y="380"/>
                  </a:moveTo>
                  <a:lnTo>
                    <a:pt x="1147" y="380"/>
                  </a:lnTo>
                  <a:lnTo>
                    <a:pt x="1148" y="381"/>
                  </a:lnTo>
                  <a:lnTo>
                    <a:pt x="1150" y="383"/>
                  </a:lnTo>
                  <a:lnTo>
                    <a:pt x="1150" y="384"/>
                  </a:lnTo>
                  <a:lnTo>
                    <a:pt x="1150" y="386"/>
                  </a:lnTo>
                  <a:lnTo>
                    <a:pt x="1148" y="388"/>
                  </a:lnTo>
                  <a:lnTo>
                    <a:pt x="1148" y="389"/>
                  </a:lnTo>
                  <a:lnTo>
                    <a:pt x="1145" y="391"/>
                  </a:lnTo>
                  <a:lnTo>
                    <a:pt x="1144" y="389"/>
                  </a:lnTo>
                  <a:lnTo>
                    <a:pt x="1142" y="389"/>
                  </a:lnTo>
                  <a:lnTo>
                    <a:pt x="1140" y="388"/>
                  </a:lnTo>
                  <a:lnTo>
                    <a:pt x="1140" y="386"/>
                  </a:lnTo>
                  <a:lnTo>
                    <a:pt x="1140" y="383"/>
                  </a:lnTo>
                  <a:lnTo>
                    <a:pt x="1142" y="381"/>
                  </a:lnTo>
                  <a:lnTo>
                    <a:pt x="1144" y="381"/>
                  </a:lnTo>
                  <a:lnTo>
                    <a:pt x="1145" y="380"/>
                  </a:lnTo>
                  <a:lnTo>
                    <a:pt x="1147" y="380"/>
                  </a:lnTo>
                  <a:close/>
                </a:path>
              </a:pathLst>
            </a:custGeom>
            <a:solidFill>
              <a:srgbClr val="000000"/>
            </a:solidFill>
            <a:ln w="3175">
              <a:solidFill>
                <a:srgbClr val="000000"/>
              </a:solidFill>
              <a:round/>
              <a:headEnd/>
              <a:tailEnd/>
            </a:ln>
          </p:spPr>
          <p:txBody>
            <a:bodyPr/>
            <a:lstStyle/>
            <a:p>
              <a:endParaRPr lang="de-DE"/>
            </a:p>
          </p:txBody>
        </p:sp>
      </p:grpSp>
      <p:grpSp>
        <p:nvGrpSpPr>
          <p:cNvPr id="4" name="Group 70"/>
          <p:cNvGrpSpPr>
            <a:grpSpLocks/>
          </p:cNvGrpSpPr>
          <p:nvPr/>
        </p:nvGrpSpPr>
        <p:grpSpPr bwMode="auto">
          <a:xfrm>
            <a:off x="1301750" y="4287838"/>
            <a:ext cx="177800" cy="317500"/>
            <a:chOff x="820" y="2701"/>
            <a:chExt cx="112" cy="200"/>
          </a:xfrm>
        </p:grpSpPr>
        <p:sp>
          <p:nvSpPr>
            <p:cNvPr id="18498" name="Rectangle 36"/>
            <p:cNvSpPr>
              <a:spLocks noChangeArrowheads="1"/>
            </p:cNvSpPr>
            <p:nvPr/>
          </p:nvSpPr>
          <p:spPr bwMode="auto">
            <a:xfrm>
              <a:off x="820" y="270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99" name="Rectangle 37"/>
            <p:cNvSpPr>
              <a:spLocks noChangeArrowheads="1"/>
            </p:cNvSpPr>
            <p:nvPr/>
          </p:nvSpPr>
          <p:spPr bwMode="auto">
            <a:xfrm>
              <a:off x="880" y="2776"/>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1</a:t>
              </a:r>
              <a:endParaRPr lang="de-DE"/>
            </a:p>
          </p:txBody>
        </p:sp>
      </p:grpSp>
      <p:grpSp>
        <p:nvGrpSpPr>
          <p:cNvPr id="5" name="Group 71"/>
          <p:cNvGrpSpPr>
            <a:grpSpLocks/>
          </p:cNvGrpSpPr>
          <p:nvPr/>
        </p:nvGrpSpPr>
        <p:grpSpPr bwMode="auto">
          <a:xfrm>
            <a:off x="4035425" y="3255963"/>
            <a:ext cx="487363" cy="306387"/>
            <a:chOff x="2542" y="2051"/>
            <a:chExt cx="307" cy="193"/>
          </a:xfrm>
        </p:grpSpPr>
        <p:sp>
          <p:nvSpPr>
            <p:cNvPr id="18493" name="Freeform 14"/>
            <p:cNvSpPr>
              <a:spLocks/>
            </p:cNvSpPr>
            <p:nvPr/>
          </p:nvSpPr>
          <p:spPr bwMode="auto">
            <a:xfrm>
              <a:off x="2542" y="2126"/>
              <a:ext cx="96" cy="94"/>
            </a:xfrm>
            <a:custGeom>
              <a:avLst/>
              <a:gdLst>
                <a:gd name="T0" fmla="*/ 48 w 96"/>
                <a:gd name="T1" fmla="*/ 0 h 94"/>
                <a:gd name="T2" fmla="*/ 43 w 96"/>
                <a:gd name="T3" fmla="*/ 0 h 94"/>
                <a:gd name="T4" fmla="*/ 38 w 96"/>
                <a:gd name="T5" fmla="*/ 0 h 94"/>
                <a:gd name="T6" fmla="*/ 33 w 96"/>
                <a:gd name="T7" fmla="*/ 1 h 94"/>
                <a:gd name="T8" fmla="*/ 30 w 96"/>
                <a:gd name="T9" fmla="*/ 3 h 94"/>
                <a:gd name="T10" fmla="*/ 25 w 96"/>
                <a:gd name="T11" fmla="*/ 5 h 94"/>
                <a:gd name="T12" fmla="*/ 22 w 96"/>
                <a:gd name="T13" fmla="*/ 8 h 94"/>
                <a:gd name="T14" fmla="*/ 14 w 96"/>
                <a:gd name="T15" fmla="*/ 13 h 94"/>
                <a:gd name="T16" fmla="*/ 9 w 96"/>
                <a:gd name="T17" fmla="*/ 21 h 94"/>
                <a:gd name="T18" fmla="*/ 6 w 96"/>
                <a:gd name="T19" fmla="*/ 24 h 94"/>
                <a:gd name="T20" fmla="*/ 4 w 96"/>
                <a:gd name="T21" fmla="*/ 29 h 94"/>
                <a:gd name="T22" fmla="*/ 3 w 96"/>
                <a:gd name="T23" fmla="*/ 32 h 94"/>
                <a:gd name="T24" fmla="*/ 1 w 96"/>
                <a:gd name="T25" fmla="*/ 37 h 94"/>
                <a:gd name="T26" fmla="*/ 1 w 96"/>
                <a:gd name="T27" fmla="*/ 41 h 94"/>
                <a:gd name="T28" fmla="*/ 0 w 96"/>
                <a:gd name="T29" fmla="*/ 46 h 94"/>
                <a:gd name="T30" fmla="*/ 1 w 96"/>
                <a:gd name="T31" fmla="*/ 51 h 94"/>
                <a:gd name="T32" fmla="*/ 1 w 96"/>
                <a:gd name="T33" fmla="*/ 56 h 94"/>
                <a:gd name="T34" fmla="*/ 3 w 96"/>
                <a:gd name="T35" fmla="*/ 61 h 94"/>
                <a:gd name="T36" fmla="*/ 4 w 96"/>
                <a:gd name="T37" fmla="*/ 65 h 94"/>
                <a:gd name="T38" fmla="*/ 6 w 96"/>
                <a:gd name="T39" fmla="*/ 70 h 94"/>
                <a:gd name="T40" fmla="*/ 9 w 96"/>
                <a:gd name="T41" fmla="*/ 73 h 94"/>
                <a:gd name="T42" fmla="*/ 14 w 96"/>
                <a:gd name="T43" fmla="*/ 80 h 94"/>
                <a:gd name="T44" fmla="*/ 22 w 96"/>
                <a:gd name="T45" fmla="*/ 86 h 94"/>
                <a:gd name="T46" fmla="*/ 25 w 96"/>
                <a:gd name="T47" fmla="*/ 89 h 94"/>
                <a:gd name="T48" fmla="*/ 30 w 96"/>
                <a:gd name="T49" fmla="*/ 91 h 94"/>
                <a:gd name="T50" fmla="*/ 33 w 96"/>
                <a:gd name="T51" fmla="*/ 93 h 94"/>
                <a:gd name="T52" fmla="*/ 38 w 96"/>
                <a:gd name="T53" fmla="*/ 94 h 94"/>
                <a:gd name="T54" fmla="*/ 43 w 96"/>
                <a:gd name="T55" fmla="*/ 94 h 94"/>
                <a:gd name="T56" fmla="*/ 48 w 96"/>
                <a:gd name="T57" fmla="*/ 94 h 94"/>
                <a:gd name="T58" fmla="*/ 52 w 96"/>
                <a:gd name="T59" fmla="*/ 94 h 94"/>
                <a:gd name="T60" fmla="*/ 57 w 96"/>
                <a:gd name="T61" fmla="*/ 94 h 94"/>
                <a:gd name="T62" fmla="*/ 62 w 96"/>
                <a:gd name="T63" fmla="*/ 93 h 94"/>
                <a:gd name="T64" fmla="*/ 67 w 96"/>
                <a:gd name="T65" fmla="*/ 91 h 94"/>
                <a:gd name="T66" fmla="*/ 70 w 96"/>
                <a:gd name="T67" fmla="*/ 89 h 94"/>
                <a:gd name="T68" fmla="*/ 75 w 96"/>
                <a:gd name="T69" fmla="*/ 86 h 94"/>
                <a:gd name="T70" fmla="*/ 81 w 96"/>
                <a:gd name="T71" fmla="*/ 80 h 94"/>
                <a:gd name="T72" fmla="*/ 88 w 96"/>
                <a:gd name="T73" fmla="*/ 73 h 94"/>
                <a:gd name="T74" fmla="*/ 89 w 96"/>
                <a:gd name="T75" fmla="*/ 70 h 94"/>
                <a:gd name="T76" fmla="*/ 92 w 96"/>
                <a:gd name="T77" fmla="*/ 65 h 94"/>
                <a:gd name="T78" fmla="*/ 94 w 96"/>
                <a:gd name="T79" fmla="*/ 61 h 94"/>
                <a:gd name="T80" fmla="*/ 94 w 96"/>
                <a:gd name="T81" fmla="*/ 56 h 94"/>
                <a:gd name="T82" fmla="*/ 96 w 96"/>
                <a:gd name="T83" fmla="*/ 51 h 94"/>
                <a:gd name="T84" fmla="*/ 96 w 96"/>
                <a:gd name="T85" fmla="*/ 46 h 94"/>
                <a:gd name="T86" fmla="*/ 96 w 96"/>
                <a:gd name="T87" fmla="*/ 41 h 94"/>
                <a:gd name="T88" fmla="*/ 94 w 96"/>
                <a:gd name="T89" fmla="*/ 37 h 94"/>
                <a:gd name="T90" fmla="*/ 94 w 96"/>
                <a:gd name="T91" fmla="*/ 32 h 94"/>
                <a:gd name="T92" fmla="*/ 92 w 96"/>
                <a:gd name="T93" fmla="*/ 29 h 94"/>
                <a:gd name="T94" fmla="*/ 89 w 96"/>
                <a:gd name="T95" fmla="*/ 24 h 94"/>
                <a:gd name="T96" fmla="*/ 88 w 96"/>
                <a:gd name="T97" fmla="*/ 21 h 94"/>
                <a:gd name="T98" fmla="*/ 81 w 96"/>
                <a:gd name="T99" fmla="*/ 13 h 94"/>
                <a:gd name="T100" fmla="*/ 75 w 96"/>
                <a:gd name="T101" fmla="*/ 8 h 94"/>
                <a:gd name="T102" fmla="*/ 70 w 96"/>
                <a:gd name="T103" fmla="*/ 5 h 94"/>
                <a:gd name="T104" fmla="*/ 67 w 96"/>
                <a:gd name="T105" fmla="*/ 3 h 94"/>
                <a:gd name="T106" fmla="*/ 62 w 96"/>
                <a:gd name="T107" fmla="*/ 1 h 94"/>
                <a:gd name="T108" fmla="*/ 57 w 96"/>
                <a:gd name="T109" fmla="*/ 0 h 94"/>
                <a:gd name="T110" fmla="*/ 52 w 96"/>
                <a:gd name="T111" fmla="*/ 0 h 94"/>
                <a:gd name="T112" fmla="*/ 48 w 96"/>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4"/>
                <a:gd name="T173" fmla="*/ 96 w 96"/>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4">
                  <a:moveTo>
                    <a:pt x="48" y="0"/>
                  </a:moveTo>
                  <a:lnTo>
                    <a:pt x="43" y="0"/>
                  </a:lnTo>
                  <a:lnTo>
                    <a:pt x="38" y="0"/>
                  </a:lnTo>
                  <a:lnTo>
                    <a:pt x="33" y="1"/>
                  </a:lnTo>
                  <a:lnTo>
                    <a:pt x="30" y="3"/>
                  </a:lnTo>
                  <a:lnTo>
                    <a:pt x="25" y="5"/>
                  </a:lnTo>
                  <a:lnTo>
                    <a:pt x="22" y="8"/>
                  </a:lnTo>
                  <a:lnTo>
                    <a:pt x="14" y="13"/>
                  </a:lnTo>
                  <a:lnTo>
                    <a:pt x="9" y="21"/>
                  </a:lnTo>
                  <a:lnTo>
                    <a:pt x="6" y="24"/>
                  </a:lnTo>
                  <a:lnTo>
                    <a:pt x="4" y="29"/>
                  </a:lnTo>
                  <a:lnTo>
                    <a:pt x="3" y="32"/>
                  </a:lnTo>
                  <a:lnTo>
                    <a:pt x="1" y="37"/>
                  </a:lnTo>
                  <a:lnTo>
                    <a:pt x="1" y="41"/>
                  </a:lnTo>
                  <a:lnTo>
                    <a:pt x="0" y="46"/>
                  </a:lnTo>
                  <a:lnTo>
                    <a:pt x="1" y="51"/>
                  </a:lnTo>
                  <a:lnTo>
                    <a:pt x="1" y="56"/>
                  </a:lnTo>
                  <a:lnTo>
                    <a:pt x="3" y="61"/>
                  </a:lnTo>
                  <a:lnTo>
                    <a:pt x="4" y="65"/>
                  </a:lnTo>
                  <a:lnTo>
                    <a:pt x="6" y="70"/>
                  </a:lnTo>
                  <a:lnTo>
                    <a:pt x="9" y="73"/>
                  </a:lnTo>
                  <a:lnTo>
                    <a:pt x="14" y="80"/>
                  </a:lnTo>
                  <a:lnTo>
                    <a:pt x="22" y="86"/>
                  </a:lnTo>
                  <a:lnTo>
                    <a:pt x="25" y="89"/>
                  </a:lnTo>
                  <a:lnTo>
                    <a:pt x="30" y="91"/>
                  </a:lnTo>
                  <a:lnTo>
                    <a:pt x="33" y="93"/>
                  </a:lnTo>
                  <a:lnTo>
                    <a:pt x="38" y="94"/>
                  </a:lnTo>
                  <a:lnTo>
                    <a:pt x="43" y="94"/>
                  </a:lnTo>
                  <a:lnTo>
                    <a:pt x="48" y="94"/>
                  </a:lnTo>
                  <a:lnTo>
                    <a:pt x="52" y="94"/>
                  </a:lnTo>
                  <a:lnTo>
                    <a:pt x="57" y="94"/>
                  </a:lnTo>
                  <a:lnTo>
                    <a:pt x="62" y="93"/>
                  </a:lnTo>
                  <a:lnTo>
                    <a:pt x="67" y="91"/>
                  </a:lnTo>
                  <a:lnTo>
                    <a:pt x="70" y="89"/>
                  </a:lnTo>
                  <a:lnTo>
                    <a:pt x="75" y="86"/>
                  </a:lnTo>
                  <a:lnTo>
                    <a:pt x="81" y="80"/>
                  </a:lnTo>
                  <a:lnTo>
                    <a:pt x="88" y="73"/>
                  </a:lnTo>
                  <a:lnTo>
                    <a:pt x="89" y="70"/>
                  </a:lnTo>
                  <a:lnTo>
                    <a:pt x="92" y="65"/>
                  </a:lnTo>
                  <a:lnTo>
                    <a:pt x="94" y="61"/>
                  </a:lnTo>
                  <a:lnTo>
                    <a:pt x="94" y="56"/>
                  </a:lnTo>
                  <a:lnTo>
                    <a:pt x="96" y="51"/>
                  </a:lnTo>
                  <a:lnTo>
                    <a:pt x="96" y="46"/>
                  </a:lnTo>
                  <a:lnTo>
                    <a:pt x="96" y="41"/>
                  </a:lnTo>
                  <a:lnTo>
                    <a:pt x="94" y="37"/>
                  </a:lnTo>
                  <a:lnTo>
                    <a:pt x="94" y="32"/>
                  </a:lnTo>
                  <a:lnTo>
                    <a:pt x="92" y="29"/>
                  </a:lnTo>
                  <a:lnTo>
                    <a:pt x="89" y="24"/>
                  </a:lnTo>
                  <a:lnTo>
                    <a:pt x="88" y="21"/>
                  </a:lnTo>
                  <a:lnTo>
                    <a:pt x="81" y="13"/>
                  </a:lnTo>
                  <a:lnTo>
                    <a:pt x="75" y="8"/>
                  </a:lnTo>
                  <a:lnTo>
                    <a:pt x="70" y="5"/>
                  </a:lnTo>
                  <a:lnTo>
                    <a:pt x="67" y="3"/>
                  </a:lnTo>
                  <a:lnTo>
                    <a:pt x="62" y="1"/>
                  </a:lnTo>
                  <a:lnTo>
                    <a:pt x="57" y="0"/>
                  </a:lnTo>
                  <a:lnTo>
                    <a:pt x="52"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94" name="Freeform 15"/>
            <p:cNvSpPr>
              <a:spLocks/>
            </p:cNvSpPr>
            <p:nvPr/>
          </p:nvSpPr>
          <p:spPr bwMode="auto">
            <a:xfrm>
              <a:off x="2542" y="2126"/>
              <a:ext cx="96" cy="94"/>
            </a:xfrm>
            <a:custGeom>
              <a:avLst/>
              <a:gdLst>
                <a:gd name="T0" fmla="*/ 48 w 96"/>
                <a:gd name="T1" fmla="*/ 0 h 94"/>
                <a:gd name="T2" fmla="*/ 43 w 96"/>
                <a:gd name="T3" fmla="*/ 0 h 94"/>
                <a:gd name="T4" fmla="*/ 38 w 96"/>
                <a:gd name="T5" fmla="*/ 0 h 94"/>
                <a:gd name="T6" fmla="*/ 33 w 96"/>
                <a:gd name="T7" fmla="*/ 1 h 94"/>
                <a:gd name="T8" fmla="*/ 30 w 96"/>
                <a:gd name="T9" fmla="*/ 3 h 94"/>
                <a:gd name="T10" fmla="*/ 25 w 96"/>
                <a:gd name="T11" fmla="*/ 5 h 94"/>
                <a:gd name="T12" fmla="*/ 22 w 96"/>
                <a:gd name="T13" fmla="*/ 8 h 94"/>
                <a:gd name="T14" fmla="*/ 14 w 96"/>
                <a:gd name="T15" fmla="*/ 13 h 94"/>
                <a:gd name="T16" fmla="*/ 9 w 96"/>
                <a:gd name="T17" fmla="*/ 21 h 94"/>
                <a:gd name="T18" fmla="*/ 6 w 96"/>
                <a:gd name="T19" fmla="*/ 24 h 94"/>
                <a:gd name="T20" fmla="*/ 4 w 96"/>
                <a:gd name="T21" fmla="*/ 29 h 94"/>
                <a:gd name="T22" fmla="*/ 3 w 96"/>
                <a:gd name="T23" fmla="*/ 32 h 94"/>
                <a:gd name="T24" fmla="*/ 1 w 96"/>
                <a:gd name="T25" fmla="*/ 37 h 94"/>
                <a:gd name="T26" fmla="*/ 1 w 96"/>
                <a:gd name="T27" fmla="*/ 41 h 94"/>
                <a:gd name="T28" fmla="*/ 0 w 96"/>
                <a:gd name="T29" fmla="*/ 46 h 94"/>
                <a:gd name="T30" fmla="*/ 1 w 96"/>
                <a:gd name="T31" fmla="*/ 51 h 94"/>
                <a:gd name="T32" fmla="*/ 1 w 96"/>
                <a:gd name="T33" fmla="*/ 56 h 94"/>
                <a:gd name="T34" fmla="*/ 3 w 96"/>
                <a:gd name="T35" fmla="*/ 61 h 94"/>
                <a:gd name="T36" fmla="*/ 4 w 96"/>
                <a:gd name="T37" fmla="*/ 65 h 94"/>
                <a:gd name="T38" fmla="*/ 6 w 96"/>
                <a:gd name="T39" fmla="*/ 70 h 94"/>
                <a:gd name="T40" fmla="*/ 9 w 96"/>
                <a:gd name="T41" fmla="*/ 73 h 94"/>
                <a:gd name="T42" fmla="*/ 14 w 96"/>
                <a:gd name="T43" fmla="*/ 80 h 94"/>
                <a:gd name="T44" fmla="*/ 22 w 96"/>
                <a:gd name="T45" fmla="*/ 86 h 94"/>
                <a:gd name="T46" fmla="*/ 25 w 96"/>
                <a:gd name="T47" fmla="*/ 89 h 94"/>
                <a:gd name="T48" fmla="*/ 30 w 96"/>
                <a:gd name="T49" fmla="*/ 91 h 94"/>
                <a:gd name="T50" fmla="*/ 33 w 96"/>
                <a:gd name="T51" fmla="*/ 93 h 94"/>
                <a:gd name="T52" fmla="*/ 38 w 96"/>
                <a:gd name="T53" fmla="*/ 94 h 94"/>
                <a:gd name="T54" fmla="*/ 43 w 96"/>
                <a:gd name="T55" fmla="*/ 94 h 94"/>
                <a:gd name="T56" fmla="*/ 48 w 96"/>
                <a:gd name="T57" fmla="*/ 94 h 94"/>
                <a:gd name="T58" fmla="*/ 52 w 96"/>
                <a:gd name="T59" fmla="*/ 94 h 94"/>
                <a:gd name="T60" fmla="*/ 57 w 96"/>
                <a:gd name="T61" fmla="*/ 94 h 94"/>
                <a:gd name="T62" fmla="*/ 62 w 96"/>
                <a:gd name="T63" fmla="*/ 93 h 94"/>
                <a:gd name="T64" fmla="*/ 67 w 96"/>
                <a:gd name="T65" fmla="*/ 91 h 94"/>
                <a:gd name="T66" fmla="*/ 70 w 96"/>
                <a:gd name="T67" fmla="*/ 89 h 94"/>
                <a:gd name="T68" fmla="*/ 75 w 96"/>
                <a:gd name="T69" fmla="*/ 86 h 94"/>
                <a:gd name="T70" fmla="*/ 81 w 96"/>
                <a:gd name="T71" fmla="*/ 80 h 94"/>
                <a:gd name="T72" fmla="*/ 88 w 96"/>
                <a:gd name="T73" fmla="*/ 73 h 94"/>
                <a:gd name="T74" fmla="*/ 89 w 96"/>
                <a:gd name="T75" fmla="*/ 70 h 94"/>
                <a:gd name="T76" fmla="*/ 92 w 96"/>
                <a:gd name="T77" fmla="*/ 65 h 94"/>
                <a:gd name="T78" fmla="*/ 94 w 96"/>
                <a:gd name="T79" fmla="*/ 61 h 94"/>
                <a:gd name="T80" fmla="*/ 94 w 96"/>
                <a:gd name="T81" fmla="*/ 56 h 94"/>
                <a:gd name="T82" fmla="*/ 96 w 96"/>
                <a:gd name="T83" fmla="*/ 51 h 94"/>
                <a:gd name="T84" fmla="*/ 96 w 96"/>
                <a:gd name="T85" fmla="*/ 46 h 94"/>
                <a:gd name="T86" fmla="*/ 96 w 96"/>
                <a:gd name="T87" fmla="*/ 41 h 94"/>
                <a:gd name="T88" fmla="*/ 94 w 96"/>
                <a:gd name="T89" fmla="*/ 37 h 94"/>
                <a:gd name="T90" fmla="*/ 94 w 96"/>
                <a:gd name="T91" fmla="*/ 32 h 94"/>
                <a:gd name="T92" fmla="*/ 92 w 96"/>
                <a:gd name="T93" fmla="*/ 29 h 94"/>
                <a:gd name="T94" fmla="*/ 89 w 96"/>
                <a:gd name="T95" fmla="*/ 24 h 94"/>
                <a:gd name="T96" fmla="*/ 88 w 96"/>
                <a:gd name="T97" fmla="*/ 21 h 94"/>
                <a:gd name="T98" fmla="*/ 81 w 96"/>
                <a:gd name="T99" fmla="*/ 13 h 94"/>
                <a:gd name="T100" fmla="*/ 75 w 96"/>
                <a:gd name="T101" fmla="*/ 8 h 94"/>
                <a:gd name="T102" fmla="*/ 70 w 96"/>
                <a:gd name="T103" fmla="*/ 5 h 94"/>
                <a:gd name="T104" fmla="*/ 67 w 96"/>
                <a:gd name="T105" fmla="*/ 3 h 94"/>
                <a:gd name="T106" fmla="*/ 62 w 96"/>
                <a:gd name="T107" fmla="*/ 1 h 94"/>
                <a:gd name="T108" fmla="*/ 57 w 96"/>
                <a:gd name="T109" fmla="*/ 0 h 94"/>
                <a:gd name="T110" fmla="*/ 52 w 96"/>
                <a:gd name="T111" fmla="*/ 0 h 94"/>
                <a:gd name="T112" fmla="*/ 48 w 96"/>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4"/>
                <a:gd name="T173" fmla="*/ 96 w 96"/>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4">
                  <a:moveTo>
                    <a:pt x="48" y="0"/>
                  </a:moveTo>
                  <a:lnTo>
                    <a:pt x="43" y="0"/>
                  </a:lnTo>
                  <a:lnTo>
                    <a:pt x="38" y="0"/>
                  </a:lnTo>
                  <a:lnTo>
                    <a:pt x="33" y="1"/>
                  </a:lnTo>
                  <a:lnTo>
                    <a:pt x="30" y="3"/>
                  </a:lnTo>
                  <a:lnTo>
                    <a:pt x="25" y="5"/>
                  </a:lnTo>
                  <a:lnTo>
                    <a:pt x="22" y="8"/>
                  </a:lnTo>
                  <a:lnTo>
                    <a:pt x="14" y="13"/>
                  </a:lnTo>
                  <a:lnTo>
                    <a:pt x="9" y="21"/>
                  </a:lnTo>
                  <a:lnTo>
                    <a:pt x="6" y="24"/>
                  </a:lnTo>
                  <a:lnTo>
                    <a:pt x="4" y="29"/>
                  </a:lnTo>
                  <a:lnTo>
                    <a:pt x="3" y="32"/>
                  </a:lnTo>
                  <a:lnTo>
                    <a:pt x="1" y="37"/>
                  </a:lnTo>
                  <a:lnTo>
                    <a:pt x="1" y="41"/>
                  </a:lnTo>
                  <a:lnTo>
                    <a:pt x="0" y="46"/>
                  </a:lnTo>
                  <a:lnTo>
                    <a:pt x="1" y="51"/>
                  </a:lnTo>
                  <a:lnTo>
                    <a:pt x="1" y="56"/>
                  </a:lnTo>
                  <a:lnTo>
                    <a:pt x="3" y="61"/>
                  </a:lnTo>
                  <a:lnTo>
                    <a:pt x="4" y="65"/>
                  </a:lnTo>
                  <a:lnTo>
                    <a:pt x="6" y="70"/>
                  </a:lnTo>
                  <a:lnTo>
                    <a:pt x="9" y="73"/>
                  </a:lnTo>
                  <a:lnTo>
                    <a:pt x="14" y="80"/>
                  </a:lnTo>
                  <a:lnTo>
                    <a:pt x="22" y="86"/>
                  </a:lnTo>
                  <a:lnTo>
                    <a:pt x="25" y="89"/>
                  </a:lnTo>
                  <a:lnTo>
                    <a:pt x="30" y="91"/>
                  </a:lnTo>
                  <a:lnTo>
                    <a:pt x="33" y="93"/>
                  </a:lnTo>
                  <a:lnTo>
                    <a:pt x="38" y="94"/>
                  </a:lnTo>
                  <a:lnTo>
                    <a:pt x="43" y="94"/>
                  </a:lnTo>
                  <a:lnTo>
                    <a:pt x="48" y="94"/>
                  </a:lnTo>
                  <a:lnTo>
                    <a:pt x="52" y="94"/>
                  </a:lnTo>
                  <a:lnTo>
                    <a:pt x="57" y="94"/>
                  </a:lnTo>
                  <a:lnTo>
                    <a:pt x="62" y="93"/>
                  </a:lnTo>
                  <a:lnTo>
                    <a:pt x="67" y="91"/>
                  </a:lnTo>
                  <a:lnTo>
                    <a:pt x="70" y="89"/>
                  </a:lnTo>
                  <a:lnTo>
                    <a:pt x="75" y="86"/>
                  </a:lnTo>
                  <a:lnTo>
                    <a:pt x="81" y="80"/>
                  </a:lnTo>
                  <a:lnTo>
                    <a:pt x="88" y="73"/>
                  </a:lnTo>
                  <a:lnTo>
                    <a:pt x="89" y="70"/>
                  </a:lnTo>
                  <a:lnTo>
                    <a:pt x="92" y="65"/>
                  </a:lnTo>
                  <a:lnTo>
                    <a:pt x="94" y="61"/>
                  </a:lnTo>
                  <a:lnTo>
                    <a:pt x="94" y="56"/>
                  </a:lnTo>
                  <a:lnTo>
                    <a:pt x="96" y="51"/>
                  </a:lnTo>
                  <a:lnTo>
                    <a:pt x="96" y="46"/>
                  </a:lnTo>
                  <a:lnTo>
                    <a:pt x="96" y="41"/>
                  </a:lnTo>
                  <a:lnTo>
                    <a:pt x="94" y="37"/>
                  </a:lnTo>
                  <a:lnTo>
                    <a:pt x="94" y="32"/>
                  </a:lnTo>
                  <a:lnTo>
                    <a:pt x="92" y="29"/>
                  </a:lnTo>
                  <a:lnTo>
                    <a:pt x="89" y="24"/>
                  </a:lnTo>
                  <a:lnTo>
                    <a:pt x="88" y="21"/>
                  </a:lnTo>
                  <a:lnTo>
                    <a:pt x="81" y="13"/>
                  </a:lnTo>
                  <a:lnTo>
                    <a:pt x="75" y="8"/>
                  </a:lnTo>
                  <a:lnTo>
                    <a:pt x="70" y="5"/>
                  </a:lnTo>
                  <a:lnTo>
                    <a:pt x="67" y="3"/>
                  </a:lnTo>
                  <a:lnTo>
                    <a:pt x="62" y="1"/>
                  </a:lnTo>
                  <a:lnTo>
                    <a:pt x="57" y="0"/>
                  </a:lnTo>
                  <a:lnTo>
                    <a:pt x="52" y="0"/>
                  </a:lnTo>
                  <a:lnTo>
                    <a:pt x="48"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Rectangle 39"/>
            <p:cNvSpPr>
              <a:spLocks noChangeArrowheads="1"/>
            </p:cNvSpPr>
            <p:nvPr/>
          </p:nvSpPr>
          <p:spPr bwMode="auto">
            <a:xfrm>
              <a:off x="2676" y="205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96" name="Rectangle 40"/>
            <p:cNvSpPr>
              <a:spLocks noChangeArrowheads="1"/>
            </p:cNvSpPr>
            <p:nvPr/>
          </p:nvSpPr>
          <p:spPr bwMode="auto">
            <a:xfrm>
              <a:off x="2755" y="2119"/>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2</a:t>
              </a:r>
              <a:endParaRPr lang="de-DE"/>
            </a:p>
          </p:txBody>
        </p:sp>
        <p:sp>
          <p:nvSpPr>
            <p:cNvPr id="18497" name="Rectangle 41"/>
            <p:cNvSpPr>
              <a:spLocks noChangeArrowheads="1"/>
            </p:cNvSpPr>
            <p:nvPr/>
          </p:nvSpPr>
          <p:spPr bwMode="auto">
            <a:xfrm>
              <a:off x="2809" y="205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grpSp>
        <p:nvGrpSpPr>
          <p:cNvPr id="6" name="Group 72"/>
          <p:cNvGrpSpPr>
            <a:grpSpLocks/>
          </p:cNvGrpSpPr>
          <p:nvPr/>
        </p:nvGrpSpPr>
        <p:grpSpPr bwMode="auto">
          <a:xfrm>
            <a:off x="4035425" y="4470400"/>
            <a:ext cx="479425" cy="307975"/>
            <a:chOff x="2542" y="2816"/>
            <a:chExt cx="302" cy="194"/>
          </a:xfrm>
        </p:grpSpPr>
        <p:sp>
          <p:nvSpPr>
            <p:cNvPr id="18488" name="Freeform 24"/>
            <p:cNvSpPr>
              <a:spLocks/>
            </p:cNvSpPr>
            <p:nvPr/>
          </p:nvSpPr>
          <p:spPr bwMode="auto">
            <a:xfrm>
              <a:off x="2542" y="2832"/>
              <a:ext cx="96" cy="96"/>
            </a:xfrm>
            <a:custGeom>
              <a:avLst/>
              <a:gdLst>
                <a:gd name="T0" fmla="*/ 48 w 96"/>
                <a:gd name="T1" fmla="*/ 0 h 96"/>
                <a:gd name="T2" fmla="*/ 43 w 96"/>
                <a:gd name="T3" fmla="*/ 0 h 96"/>
                <a:gd name="T4" fmla="*/ 38 w 96"/>
                <a:gd name="T5" fmla="*/ 2 h 96"/>
                <a:gd name="T6" fmla="*/ 33 w 96"/>
                <a:gd name="T7" fmla="*/ 3 h 96"/>
                <a:gd name="T8" fmla="*/ 30 w 96"/>
                <a:gd name="T9" fmla="*/ 5 h 96"/>
                <a:gd name="T10" fmla="*/ 25 w 96"/>
                <a:gd name="T11" fmla="*/ 7 h 96"/>
                <a:gd name="T12" fmla="*/ 22 w 96"/>
                <a:gd name="T13" fmla="*/ 8 h 96"/>
                <a:gd name="T14" fmla="*/ 14 w 96"/>
                <a:gd name="T15" fmla="*/ 15 h 96"/>
                <a:gd name="T16" fmla="*/ 9 w 96"/>
                <a:gd name="T17" fmla="*/ 21 h 96"/>
                <a:gd name="T18" fmla="*/ 6 w 96"/>
                <a:gd name="T19" fmla="*/ 26 h 96"/>
                <a:gd name="T20" fmla="*/ 4 w 96"/>
                <a:gd name="T21" fmla="*/ 29 h 96"/>
                <a:gd name="T22" fmla="*/ 3 w 96"/>
                <a:gd name="T23" fmla="*/ 34 h 96"/>
                <a:gd name="T24" fmla="*/ 1 w 96"/>
                <a:gd name="T25" fmla="*/ 39 h 96"/>
                <a:gd name="T26" fmla="*/ 1 w 96"/>
                <a:gd name="T27" fmla="*/ 43 h 96"/>
                <a:gd name="T28" fmla="*/ 0 w 96"/>
                <a:gd name="T29" fmla="*/ 48 h 96"/>
                <a:gd name="T30" fmla="*/ 1 w 96"/>
                <a:gd name="T31" fmla="*/ 53 h 96"/>
                <a:gd name="T32" fmla="*/ 1 w 96"/>
                <a:gd name="T33" fmla="*/ 58 h 96"/>
                <a:gd name="T34" fmla="*/ 3 w 96"/>
                <a:gd name="T35" fmla="*/ 63 h 96"/>
                <a:gd name="T36" fmla="*/ 4 w 96"/>
                <a:gd name="T37" fmla="*/ 67 h 96"/>
                <a:gd name="T38" fmla="*/ 6 w 96"/>
                <a:gd name="T39" fmla="*/ 71 h 96"/>
                <a:gd name="T40" fmla="*/ 9 w 96"/>
                <a:gd name="T41" fmla="*/ 75 h 96"/>
                <a:gd name="T42" fmla="*/ 14 w 96"/>
                <a:gd name="T43" fmla="*/ 82 h 96"/>
                <a:gd name="T44" fmla="*/ 22 w 96"/>
                <a:gd name="T45" fmla="*/ 88 h 96"/>
                <a:gd name="T46" fmla="*/ 25 w 96"/>
                <a:gd name="T47" fmla="*/ 90 h 96"/>
                <a:gd name="T48" fmla="*/ 30 w 96"/>
                <a:gd name="T49" fmla="*/ 91 h 96"/>
                <a:gd name="T50" fmla="*/ 33 w 96"/>
                <a:gd name="T51" fmla="*/ 93 h 96"/>
                <a:gd name="T52" fmla="*/ 38 w 96"/>
                <a:gd name="T53" fmla="*/ 95 h 96"/>
                <a:gd name="T54" fmla="*/ 43 w 96"/>
                <a:gd name="T55" fmla="*/ 96 h 96"/>
                <a:gd name="T56" fmla="*/ 48 w 96"/>
                <a:gd name="T57" fmla="*/ 96 h 96"/>
                <a:gd name="T58" fmla="*/ 52 w 96"/>
                <a:gd name="T59" fmla="*/ 96 h 96"/>
                <a:gd name="T60" fmla="*/ 57 w 96"/>
                <a:gd name="T61" fmla="*/ 95 h 96"/>
                <a:gd name="T62" fmla="*/ 62 w 96"/>
                <a:gd name="T63" fmla="*/ 93 h 96"/>
                <a:gd name="T64" fmla="*/ 67 w 96"/>
                <a:gd name="T65" fmla="*/ 91 h 96"/>
                <a:gd name="T66" fmla="*/ 70 w 96"/>
                <a:gd name="T67" fmla="*/ 90 h 96"/>
                <a:gd name="T68" fmla="*/ 75 w 96"/>
                <a:gd name="T69" fmla="*/ 88 h 96"/>
                <a:gd name="T70" fmla="*/ 81 w 96"/>
                <a:gd name="T71" fmla="*/ 82 h 96"/>
                <a:gd name="T72" fmla="*/ 88 w 96"/>
                <a:gd name="T73" fmla="*/ 75 h 96"/>
                <a:gd name="T74" fmla="*/ 89 w 96"/>
                <a:gd name="T75" fmla="*/ 71 h 96"/>
                <a:gd name="T76" fmla="*/ 92 w 96"/>
                <a:gd name="T77" fmla="*/ 67 h 96"/>
                <a:gd name="T78" fmla="*/ 94 w 96"/>
                <a:gd name="T79" fmla="*/ 63 h 96"/>
                <a:gd name="T80" fmla="*/ 94 w 96"/>
                <a:gd name="T81" fmla="*/ 58 h 96"/>
                <a:gd name="T82" fmla="*/ 96 w 96"/>
                <a:gd name="T83" fmla="*/ 53 h 96"/>
                <a:gd name="T84" fmla="*/ 96 w 96"/>
                <a:gd name="T85" fmla="*/ 48 h 96"/>
                <a:gd name="T86" fmla="*/ 96 w 96"/>
                <a:gd name="T87" fmla="*/ 43 h 96"/>
                <a:gd name="T88" fmla="*/ 94 w 96"/>
                <a:gd name="T89" fmla="*/ 39 h 96"/>
                <a:gd name="T90" fmla="*/ 94 w 96"/>
                <a:gd name="T91" fmla="*/ 34 h 96"/>
                <a:gd name="T92" fmla="*/ 92 w 96"/>
                <a:gd name="T93" fmla="*/ 29 h 96"/>
                <a:gd name="T94" fmla="*/ 89 w 96"/>
                <a:gd name="T95" fmla="*/ 26 h 96"/>
                <a:gd name="T96" fmla="*/ 88 w 96"/>
                <a:gd name="T97" fmla="*/ 21 h 96"/>
                <a:gd name="T98" fmla="*/ 81 w 96"/>
                <a:gd name="T99" fmla="*/ 15 h 96"/>
                <a:gd name="T100" fmla="*/ 75 w 96"/>
                <a:gd name="T101" fmla="*/ 8 h 96"/>
                <a:gd name="T102" fmla="*/ 70 w 96"/>
                <a:gd name="T103" fmla="*/ 7 h 96"/>
                <a:gd name="T104" fmla="*/ 67 w 96"/>
                <a:gd name="T105" fmla="*/ 5 h 96"/>
                <a:gd name="T106" fmla="*/ 62 w 96"/>
                <a:gd name="T107" fmla="*/ 3 h 96"/>
                <a:gd name="T108" fmla="*/ 57 w 96"/>
                <a:gd name="T109" fmla="*/ 2 h 96"/>
                <a:gd name="T110" fmla="*/ 52 w 96"/>
                <a:gd name="T111" fmla="*/ 0 h 96"/>
                <a:gd name="T112" fmla="*/ 48 w 9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6"/>
                <a:gd name="T173" fmla="*/ 96 w 9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6">
                  <a:moveTo>
                    <a:pt x="48" y="0"/>
                  </a:moveTo>
                  <a:lnTo>
                    <a:pt x="43" y="0"/>
                  </a:lnTo>
                  <a:lnTo>
                    <a:pt x="38" y="2"/>
                  </a:lnTo>
                  <a:lnTo>
                    <a:pt x="33" y="3"/>
                  </a:lnTo>
                  <a:lnTo>
                    <a:pt x="30" y="5"/>
                  </a:lnTo>
                  <a:lnTo>
                    <a:pt x="25" y="7"/>
                  </a:lnTo>
                  <a:lnTo>
                    <a:pt x="22" y="8"/>
                  </a:lnTo>
                  <a:lnTo>
                    <a:pt x="14" y="15"/>
                  </a:lnTo>
                  <a:lnTo>
                    <a:pt x="9" y="21"/>
                  </a:lnTo>
                  <a:lnTo>
                    <a:pt x="6" y="26"/>
                  </a:lnTo>
                  <a:lnTo>
                    <a:pt x="4" y="29"/>
                  </a:lnTo>
                  <a:lnTo>
                    <a:pt x="3" y="34"/>
                  </a:lnTo>
                  <a:lnTo>
                    <a:pt x="1" y="39"/>
                  </a:lnTo>
                  <a:lnTo>
                    <a:pt x="1" y="43"/>
                  </a:lnTo>
                  <a:lnTo>
                    <a:pt x="0" y="48"/>
                  </a:lnTo>
                  <a:lnTo>
                    <a:pt x="1" y="53"/>
                  </a:lnTo>
                  <a:lnTo>
                    <a:pt x="1" y="58"/>
                  </a:lnTo>
                  <a:lnTo>
                    <a:pt x="3" y="63"/>
                  </a:lnTo>
                  <a:lnTo>
                    <a:pt x="4" y="67"/>
                  </a:lnTo>
                  <a:lnTo>
                    <a:pt x="6" y="71"/>
                  </a:lnTo>
                  <a:lnTo>
                    <a:pt x="9" y="75"/>
                  </a:lnTo>
                  <a:lnTo>
                    <a:pt x="14" y="82"/>
                  </a:lnTo>
                  <a:lnTo>
                    <a:pt x="22" y="88"/>
                  </a:lnTo>
                  <a:lnTo>
                    <a:pt x="25" y="90"/>
                  </a:lnTo>
                  <a:lnTo>
                    <a:pt x="30" y="91"/>
                  </a:lnTo>
                  <a:lnTo>
                    <a:pt x="33" y="93"/>
                  </a:lnTo>
                  <a:lnTo>
                    <a:pt x="38" y="95"/>
                  </a:lnTo>
                  <a:lnTo>
                    <a:pt x="43" y="96"/>
                  </a:lnTo>
                  <a:lnTo>
                    <a:pt x="48" y="96"/>
                  </a:lnTo>
                  <a:lnTo>
                    <a:pt x="52" y="96"/>
                  </a:lnTo>
                  <a:lnTo>
                    <a:pt x="57" y="95"/>
                  </a:lnTo>
                  <a:lnTo>
                    <a:pt x="62" y="93"/>
                  </a:lnTo>
                  <a:lnTo>
                    <a:pt x="67" y="91"/>
                  </a:lnTo>
                  <a:lnTo>
                    <a:pt x="70" y="90"/>
                  </a:lnTo>
                  <a:lnTo>
                    <a:pt x="75" y="88"/>
                  </a:lnTo>
                  <a:lnTo>
                    <a:pt x="81" y="82"/>
                  </a:lnTo>
                  <a:lnTo>
                    <a:pt x="88" y="75"/>
                  </a:lnTo>
                  <a:lnTo>
                    <a:pt x="89" y="71"/>
                  </a:lnTo>
                  <a:lnTo>
                    <a:pt x="92" y="67"/>
                  </a:lnTo>
                  <a:lnTo>
                    <a:pt x="94" y="63"/>
                  </a:lnTo>
                  <a:lnTo>
                    <a:pt x="94" y="58"/>
                  </a:lnTo>
                  <a:lnTo>
                    <a:pt x="96" y="53"/>
                  </a:lnTo>
                  <a:lnTo>
                    <a:pt x="96" y="48"/>
                  </a:lnTo>
                  <a:lnTo>
                    <a:pt x="96" y="43"/>
                  </a:lnTo>
                  <a:lnTo>
                    <a:pt x="94" y="39"/>
                  </a:lnTo>
                  <a:lnTo>
                    <a:pt x="94" y="34"/>
                  </a:lnTo>
                  <a:lnTo>
                    <a:pt x="92" y="29"/>
                  </a:lnTo>
                  <a:lnTo>
                    <a:pt x="89" y="26"/>
                  </a:lnTo>
                  <a:lnTo>
                    <a:pt x="88" y="21"/>
                  </a:lnTo>
                  <a:lnTo>
                    <a:pt x="81" y="15"/>
                  </a:lnTo>
                  <a:lnTo>
                    <a:pt x="75" y="8"/>
                  </a:lnTo>
                  <a:lnTo>
                    <a:pt x="70" y="7"/>
                  </a:lnTo>
                  <a:lnTo>
                    <a:pt x="67" y="5"/>
                  </a:lnTo>
                  <a:lnTo>
                    <a:pt x="62" y="3"/>
                  </a:lnTo>
                  <a:lnTo>
                    <a:pt x="57" y="2"/>
                  </a:lnTo>
                  <a:lnTo>
                    <a:pt x="52"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89" name="Freeform 25"/>
            <p:cNvSpPr>
              <a:spLocks/>
            </p:cNvSpPr>
            <p:nvPr/>
          </p:nvSpPr>
          <p:spPr bwMode="auto">
            <a:xfrm>
              <a:off x="2542" y="2832"/>
              <a:ext cx="96" cy="96"/>
            </a:xfrm>
            <a:custGeom>
              <a:avLst/>
              <a:gdLst>
                <a:gd name="T0" fmla="*/ 48 w 96"/>
                <a:gd name="T1" fmla="*/ 0 h 96"/>
                <a:gd name="T2" fmla="*/ 43 w 96"/>
                <a:gd name="T3" fmla="*/ 0 h 96"/>
                <a:gd name="T4" fmla="*/ 38 w 96"/>
                <a:gd name="T5" fmla="*/ 2 h 96"/>
                <a:gd name="T6" fmla="*/ 33 w 96"/>
                <a:gd name="T7" fmla="*/ 3 h 96"/>
                <a:gd name="T8" fmla="*/ 30 w 96"/>
                <a:gd name="T9" fmla="*/ 5 h 96"/>
                <a:gd name="T10" fmla="*/ 25 w 96"/>
                <a:gd name="T11" fmla="*/ 7 h 96"/>
                <a:gd name="T12" fmla="*/ 22 w 96"/>
                <a:gd name="T13" fmla="*/ 8 h 96"/>
                <a:gd name="T14" fmla="*/ 14 w 96"/>
                <a:gd name="T15" fmla="*/ 15 h 96"/>
                <a:gd name="T16" fmla="*/ 9 w 96"/>
                <a:gd name="T17" fmla="*/ 21 h 96"/>
                <a:gd name="T18" fmla="*/ 6 w 96"/>
                <a:gd name="T19" fmla="*/ 26 h 96"/>
                <a:gd name="T20" fmla="*/ 4 w 96"/>
                <a:gd name="T21" fmla="*/ 29 h 96"/>
                <a:gd name="T22" fmla="*/ 3 w 96"/>
                <a:gd name="T23" fmla="*/ 34 h 96"/>
                <a:gd name="T24" fmla="*/ 1 w 96"/>
                <a:gd name="T25" fmla="*/ 39 h 96"/>
                <a:gd name="T26" fmla="*/ 1 w 96"/>
                <a:gd name="T27" fmla="*/ 43 h 96"/>
                <a:gd name="T28" fmla="*/ 0 w 96"/>
                <a:gd name="T29" fmla="*/ 48 h 96"/>
                <a:gd name="T30" fmla="*/ 1 w 96"/>
                <a:gd name="T31" fmla="*/ 53 h 96"/>
                <a:gd name="T32" fmla="*/ 1 w 96"/>
                <a:gd name="T33" fmla="*/ 58 h 96"/>
                <a:gd name="T34" fmla="*/ 3 w 96"/>
                <a:gd name="T35" fmla="*/ 63 h 96"/>
                <a:gd name="T36" fmla="*/ 4 w 96"/>
                <a:gd name="T37" fmla="*/ 67 h 96"/>
                <a:gd name="T38" fmla="*/ 6 w 96"/>
                <a:gd name="T39" fmla="*/ 71 h 96"/>
                <a:gd name="T40" fmla="*/ 9 w 96"/>
                <a:gd name="T41" fmla="*/ 75 h 96"/>
                <a:gd name="T42" fmla="*/ 14 w 96"/>
                <a:gd name="T43" fmla="*/ 82 h 96"/>
                <a:gd name="T44" fmla="*/ 22 w 96"/>
                <a:gd name="T45" fmla="*/ 88 h 96"/>
                <a:gd name="T46" fmla="*/ 25 w 96"/>
                <a:gd name="T47" fmla="*/ 90 h 96"/>
                <a:gd name="T48" fmla="*/ 30 w 96"/>
                <a:gd name="T49" fmla="*/ 91 h 96"/>
                <a:gd name="T50" fmla="*/ 33 w 96"/>
                <a:gd name="T51" fmla="*/ 93 h 96"/>
                <a:gd name="T52" fmla="*/ 38 w 96"/>
                <a:gd name="T53" fmla="*/ 95 h 96"/>
                <a:gd name="T54" fmla="*/ 43 w 96"/>
                <a:gd name="T55" fmla="*/ 96 h 96"/>
                <a:gd name="T56" fmla="*/ 48 w 96"/>
                <a:gd name="T57" fmla="*/ 96 h 96"/>
                <a:gd name="T58" fmla="*/ 52 w 96"/>
                <a:gd name="T59" fmla="*/ 96 h 96"/>
                <a:gd name="T60" fmla="*/ 57 w 96"/>
                <a:gd name="T61" fmla="*/ 95 h 96"/>
                <a:gd name="T62" fmla="*/ 62 w 96"/>
                <a:gd name="T63" fmla="*/ 93 h 96"/>
                <a:gd name="T64" fmla="*/ 67 w 96"/>
                <a:gd name="T65" fmla="*/ 91 h 96"/>
                <a:gd name="T66" fmla="*/ 70 w 96"/>
                <a:gd name="T67" fmla="*/ 90 h 96"/>
                <a:gd name="T68" fmla="*/ 75 w 96"/>
                <a:gd name="T69" fmla="*/ 88 h 96"/>
                <a:gd name="T70" fmla="*/ 81 w 96"/>
                <a:gd name="T71" fmla="*/ 82 h 96"/>
                <a:gd name="T72" fmla="*/ 88 w 96"/>
                <a:gd name="T73" fmla="*/ 75 h 96"/>
                <a:gd name="T74" fmla="*/ 89 w 96"/>
                <a:gd name="T75" fmla="*/ 71 h 96"/>
                <a:gd name="T76" fmla="*/ 92 w 96"/>
                <a:gd name="T77" fmla="*/ 67 h 96"/>
                <a:gd name="T78" fmla="*/ 94 w 96"/>
                <a:gd name="T79" fmla="*/ 63 h 96"/>
                <a:gd name="T80" fmla="*/ 94 w 96"/>
                <a:gd name="T81" fmla="*/ 58 h 96"/>
                <a:gd name="T82" fmla="*/ 96 w 96"/>
                <a:gd name="T83" fmla="*/ 53 h 96"/>
                <a:gd name="T84" fmla="*/ 96 w 96"/>
                <a:gd name="T85" fmla="*/ 48 h 96"/>
                <a:gd name="T86" fmla="*/ 96 w 96"/>
                <a:gd name="T87" fmla="*/ 43 h 96"/>
                <a:gd name="T88" fmla="*/ 94 w 96"/>
                <a:gd name="T89" fmla="*/ 39 h 96"/>
                <a:gd name="T90" fmla="*/ 94 w 96"/>
                <a:gd name="T91" fmla="*/ 34 h 96"/>
                <a:gd name="T92" fmla="*/ 92 w 96"/>
                <a:gd name="T93" fmla="*/ 29 h 96"/>
                <a:gd name="T94" fmla="*/ 89 w 96"/>
                <a:gd name="T95" fmla="*/ 26 h 96"/>
                <a:gd name="T96" fmla="*/ 88 w 96"/>
                <a:gd name="T97" fmla="*/ 21 h 96"/>
                <a:gd name="T98" fmla="*/ 81 w 96"/>
                <a:gd name="T99" fmla="*/ 15 h 96"/>
                <a:gd name="T100" fmla="*/ 75 w 96"/>
                <a:gd name="T101" fmla="*/ 8 h 96"/>
                <a:gd name="T102" fmla="*/ 70 w 96"/>
                <a:gd name="T103" fmla="*/ 7 h 96"/>
                <a:gd name="T104" fmla="*/ 67 w 96"/>
                <a:gd name="T105" fmla="*/ 5 h 96"/>
                <a:gd name="T106" fmla="*/ 62 w 96"/>
                <a:gd name="T107" fmla="*/ 3 h 96"/>
                <a:gd name="T108" fmla="*/ 57 w 96"/>
                <a:gd name="T109" fmla="*/ 2 h 96"/>
                <a:gd name="T110" fmla="*/ 52 w 96"/>
                <a:gd name="T111" fmla="*/ 0 h 96"/>
                <a:gd name="T112" fmla="*/ 48 w 9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6"/>
                <a:gd name="T173" fmla="*/ 96 w 9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6">
                  <a:moveTo>
                    <a:pt x="48" y="0"/>
                  </a:moveTo>
                  <a:lnTo>
                    <a:pt x="43" y="0"/>
                  </a:lnTo>
                  <a:lnTo>
                    <a:pt x="38" y="2"/>
                  </a:lnTo>
                  <a:lnTo>
                    <a:pt x="33" y="3"/>
                  </a:lnTo>
                  <a:lnTo>
                    <a:pt x="30" y="5"/>
                  </a:lnTo>
                  <a:lnTo>
                    <a:pt x="25" y="7"/>
                  </a:lnTo>
                  <a:lnTo>
                    <a:pt x="22" y="8"/>
                  </a:lnTo>
                  <a:lnTo>
                    <a:pt x="14" y="15"/>
                  </a:lnTo>
                  <a:lnTo>
                    <a:pt x="9" y="21"/>
                  </a:lnTo>
                  <a:lnTo>
                    <a:pt x="6" y="26"/>
                  </a:lnTo>
                  <a:lnTo>
                    <a:pt x="4" y="29"/>
                  </a:lnTo>
                  <a:lnTo>
                    <a:pt x="3" y="34"/>
                  </a:lnTo>
                  <a:lnTo>
                    <a:pt x="1" y="39"/>
                  </a:lnTo>
                  <a:lnTo>
                    <a:pt x="1" y="43"/>
                  </a:lnTo>
                  <a:lnTo>
                    <a:pt x="0" y="48"/>
                  </a:lnTo>
                  <a:lnTo>
                    <a:pt x="1" y="53"/>
                  </a:lnTo>
                  <a:lnTo>
                    <a:pt x="1" y="58"/>
                  </a:lnTo>
                  <a:lnTo>
                    <a:pt x="3" y="63"/>
                  </a:lnTo>
                  <a:lnTo>
                    <a:pt x="4" y="67"/>
                  </a:lnTo>
                  <a:lnTo>
                    <a:pt x="6" y="71"/>
                  </a:lnTo>
                  <a:lnTo>
                    <a:pt x="9" y="75"/>
                  </a:lnTo>
                  <a:lnTo>
                    <a:pt x="14" y="82"/>
                  </a:lnTo>
                  <a:lnTo>
                    <a:pt x="22" y="88"/>
                  </a:lnTo>
                  <a:lnTo>
                    <a:pt x="25" y="90"/>
                  </a:lnTo>
                  <a:lnTo>
                    <a:pt x="30" y="91"/>
                  </a:lnTo>
                  <a:lnTo>
                    <a:pt x="33" y="93"/>
                  </a:lnTo>
                  <a:lnTo>
                    <a:pt x="38" y="95"/>
                  </a:lnTo>
                  <a:lnTo>
                    <a:pt x="43" y="96"/>
                  </a:lnTo>
                  <a:lnTo>
                    <a:pt x="48" y="96"/>
                  </a:lnTo>
                  <a:lnTo>
                    <a:pt x="52" y="96"/>
                  </a:lnTo>
                  <a:lnTo>
                    <a:pt x="57" y="95"/>
                  </a:lnTo>
                  <a:lnTo>
                    <a:pt x="62" y="93"/>
                  </a:lnTo>
                  <a:lnTo>
                    <a:pt x="67" y="91"/>
                  </a:lnTo>
                  <a:lnTo>
                    <a:pt x="70" y="90"/>
                  </a:lnTo>
                  <a:lnTo>
                    <a:pt x="75" y="88"/>
                  </a:lnTo>
                  <a:lnTo>
                    <a:pt x="81" y="82"/>
                  </a:lnTo>
                  <a:lnTo>
                    <a:pt x="88" y="75"/>
                  </a:lnTo>
                  <a:lnTo>
                    <a:pt x="89" y="71"/>
                  </a:lnTo>
                  <a:lnTo>
                    <a:pt x="92" y="67"/>
                  </a:lnTo>
                  <a:lnTo>
                    <a:pt x="94" y="63"/>
                  </a:lnTo>
                  <a:lnTo>
                    <a:pt x="94" y="58"/>
                  </a:lnTo>
                  <a:lnTo>
                    <a:pt x="96" y="53"/>
                  </a:lnTo>
                  <a:lnTo>
                    <a:pt x="96" y="48"/>
                  </a:lnTo>
                  <a:lnTo>
                    <a:pt x="96" y="43"/>
                  </a:lnTo>
                  <a:lnTo>
                    <a:pt x="94" y="39"/>
                  </a:lnTo>
                  <a:lnTo>
                    <a:pt x="94" y="34"/>
                  </a:lnTo>
                  <a:lnTo>
                    <a:pt x="92" y="29"/>
                  </a:lnTo>
                  <a:lnTo>
                    <a:pt x="89" y="26"/>
                  </a:lnTo>
                  <a:lnTo>
                    <a:pt x="88" y="21"/>
                  </a:lnTo>
                  <a:lnTo>
                    <a:pt x="81" y="15"/>
                  </a:lnTo>
                  <a:lnTo>
                    <a:pt x="75" y="8"/>
                  </a:lnTo>
                  <a:lnTo>
                    <a:pt x="70" y="7"/>
                  </a:lnTo>
                  <a:lnTo>
                    <a:pt x="67" y="5"/>
                  </a:lnTo>
                  <a:lnTo>
                    <a:pt x="62" y="3"/>
                  </a:lnTo>
                  <a:lnTo>
                    <a:pt x="57" y="2"/>
                  </a:lnTo>
                  <a:lnTo>
                    <a:pt x="52" y="0"/>
                  </a:lnTo>
                  <a:lnTo>
                    <a:pt x="48"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Rectangle 42"/>
            <p:cNvSpPr>
              <a:spLocks noChangeArrowheads="1"/>
            </p:cNvSpPr>
            <p:nvPr/>
          </p:nvSpPr>
          <p:spPr bwMode="auto">
            <a:xfrm>
              <a:off x="2671" y="281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91" name="Rectangle 43"/>
            <p:cNvSpPr>
              <a:spLocks noChangeArrowheads="1"/>
            </p:cNvSpPr>
            <p:nvPr/>
          </p:nvSpPr>
          <p:spPr bwMode="auto">
            <a:xfrm>
              <a:off x="2750" y="288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3</a:t>
              </a:r>
              <a:endParaRPr lang="de-DE"/>
            </a:p>
          </p:txBody>
        </p:sp>
        <p:sp>
          <p:nvSpPr>
            <p:cNvPr id="18492" name="Rectangle 44"/>
            <p:cNvSpPr>
              <a:spLocks noChangeArrowheads="1"/>
            </p:cNvSpPr>
            <p:nvPr/>
          </p:nvSpPr>
          <p:spPr bwMode="auto">
            <a:xfrm>
              <a:off x="2804" y="281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grpSp>
        <p:nvGrpSpPr>
          <p:cNvPr id="7" name="Group 73"/>
          <p:cNvGrpSpPr>
            <a:grpSpLocks/>
          </p:cNvGrpSpPr>
          <p:nvPr/>
        </p:nvGrpSpPr>
        <p:grpSpPr bwMode="auto">
          <a:xfrm>
            <a:off x="1412875" y="3105150"/>
            <a:ext cx="274638" cy="439738"/>
            <a:chOff x="890" y="1956"/>
            <a:chExt cx="173" cy="277"/>
          </a:xfrm>
        </p:grpSpPr>
        <p:sp>
          <p:nvSpPr>
            <p:cNvPr id="18483" name="Freeform 22"/>
            <p:cNvSpPr>
              <a:spLocks/>
            </p:cNvSpPr>
            <p:nvPr/>
          </p:nvSpPr>
          <p:spPr bwMode="auto">
            <a:xfrm>
              <a:off x="933" y="2139"/>
              <a:ext cx="97" cy="94"/>
            </a:xfrm>
            <a:custGeom>
              <a:avLst/>
              <a:gdLst>
                <a:gd name="T0" fmla="*/ 48 w 97"/>
                <a:gd name="T1" fmla="*/ 0 h 94"/>
                <a:gd name="T2" fmla="*/ 44 w 97"/>
                <a:gd name="T3" fmla="*/ 0 h 94"/>
                <a:gd name="T4" fmla="*/ 39 w 97"/>
                <a:gd name="T5" fmla="*/ 1 h 94"/>
                <a:gd name="T6" fmla="*/ 34 w 97"/>
                <a:gd name="T7" fmla="*/ 1 h 94"/>
                <a:gd name="T8" fmla="*/ 29 w 97"/>
                <a:gd name="T9" fmla="*/ 3 h 94"/>
                <a:gd name="T10" fmla="*/ 26 w 97"/>
                <a:gd name="T11" fmla="*/ 4 h 94"/>
                <a:gd name="T12" fmla="*/ 21 w 97"/>
                <a:gd name="T13" fmla="*/ 8 h 94"/>
                <a:gd name="T14" fmla="*/ 15 w 97"/>
                <a:gd name="T15" fmla="*/ 14 h 94"/>
                <a:gd name="T16" fmla="*/ 8 w 97"/>
                <a:gd name="T17" fmla="*/ 20 h 94"/>
                <a:gd name="T18" fmla="*/ 7 w 97"/>
                <a:gd name="T19" fmla="*/ 24 h 94"/>
                <a:gd name="T20" fmla="*/ 5 w 97"/>
                <a:gd name="T21" fmla="*/ 28 h 94"/>
                <a:gd name="T22" fmla="*/ 4 w 97"/>
                <a:gd name="T23" fmla="*/ 33 h 94"/>
                <a:gd name="T24" fmla="*/ 2 w 97"/>
                <a:gd name="T25" fmla="*/ 38 h 94"/>
                <a:gd name="T26" fmla="*/ 0 w 97"/>
                <a:gd name="T27" fmla="*/ 43 h 94"/>
                <a:gd name="T28" fmla="*/ 0 w 97"/>
                <a:gd name="T29" fmla="*/ 48 h 94"/>
                <a:gd name="T30" fmla="*/ 0 w 97"/>
                <a:gd name="T31" fmla="*/ 52 h 94"/>
                <a:gd name="T32" fmla="*/ 2 w 97"/>
                <a:gd name="T33" fmla="*/ 57 h 94"/>
                <a:gd name="T34" fmla="*/ 4 w 97"/>
                <a:gd name="T35" fmla="*/ 62 h 94"/>
                <a:gd name="T36" fmla="*/ 5 w 97"/>
                <a:gd name="T37" fmla="*/ 65 h 94"/>
                <a:gd name="T38" fmla="*/ 7 w 97"/>
                <a:gd name="T39" fmla="*/ 70 h 94"/>
                <a:gd name="T40" fmla="*/ 8 w 97"/>
                <a:gd name="T41" fmla="*/ 73 h 94"/>
                <a:gd name="T42" fmla="*/ 15 w 97"/>
                <a:gd name="T43" fmla="*/ 81 h 94"/>
                <a:gd name="T44" fmla="*/ 21 w 97"/>
                <a:gd name="T45" fmla="*/ 86 h 94"/>
                <a:gd name="T46" fmla="*/ 26 w 97"/>
                <a:gd name="T47" fmla="*/ 89 h 94"/>
                <a:gd name="T48" fmla="*/ 29 w 97"/>
                <a:gd name="T49" fmla="*/ 91 h 94"/>
                <a:gd name="T50" fmla="*/ 34 w 97"/>
                <a:gd name="T51" fmla="*/ 92 h 94"/>
                <a:gd name="T52" fmla="*/ 39 w 97"/>
                <a:gd name="T53" fmla="*/ 94 h 94"/>
                <a:gd name="T54" fmla="*/ 44 w 97"/>
                <a:gd name="T55" fmla="*/ 94 h 94"/>
                <a:gd name="T56" fmla="*/ 48 w 97"/>
                <a:gd name="T57" fmla="*/ 94 h 94"/>
                <a:gd name="T58" fmla="*/ 53 w 97"/>
                <a:gd name="T59" fmla="*/ 94 h 94"/>
                <a:gd name="T60" fmla="*/ 58 w 97"/>
                <a:gd name="T61" fmla="*/ 94 h 94"/>
                <a:gd name="T62" fmla="*/ 63 w 97"/>
                <a:gd name="T63" fmla="*/ 92 h 94"/>
                <a:gd name="T64" fmla="*/ 68 w 97"/>
                <a:gd name="T65" fmla="*/ 91 h 94"/>
                <a:gd name="T66" fmla="*/ 71 w 97"/>
                <a:gd name="T67" fmla="*/ 89 h 94"/>
                <a:gd name="T68" fmla="*/ 76 w 97"/>
                <a:gd name="T69" fmla="*/ 86 h 94"/>
                <a:gd name="T70" fmla="*/ 82 w 97"/>
                <a:gd name="T71" fmla="*/ 81 h 94"/>
                <a:gd name="T72" fmla="*/ 89 w 97"/>
                <a:gd name="T73" fmla="*/ 73 h 94"/>
                <a:gd name="T74" fmla="*/ 90 w 97"/>
                <a:gd name="T75" fmla="*/ 70 h 94"/>
                <a:gd name="T76" fmla="*/ 93 w 97"/>
                <a:gd name="T77" fmla="*/ 65 h 94"/>
                <a:gd name="T78" fmla="*/ 95 w 97"/>
                <a:gd name="T79" fmla="*/ 62 h 94"/>
                <a:gd name="T80" fmla="*/ 95 w 97"/>
                <a:gd name="T81" fmla="*/ 57 h 94"/>
                <a:gd name="T82" fmla="*/ 97 w 97"/>
                <a:gd name="T83" fmla="*/ 52 h 94"/>
                <a:gd name="T84" fmla="*/ 97 w 97"/>
                <a:gd name="T85" fmla="*/ 48 h 94"/>
                <a:gd name="T86" fmla="*/ 97 w 97"/>
                <a:gd name="T87" fmla="*/ 43 h 94"/>
                <a:gd name="T88" fmla="*/ 95 w 97"/>
                <a:gd name="T89" fmla="*/ 38 h 94"/>
                <a:gd name="T90" fmla="*/ 95 w 97"/>
                <a:gd name="T91" fmla="*/ 33 h 94"/>
                <a:gd name="T92" fmla="*/ 93 w 97"/>
                <a:gd name="T93" fmla="*/ 28 h 94"/>
                <a:gd name="T94" fmla="*/ 90 w 97"/>
                <a:gd name="T95" fmla="*/ 24 h 94"/>
                <a:gd name="T96" fmla="*/ 89 w 97"/>
                <a:gd name="T97" fmla="*/ 20 h 94"/>
                <a:gd name="T98" fmla="*/ 82 w 97"/>
                <a:gd name="T99" fmla="*/ 14 h 94"/>
                <a:gd name="T100" fmla="*/ 76 w 97"/>
                <a:gd name="T101" fmla="*/ 8 h 94"/>
                <a:gd name="T102" fmla="*/ 71 w 97"/>
                <a:gd name="T103" fmla="*/ 4 h 94"/>
                <a:gd name="T104" fmla="*/ 68 w 97"/>
                <a:gd name="T105" fmla="*/ 3 h 94"/>
                <a:gd name="T106" fmla="*/ 63 w 97"/>
                <a:gd name="T107" fmla="*/ 1 h 94"/>
                <a:gd name="T108" fmla="*/ 58 w 97"/>
                <a:gd name="T109" fmla="*/ 1 h 94"/>
                <a:gd name="T110" fmla="*/ 53 w 97"/>
                <a:gd name="T111" fmla="*/ 0 h 94"/>
                <a:gd name="T112" fmla="*/ 48 w 97"/>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94"/>
                <a:gd name="T173" fmla="*/ 97 w 97"/>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94">
                  <a:moveTo>
                    <a:pt x="48" y="0"/>
                  </a:moveTo>
                  <a:lnTo>
                    <a:pt x="44" y="0"/>
                  </a:lnTo>
                  <a:lnTo>
                    <a:pt x="39" y="1"/>
                  </a:lnTo>
                  <a:lnTo>
                    <a:pt x="34" y="1"/>
                  </a:lnTo>
                  <a:lnTo>
                    <a:pt x="29" y="3"/>
                  </a:lnTo>
                  <a:lnTo>
                    <a:pt x="26" y="4"/>
                  </a:lnTo>
                  <a:lnTo>
                    <a:pt x="21" y="8"/>
                  </a:lnTo>
                  <a:lnTo>
                    <a:pt x="15" y="14"/>
                  </a:lnTo>
                  <a:lnTo>
                    <a:pt x="8" y="20"/>
                  </a:lnTo>
                  <a:lnTo>
                    <a:pt x="7" y="24"/>
                  </a:lnTo>
                  <a:lnTo>
                    <a:pt x="5" y="28"/>
                  </a:lnTo>
                  <a:lnTo>
                    <a:pt x="4" y="33"/>
                  </a:lnTo>
                  <a:lnTo>
                    <a:pt x="2" y="38"/>
                  </a:lnTo>
                  <a:lnTo>
                    <a:pt x="0" y="43"/>
                  </a:lnTo>
                  <a:lnTo>
                    <a:pt x="0" y="48"/>
                  </a:lnTo>
                  <a:lnTo>
                    <a:pt x="0" y="52"/>
                  </a:lnTo>
                  <a:lnTo>
                    <a:pt x="2" y="57"/>
                  </a:lnTo>
                  <a:lnTo>
                    <a:pt x="4" y="62"/>
                  </a:lnTo>
                  <a:lnTo>
                    <a:pt x="5" y="65"/>
                  </a:lnTo>
                  <a:lnTo>
                    <a:pt x="7" y="70"/>
                  </a:lnTo>
                  <a:lnTo>
                    <a:pt x="8" y="73"/>
                  </a:lnTo>
                  <a:lnTo>
                    <a:pt x="15" y="81"/>
                  </a:lnTo>
                  <a:lnTo>
                    <a:pt x="21" y="86"/>
                  </a:lnTo>
                  <a:lnTo>
                    <a:pt x="26" y="89"/>
                  </a:lnTo>
                  <a:lnTo>
                    <a:pt x="29" y="91"/>
                  </a:lnTo>
                  <a:lnTo>
                    <a:pt x="34" y="92"/>
                  </a:lnTo>
                  <a:lnTo>
                    <a:pt x="39" y="94"/>
                  </a:lnTo>
                  <a:lnTo>
                    <a:pt x="44" y="94"/>
                  </a:lnTo>
                  <a:lnTo>
                    <a:pt x="48" y="94"/>
                  </a:lnTo>
                  <a:lnTo>
                    <a:pt x="53" y="94"/>
                  </a:lnTo>
                  <a:lnTo>
                    <a:pt x="58" y="94"/>
                  </a:lnTo>
                  <a:lnTo>
                    <a:pt x="63" y="92"/>
                  </a:lnTo>
                  <a:lnTo>
                    <a:pt x="68" y="91"/>
                  </a:lnTo>
                  <a:lnTo>
                    <a:pt x="71" y="89"/>
                  </a:lnTo>
                  <a:lnTo>
                    <a:pt x="76" y="86"/>
                  </a:lnTo>
                  <a:lnTo>
                    <a:pt x="82" y="81"/>
                  </a:lnTo>
                  <a:lnTo>
                    <a:pt x="89" y="73"/>
                  </a:lnTo>
                  <a:lnTo>
                    <a:pt x="90" y="70"/>
                  </a:lnTo>
                  <a:lnTo>
                    <a:pt x="93" y="65"/>
                  </a:lnTo>
                  <a:lnTo>
                    <a:pt x="95" y="62"/>
                  </a:lnTo>
                  <a:lnTo>
                    <a:pt x="95" y="57"/>
                  </a:lnTo>
                  <a:lnTo>
                    <a:pt x="97" y="52"/>
                  </a:lnTo>
                  <a:lnTo>
                    <a:pt x="97" y="48"/>
                  </a:lnTo>
                  <a:lnTo>
                    <a:pt x="97" y="43"/>
                  </a:lnTo>
                  <a:lnTo>
                    <a:pt x="95" y="38"/>
                  </a:lnTo>
                  <a:lnTo>
                    <a:pt x="95" y="33"/>
                  </a:lnTo>
                  <a:lnTo>
                    <a:pt x="93" y="28"/>
                  </a:lnTo>
                  <a:lnTo>
                    <a:pt x="90" y="24"/>
                  </a:lnTo>
                  <a:lnTo>
                    <a:pt x="89" y="20"/>
                  </a:lnTo>
                  <a:lnTo>
                    <a:pt x="82" y="14"/>
                  </a:lnTo>
                  <a:lnTo>
                    <a:pt x="76" y="8"/>
                  </a:lnTo>
                  <a:lnTo>
                    <a:pt x="71" y="4"/>
                  </a:lnTo>
                  <a:lnTo>
                    <a:pt x="68" y="3"/>
                  </a:lnTo>
                  <a:lnTo>
                    <a:pt x="63" y="1"/>
                  </a:lnTo>
                  <a:lnTo>
                    <a:pt x="58" y="1"/>
                  </a:lnTo>
                  <a:lnTo>
                    <a:pt x="53"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84" name="Freeform 23"/>
            <p:cNvSpPr>
              <a:spLocks/>
            </p:cNvSpPr>
            <p:nvPr/>
          </p:nvSpPr>
          <p:spPr bwMode="auto">
            <a:xfrm>
              <a:off x="933" y="2139"/>
              <a:ext cx="97" cy="94"/>
            </a:xfrm>
            <a:custGeom>
              <a:avLst/>
              <a:gdLst>
                <a:gd name="T0" fmla="*/ 48 w 97"/>
                <a:gd name="T1" fmla="*/ 0 h 94"/>
                <a:gd name="T2" fmla="*/ 44 w 97"/>
                <a:gd name="T3" fmla="*/ 0 h 94"/>
                <a:gd name="T4" fmla="*/ 39 w 97"/>
                <a:gd name="T5" fmla="*/ 1 h 94"/>
                <a:gd name="T6" fmla="*/ 34 w 97"/>
                <a:gd name="T7" fmla="*/ 1 h 94"/>
                <a:gd name="T8" fmla="*/ 29 w 97"/>
                <a:gd name="T9" fmla="*/ 3 h 94"/>
                <a:gd name="T10" fmla="*/ 26 w 97"/>
                <a:gd name="T11" fmla="*/ 4 h 94"/>
                <a:gd name="T12" fmla="*/ 21 w 97"/>
                <a:gd name="T13" fmla="*/ 8 h 94"/>
                <a:gd name="T14" fmla="*/ 15 w 97"/>
                <a:gd name="T15" fmla="*/ 14 h 94"/>
                <a:gd name="T16" fmla="*/ 8 w 97"/>
                <a:gd name="T17" fmla="*/ 20 h 94"/>
                <a:gd name="T18" fmla="*/ 7 w 97"/>
                <a:gd name="T19" fmla="*/ 24 h 94"/>
                <a:gd name="T20" fmla="*/ 5 w 97"/>
                <a:gd name="T21" fmla="*/ 28 h 94"/>
                <a:gd name="T22" fmla="*/ 4 w 97"/>
                <a:gd name="T23" fmla="*/ 33 h 94"/>
                <a:gd name="T24" fmla="*/ 2 w 97"/>
                <a:gd name="T25" fmla="*/ 38 h 94"/>
                <a:gd name="T26" fmla="*/ 0 w 97"/>
                <a:gd name="T27" fmla="*/ 43 h 94"/>
                <a:gd name="T28" fmla="*/ 0 w 97"/>
                <a:gd name="T29" fmla="*/ 48 h 94"/>
                <a:gd name="T30" fmla="*/ 0 w 97"/>
                <a:gd name="T31" fmla="*/ 52 h 94"/>
                <a:gd name="T32" fmla="*/ 2 w 97"/>
                <a:gd name="T33" fmla="*/ 57 h 94"/>
                <a:gd name="T34" fmla="*/ 4 w 97"/>
                <a:gd name="T35" fmla="*/ 62 h 94"/>
                <a:gd name="T36" fmla="*/ 5 w 97"/>
                <a:gd name="T37" fmla="*/ 65 h 94"/>
                <a:gd name="T38" fmla="*/ 7 w 97"/>
                <a:gd name="T39" fmla="*/ 70 h 94"/>
                <a:gd name="T40" fmla="*/ 8 w 97"/>
                <a:gd name="T41" fmla="*/ 73 h 94"/>
                <a:gd name="T42" fmla="*/ 15 w 97"/>
                <a:gd name="T43" fmla="*/ 81 h 94"/>
                <a:gd name="T44" fmla="*/ 21 w 97"/>
                <a:gd name="T45" fmla="*/ 86 h 94"/>
                <a:gd name="T46" fmla="*/ 26 w 97"/>
                <a:gd name="T47" fmla="*/ 89 h 94"/>
                <a:gd name="T48" fmla="*/ 29 w 97"/>
                <a:gd name="T49" fmla="*/ 91 h 94"/>
                <a:gd name="T50" fmla="*/ 34 w 97"/>
                <a:gd name="T51" fmla="*/ 92 h 94"/>
                <a:gd name="T52" fmla="*/ 39 w 97"/>
                <a:gd name="T53" fmla="*/ 94 h 94"/>
                <a:gd name="T54" fmla="*/ 44 w 97"/>
                <a:gd name="T55" fmla="*/ 94 h 94"/>
                <a:gd name="T56" fmla="*/ 48 w 97"/>
                <a:gd name="T57" fmla="*/ 94 h 94"/>
                <a:gd name="T58" fmla="*/ 53 w 97"/>
                <a:gd name="T59" fmla="*/ 94 h 94"/>
                <a:gd name="T60" fmla="*/ 58 w 97"/>
                <a:gd name="T61" fmla="*/ 94 h 94"/>
                <a:gd name="T62" fmla="*/ 63 w 97"/>
                <a:gd name="T63" fmla="*/ 92 h 94"/>
                <a:gd name="T64" fmla="*/ 68 w 97"/>
                <a:gd name="T65" fmla="*/ 91 h 94"/>
                <a:gd name="T66" fmla="*/ 71 w 97"/>
                <a:gd name="T67" fmla="*/ 89 h 94"/>
                <a:gd name="T68" fmla="*/ 76 w 97"/>
                <a:gd name="T69" fmla="*/ 86 h 94"/>
                <a:gd name="T70" fmla="*/ 82 w 97"/>
                <a:gd name="T71" fmla="*/ 81 h 94"/>
                <a:gd name="T72" fmla="*/ 89 w 97"/>
                <a:gd name="T73" fmla="*/ 73 h 94"/>
                <a:gd name="T74" fmla="*/ 90 w 97"/>
                <a:gd name="T75" fmla="*/ 70 h 94"/>
                <a:gd name="T76" fmla="*/ 93 w 97"/>
                <a:gd name="T77" fmla="*/ 65 h 94"/>
                <a:gd name="T78" fmla="*/ 95 w 97"/>
                <a:gd name="T79" fmla="*/ 62 h 94"/>
                <a:gd name="T80" fmla="*/ 95 w 97"/>
                <a:gd name="T81" fmla="*/ 57 h 94"/>
                <a:gd name="T82" fmla="*/ 97 w 97"/>
                <a:gd name="T83" fmla="*/ 52 h 94"/>
                <a:gd name="T84" fmla="*/ 97 w 97"/>
                <a:gd name="T85" fmla="*/ 48 h 94"/>
                <a:gd name="T86" fmla="*/ 97 w 97"/>
                <a:gd name="T87" fmla="*/ 43 h 94"/>
                <a:gd name="T88" fmla="*/ 95 w 97"/>
                <a:gd name="T89" fmla="*/ 38 h 94"/>
                <a:gd name="T90" fmla="*/ 95 w 97"/>
                <a:gd name="T91" fmla="*/ 33 h 94"/>
                <a:gd name="T92" fmla="*/ 93 w 97"/>
                <a:gd name="T93" fmla="*/ 28 h 94"/>
                <a:gd name="T94" fmla="*/ 90 w 97"/>
                <a:gd name="T95" fmla="*/ 24 h 94"/>
                <a:gd name="T96" fmla="*/ 89 w 97"/>
                <a:gd name="T97" fmla="*/ 20 h 94"/>
                <a:gd name="T98" fmla="*/ 82 w 97"/>
                <a:gd name="T99" fmla="*/ 14 h 94"/>
                <a:gd name="T100" fmla="*/ 76 w 97"/>
                <a:gd name="T101" fmla="*/ 8 h 94"/>
                <a:gd name="T102" fmla="*/ 71 w 97"/>
                <a:gd name="T103" fmla="*/ 4 h 94"/>
                <a:gd name="T104" fmla="*/ 68 w 97"/>
                <a:gd name="T105" fmla="*/ 3 h 94"/>
                <a:gd name="T106" fmla="*/ 63 w 97"/>
                <a:gd name="T107" fmla="*/ 1 h 94"/>
                <a:gd name="T108" fmla="*/ 58 w 97"/>
                <a:gd name="T109" fmla="*/ 1 h 94"/>
                <a:gd name="T110" fmla="*/ 53 w 97"/>
                <a:gd name="T111" fmla="*/ 0 h 94"/>
                <a:gd name="T112" fmla="*/ 48 w 97"/>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94"/>
                <a:gd name="T173" fmla="*/ 97 w 97"/>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94">
                  <a:moveTo>
                    <a:pt x="48" y="0"/>
                  </a:moveTo>
                  <a:lnTo>
                    <a:pt x="44" y="0"/>
                  </a:lnTo>
                  <a:lnTo>
                    <a:pt x="39" y="1"/>
                  </a:lnTo>
                  <a:lnTo>
                    <a:pt x="34" y="1"/>
                  </a:lnTo>
                  <a:lnTo>
                    <a:pt x="29" y="3"/>
                  </a:lnTo>
                  <a:lnTo>
                    <a:pt x="26" y="4"/>
                  </a:lnTo>
                  <a:lnTo>
                    <a:pt x="21" y="8"/>
                  </a:lnTo>
                  <a:lnTo>
                    <a:pt x="15" y="14"/>
                  </a:lnTo>
                  <a:lnTo>
                    <a:pt x="8" y="20"/>
                  </a:lnTo>
                  <a:lnTo>
                    <a:pt x="7" y="24"/>
                  </a:lnTo>
                  <a:lnTo>
                    <a:pt x="5" y="28"/>
                  </a:lnTo>
                  <a:lnTo>
                    <a:pt x="4" y="33"/>
                  </a:lnTo>
                  <a:lnTo>
                    <a:pt x="2" y="38"/>
                  </a:lnTo>
                  <a:lnTo>
                    <a:pt x="0" y="43"/>
                  </a:lnTo>
                  <a:lnTo>
                    <a:pt x="0" y="48"/>
                  </a:lnTo>
                  <a:lnTo>
                    <a:pt x="0" y="52"/>
                  </a:lnTo>
                  <a:lnTo>
                    <a:pt x="2" y="57"/>
                  </a:lnTo>
                  <a:lnTo>
                    <a:pt x="4" y="62"/>
                  </a:lnTo>
                  <a:lnTo>
                    <a:pt x="5" y="65"/>
                  </a:lnTo>
                  <a:lnTo>
                    <a:pt x="7" y="70"/>
                  </a:lnTo>
                  <a:lnTo>
                    <a:pt x="8" y="73"/>
                  </a:lnTo>
                  <a:lnTo>
                    <a:pt x="15" y="81"/>
                  </a:lnTo>
                  <a:lnTo>
                    <a:pt x="21" y="86"/>
                  </a:lnTo>
                  <a:lnTo>
                    <a:pt x="26" y="89"/>
                  </a:lnTo>
                  <a:lnTo>
                    <a:pt x="29" y="91"/>
                  </a:lnTo>
                  <a:lnTo>
                    <a:pt x="34" y="92"/>
                  </a:lnTo>
                  <a:lnTo>
                    <a:pt x="39" y="94"/>
                  </a:lnTo>
                  <a:lnTo>
                    <a:pt x="44" y="94"/>
                  </a:lnTo>
                  <a:lnTo>
                    <a:pt x="48" y="94"/>
                  </a:lnTo>
                  <a:lnTo>
                    <a:pt x="53" y="94"/>
                  </a:lnTo>
                  <a:lnTo>
                    <a:pt x="58" y="94"/>
                  </a:lnTo>
                  <a:lnTo>
                    <a:pt x="63" y="92"/>
                  </a:lnTo>
                  <a:lnTo>
                    <a:pt x="68" y="91"/>
                  </a:lnTo>
                  <a:lnTo>
                    <a:pt x="71" y="89"/>
                  </a:lnTo>
                  <a:lnTo>
                    <a:pt x="76" y="86"/>
                  </a:lnTo>
                  <a:lnTo>
                    <a:pt x="82" y="81"/>
                  </a:lnTo>
                  <a:lnTo>
                    <a:pt x="89" y="73"/>
                  </a:lnTo>
                  <a:lnTo>
                    <a:pt x="90" y="70"/>
                  </a:lnTo>
                  <a:lnTo>
                    <a:pt x="93" y="65"/>
                  </a:lnTo>
                  <a:lnTo>
                    <a:pt x="95" y="62"/>
                  </a:lnTo>
                  <a:lnTo>
                    <a:pt x="95" y="57"/>
                  </a:lnTo>
                  <a:lnTo>
                    <a:pt x="97" y="52"/>
                  </a:lnTo>
                  <a:lnTo>
                    <a:pt x="97" y="48"/>
                  </a:lnTo>
                  <a:lnTo>
                    <a:pt x="97" y="43"/>
                  </a:lnTo>
                  <a:lnTo>
                    <a:pt x="95" y="38"/>
                  </a:lnTo>
                  <a:lnTo>
                    <a:pt x="95" y="33"/>
                  </a:lnTo>
                  <a:lnTo>
                    <a:pt x="93" y="28"/>
                  </a:lnTo>
                  <a:lnTo>
                    <a:pt x="90" y="24"/>
                  </a:lnTo>
                  <a:lnTo>
                    <a:pt x="89" y="20"/>
                  </a:lnTo>
                  <a:lnTo>
                    <a:pt x="82" y="14"/>
                  </a:lnTo>
                  <a:lnTo>
                    <a:pt x="76" y="8"/>
                  </a:lnTo>
                  <a:lnTo>
                    <a:pt x="71" y="4"/>
                  </a:lnTo>
                  <a:lnTo>
                    <a:pt x="68" y="3"/>
                  </a:lnTo>
                  <a:lnTo>
                    <a:pt x="63" y="1"/>
                  </a:lnTo>
                  <a:lnTo>
                    <a:pt x="58" y="1"/>
                  </a:lnTo>
                  <a:lnTo>
                    <a:pt x="53" y="0"/>
                  </a:lnTo>
                  <a:lnTo>
                    <a:pt x="48"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Rectangle 45"/>
            <p:cNvSpPr>
              <a:spLocks noChangeArrowheads="1"/>
            </p:cNvSpPr>
            <p:nvPr/>
          </p:nvSpPr>
          <p:spPr bwMode="auto">
            <a:xfrm>
              <a:off x="890" y="195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86" name="Rectangle 46"/>
            <p:cNvSpPr>
              <a:spLocks noChangeArrowheads="1"/>
            </p:cNvSpPr>
            <p:nvPr/>
          </p:nvSpPr>
          <p:spPr bwMode="auto">
            <a:xfrm>
              <a:off x="969" y="202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4</a:t>
              </a:r>
              <a:endParaRPr lang="de-DE"/>
            </a:p>
          </p:txBody>
        </p:sp>
        <p:sp>
          <p:nvSpPr>
            <p:cNvPr id="18487" name="Rectangle 47"/>
            <p:cNvSpPr>
              <a:spLocks noChangeArrowheads="1"/>
            </p:cNvSpPr>
            <p:nvPr/>
          </p:nvSpPr>
          <p:spPr bwMode="auto">
            <a:xfrm>
              <a:off x="1023" y="195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grpSp>
        <p:nvGrpSpPr>
          <p:cNvPr id="8" name="Group 77"/>
          <p:cNvGrpSpPr>
            <a:grpSpLocks/>
          </p:cNvGrpSpPr>
          <p:nvPr/>
        </p:nvGrpSpPr>
        <p:grpSpPr bwMode="auto">
          <a:xfrm>
            <a:off x="2112963" y="2387600"/>
            <a:ext cx="295275" cy="493713"/>
            <a:chOff x="1331" y="1504"/>
            <a:chExt cx="186" cy="311"/>
          </a:xfrm>
        </p:grpSpPr>
        <p:sp>
          <p:nvSpPr>
            <p:cNvPr id="18478" name="Freeform 32"/>
            <p:cNvSpPr>
              <a:spLocks/>
            </p:cNvSpPr>
            <p:nvPr/>
          </p:nvSpPr>
          <p:spPr bwMode="auto">
            <a:xfrm>
              <a:off x="1375" y="1716"/>
              <a:ext cx="97" cy="96"/>
            </a:xfrm>
            <a:custGeom>
              <a:avLst/>
              <a:gdLst>
                <a:gd name="T0" fmla="*/ 49 w 97"/>
                <a:gd name="T1" fmla="*/ 0 h 96"/>
                <a:gd name="T2" fmla="*/ 44 w 97"/>
                <a:gd name="T3" fmla="*/ 0 h 96"/>
                <a:gd name="T4" fmla="*/ 39 w 97"/>
                <a:gd name="T5" fmla="*/ 1 h 96"/>
                <a:gd name="T6" fmla="*/ 34 w 97"/>
                <a:gd name="T7" fmla="*/ 1 h 96"/>
                <a:gd name="T8" fmla="*/ 29 w 97"/>
                <a:gd name="T9" fmla="*/ 3 h 96"/>
                <a:gd name="T10" fmla="*/ 26 w 97"/>
                <a:gd name="T11" fmla="*/ 6 h 96"/>
                <a:gd name="T12" fmla="*/ 21 w 97"/>
                <a:gd name="T13" fmla="*/ 8 h 96"/>
                <a:gd name="T14" fmla="*/ 15 w 97"/>
                <a:gd name="T15" fmla="*/ 14 h 96"/>
                <a:gd name="T16" fmla="*/ 9 w 97"/>
                <a:gd name="T17" fmla="*/ 21 h 96"/>
                <a:gd name="T18" fmla="*/ 7 w 97"/>
                <a:gd name="T19" fmla="*/ 25 h 96"/>
                <a:gd name="T20" fmla="*/ 4 w 97"/>
                <a:gd name="T21" fmla="*/ 29 h 96"/>
                <a:gd name="T22" fmla="*/ 2 w 97"/>
                <a:gd name="T23" fmla="*/ 33 h 96"/>
                <a:gd name="T24" fmla="*/ 2 w 97"/>
                <a:gd name="T25" fmla="*/ 38 h 96"/>
                <a:gd name="T26" fmla="*/ 0 w 97"/>
                <a:gd name="T27" fmla="*/ 43 h 96"/>
                <a:gd name="T28" fmla="*/ 0 w 97"/>
                <a:gd name="T29" fmla="*/ 48 h 96"/>
                <a:gd name="T30" fmla="*/ 0 w 97"/>
                <a:gd name="T31" fmla="*/ 53 h 96"/>
                <a:gd name="T32" fmla="*/ 2 w 97"/>
                <a:gd name="T33" fmla="*/ 57 h 96"/>
                <a:gd name="T34" fmla="*/ 2 w 97"/>
                <a:gd name="T35" fmla="*/ 62 h 96"/>
                <a:gd name="T36" fmla="*/ 4 w 97"/>
                <a:gd name="T37" fmla="*/ 67 h 96"/>
                <a:gd name="T38" fmla="*/ 7 w 97"/>
                <a:gd name="T39" fmla="*/ 70 h 96"/>
                <a:gd name="T40" fmla="*/ 9 w 97"/>
                <a:gd name="T41" fmla="*/ 75 h 96"/>
                <a:gd name="T42" fmla="*/ 15 w 97"/>
                <a:gd name="T43" fmla="*/ 81 h 96"/>
                <a:gd name="T44" fmla="*/ 21 w 97"/>
                <a:gd name="T45" fmla="*/ 88 h 96"/>
                <a:gd name="T46" fmla="*/ 26 w 97"/>
                <a:gd name="T47" fmla="*/ 89 h 96"/>
                <a:gd name="T48" fmla="*/ 29 w 97"/>
                <a:gd name="T49" fmla="*/ 91 h 96"/>
                <a:gd name="T50" fmla="*/ 34 w 97"/>
                <a:gd name="T51" fmla="*/ 93 h 96"/>
                <a:gd name="T52" fmla="*/ 39 w 97"/>
                <a:gd name="T53" fmla="*/ 94 h 96"/>
                <a:gd name="T54" fmla="*/ 44 w 97"/>
                <a:gd name="T55" fmla="*/ 96 h 96"/>
                <a:gd name="T56" fmla="*/ 49 w 97"/>
                <a:gd name="T57" fmla="*/ 96 h 96"/>
                <a:gd name="T58" fmla="*/ 53 w 97"/>
                <a:gd name="T59" fmla="*/ 96 h 96"/>
                <a:gd name="T60" fmla="*/ 58 w 97"/>
                <a:gd name="T61" fmla="*/ 94 h 96"/>
                <a:gd name="T62" fmla="*/ 63 w 97"/>
                <a:gd name="T63" fmla="*/ 93 h 96"/>
                <a:gd name="T64" fmla="*/ 68 w 97"/>
                <a:gd name="T65" fmla="*/ 91 h 96"/>
                <a:gd name="T66" fmla="*/ 71 w 97"/>
                <a:gd name="T67" fmla="*/ 89 h 96"/>
                <a:gd name="T68" fmla="*/ 76 w 97"/>
                <a:gd name="T69" fmla="*/ 88 h 96"/>
                <a:gd name="T70" fmla="*/ 82 w 97"/>
                <a:gd name="T71" fmla="*/ 81 h 96"/>
                <a:gd name="T72" fmla="*/ 89 w 97"/>
                <a:gd name="T73" fmla="*/ 75 h 96"/>
                <a:gd name="T74" fmla="*/ 90 w 97"/>
                <a:gd name="T75" fmla="*/ 70 h 96"/>
                <a:gd name="T76" fmla="*/ 92 w 97"/>
                <a:gd name="T77" fmla="*/ 67 h 96"/>
                <a:gd name="T78" fmla="*/ 93 w 97"/>
                <a:gd name="T79" fmla="*/ 62 h 96"/>
                <a:gd name="T80" fmla="*/ 95 w 97"/>
                <a:gd name="T81" fmla="*/ 57 h 96"/>
                <a:gd name="T82" fmla="*/ 97 w 97"/>
                <a:gd name="T83" fmla="*/ 53 h 96"/>
                <a:gd name="T84" fmla="*/ 97 w 97"/>
                <a:gd name="T85" fmla="*/ 48 h 96"/>
                <a:gd name="T86" fmla="*/ 97 w 97"/>
                <a:gd name="T87" fmla="*/ 43 h 96"/>
                <a:gd name="T88" fmla="*/ 95 w 97"/>
                <a:gd name="T89" fmla="*/ 38 h 96"/>
                <a:gd name="T90" fmla="*/ 93 w 97"/>
                <a:gd name="T91" fmla="*/ 33 h 96"/>
                <a:gd name="T92" fmla="*/ 92 w 97"/>
                <a:gd name="T93" fmla="*/ 29 h 96"/>
                <a:gd name="T94" fmla="*/ 90 w 97"/>
                <a:gd name="T95" fmla="*/ 25 h 96"/>
                <a:gd name="T96" fmla="*/ 89 w 97"/>
                <a:gd name="T97" fmla="*/ 21 h 96"/>
                <a:gd name="T98" fmla="*/ 82 w 97"/>
                <a:gd name="T99" fmla="*/ 14 h 96"/>
                <a:gd name="T100" fmla="*/ 76 w 97"/>
                <a:gd name="T101" fmla="*/ 8 h 96"/>
                <a:gd name="T102" fmla="*/ 71 w 97"/>
                <a:gd name="T103" fmla="*/ 6 h 96"/>
                <a:gd name="T104" fmla="*/ 68 w 97"/>
                <a:gd name="T105" fmla="*/ 3 h 96"/>
                <a:gd name="T106" fmla="*/ 63 w 97"/>
                <a:gd name="T107" fmla="*/ 1 h 96"/>
                <a:gd name="T108" fmla="*/ 58 w 97"/>
                <a:gd name="T109" fmla="*/ 1 h 96"/>
                <a:gd name="T110" fmla="*/ 53 w 97"/>
                <a:gd name="T111" fmla="*/ 0 h 96"/>
                <a:gd name="T112" fmla="*/ 49 w 97"/>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96"/>
                <a:gd name="T173" fmla="*/ 97 w 97"/>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96">
                  <a:moveTo>
                    <a:pt x="49" y="0"/>
                  </a:moveTo>
                  <a:lnTo>
                    <a:pt x="44" y="0"/>
                  </a:lnTo>
                  <a:lnTo>
                    <a:pt x="39" y="1"/>
                  </a:lnTo>
                  <a:lnTo>
                    <a:pt x="34" y="1"/>
                  </a:lnTo>
                  <a:lnTo>
                    <a:pt x="29" y="3"/>
                  </a:lnTo>
                  <a:lnTo>
                    <a:pt x="26" y="6"/>
                  </a:lnTo>
                  <a:lnTo>
                    <a:pt x="21" y="8"/>
                  </a:lnTo>
                  <a:lnTo>
                    <a:pt x="15" y="14"/>
                  </a:lnTo>
                  <a:lnTo>
                    <a:pt x="9" y="21"/>
                  </a:lnTo>
                  <a:lnTo>
                    <a:pt x="7" y="25"/>
                  </a:lnTo>
                  <a:lnTo>
                    <a:pt x="4" y="29"/>
                  </a:lnTo>
                  <a:lnTo>
                    <a:pt x="2" y="33"/>
                  </a:lnTo>
                  <a:lnTo>
                    <a:pt x="2" y="38"/>
                  </a:lnTo>
                  <a:lnTo>
                    <a:pt x="0" y="43"/>
                  </a:lnTo>
                  <a:lnTo>
                    <a:pt x="0" y="48"/>
                  </a:lnTo>
                  <a:lnTo>
                    <a:pt x="0" y="53"/>
                  </a:lnTo>
                  <a:lnTo>
                    <a:pt x="2" y="57"/>
                  </a:lnTo>
                  <a:lnTo>
                    <a:pt x="2" y="62"/>
                  </a:lnTo>
                  <a:lnTo>
                    <a:pt x="4" y="67"/>
                  </a:lnTo>
                  <a:lnTo>
                    <a:pt x="7" y="70"/>
                  </a:lnTo>
                  <a:lnTo>
                    <a:pt x="9" y="75"/>
                  </a:lnTo>
                  <a:lnTo>
                    <a:pt x="15" y="81"/>
                  </a:lnTo>
                  <a:lnTo>
                    <a:pt x="21" y="88"/>
                  </a:lnTo>
                  <a:lnTo>
                    <a:pt x="26" y="89"/>
                  </a:lnTo>
                  <a:lnTo>
                    <a:pt x="29" y="91"/>
                  </a:lnTo>
                  <a:lnTo>
                    <a:pt x="34" y="93"/>
                  </a:lnTo>
                  <a:lnTo>
                    <a:pt x="39" y="94"/>
                  </a:lnTo>
                  <a:lnTo>
                    <a:pt x="44" y="96"/>
                  </a:lnTo>
                  <a:lnTo>
                    <a:pt x="49" y="96"/>
                  </a:lnTo>
                  <a:lnTo>
                    <a:pt x="53" y="96"/>
                  </a:lnTo>
                  <a:lnTo>
                    <a:pt x="58" y="94"/>
                  </a:lnTo>
                  <a:lnTo>
                    <a:pt x="63" y="93"/>
                  </a:lnTo>
                  <a:lnTo>
                    <a:pt x="68" y="91"/>
                  </a:lnTo>
                  <a:lnTo>
                    <a:pt x="71" y="89"/>
                  </a:lnTo>
                  <a:lnTo>
                    <a:pt x="76" y="88"/>
                  </a:lnTo>
                  <a:lnTo>
                    <a:pt x="82" y="81"/>
                  </a:lnTo>
                  <a:lnTo>
                    <a:pt x="89" y="75"/>
                  </a:lnTo>
                  <a:lnTo>
                    <a:pt x="90" y="70"/>
                  </a:lnTo>
                  <a:lnTo>
                    <a:pt x="92" y="67"/>
                  </a:lnTo>
                  <a:lnTo>
                    <a:pt x="93" y="62"/>
                  </a:lnTo>
                  <a:lnTo>
                    <a:pt x="95" y="57"/>
                  </a:lnTo>
                  <a:lnTo>
                    <a:pt x="97" y="53"/>
                  </a:lnTo>
                  <a:lnTo>
                    <a:pt x="97" y="48"/>
                  </a:lnTo>
                  <a:lnTo>
                    <a:pt x="97" y="43"/>
                  </a:lnTo>
                  <a:lnTo>
                    <a:pt x="95" y="38"/>
                  </a:lnTo>
                  <a:lnTo>
                    <a:pt x="93" y="33"/>
                  </a:lnTo>
                  <a:lnTo>
                    <a:pt x="92" y="29"/>
                  </a:lnTo>
                  <a:lnTo>
                    <a:pt x="90" y="25"/>
                  </a:lnTo>
                  <a:lnTo>
                    <a:pt x="89" y="21"/>
                  </a:lnTo>
                  <a:lnTo>
                    <a:pt x="82" y="14"/>
                  </a:lnTo>
                  <a:lnTo>
                    <a:pt x="76" y="8"/>
                  </a:lnTo>
                  <a:lnTo>
                    <a:pt x="71" y="6"/>
                  </a:lnTo>
                  <a:lnTo>
                    <a:pt x="68" y="3"/>
                  </a:lnTo>
                  <a:lnTo>
                    <a:pt x="63" y="1"/>
                  </a:lnTo>
                  <a:lnTo>
                    <a:pt x="58" y="1"/>
                  </a:lnTo>
                  <a:lnTo>
                    <a:pt x="53"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79" name="Freeform 33"/>
            <p:cNvSpPr>
              <a:spLocks noEditPoints="1"/>
            </p:cNvSpPr>
            <p:nvPr/>
          </p:nvSpPr>
          <p:spPr bwMode="auto">
            <a:xfrm>
              <a:off x="1371" y="1711"/>
              <a:ext cx="105" cy="104"/>
            </a:xfrm>
            <a:custGeom>
              <a:avLst/>
              <a:gdLst>
                <a:gd name="T0" fmla="*/ 48 w 105"/>
                <a:gd name="T1" fmla="*/ 8 h 104"/>
                <a:gd name="T2" fmla="*/ 51 w 105"/>
                <a:gd name="T3" fmla="*/ 0 h 104"/>
                <a:gd name="T4" fmla="*/ 57 w 105"/>
                <a:gd name="T5" fmla="*/ 5 h 104"/>
                <a:gd name="T6" fmla="*/ 53 w 105"/>
                <a:gd name="T7" fmla="*/ 10 h 104"/>
                <a:gd name="T8" fmla="*/ 30 w 105"/>
                <a:gd name="T9" fmla="*/ 13 h 104"/>
                <a:gd name="T10" fmla="*/ 30 w 105"/>
                <a:gd name="T11" fmla="*/ 5 h 104"/>
                <a:gd name="T12" fmla="*/ 37 w 105"/>
                <a:gd name="T13" fmla="*/ 6 h 104"/>
                <a:gd name="T14" fmla="*/ 35 w 105"/>
                <a:gd name="T15" fmla="*/ 14 h 104"/>
                <a:gd name="T16" fmla="*/ 16 w 105"/>
                <a:gd name="T17" fmla="*/ 26 h 104"/>
                <a:gd name="T18" fmla="*/ 13 w 105"/>
                <a:gd name="T19" fmla="*/ 18 h 104"/>
                <a:gd name="T20" fmla="*/ 21 w 105"/>
                <a:gd name="T21" fmla="*/ 18 h 104"/>
                <a:gd name="T22" fmla="*/ 21 w 105"/>
                <a:gd name="T23" fmla="*/ 24 h 104"/>
                <a:gd name="T24" fmla="*/ 8 w 105"/>
                <a:gd name="T25" fmla="*/ 43 h 104"/>
                <a:gd name="T26" fmla="*/ 3 w 105"/>
                <a:gd name="T27" fmla="*/ 37 h 104"/>
                <a:gd name="T28" fmla="*/ 9 w 105"/>
                <a:gd name="T29" fmla="*/ 34 h 104"/>
                <a:gd name="T30" fmla="*/ 13 w 105"/>
                <a:gd name="T31" fmla="*/ 40 h 104"/>
                <a:gd name="T32" fmla="*/ 8 w 105"/>
                <a:gd name="T33" fmla="*/ 62 h 104"/>
                <a:gd name="T34" fmla="*/ 0 w 105"/>
                <a:gd name="T35" fmla="*/ 59 h 104"/>
                <a:gd name="T36" fmla="*/ 4 w 105"/>
                <a:gd name="T37" fmla="*/ 53 h 104"/>
                <a:gd name="T38" fmla="*/ 11 w 105"/>
                <a:gd name="T39" fmla="*/ 58 h 104"/>
                <a:gd name="T40" fmla="*/ 16 w 105"/>
                <a:gd name="T41" fmla="*/ 80 h 104"/>
                <a:gd name="T42" fmla="*/ 8 w 105"/>
                <a:gd name="T43" fmla="*/ 80 h 104"/>
                <a:gd name="T44" fmla="*/ 9 w 105"/>
                <a:gd name="T45" fmla="*/ 72 h 104"/>
                <a:gd name="T46" fmla="*/ 16 w 105"/>
                <a:gd name="T47" fmla="*/ 75 h 104"/>
                <a:gd name="T48" fmla="*/ 30 w 105"/>
                <a:gd name="T49" fmla="*/ 93 h 104"/>
                <a:gd name="T50" fmla="*/ 22 w 105"/>
                <a:gd name="T51" fmla="*/ 96 h 104"/>
                <a:gd name="T52" fmla="*/ 21 w 105"/>
                <a:gd name="T53" fmla="*/ 88 h 104"/>
                <a:gd name="T54" fmla="*/ 29 w 105"/>
                <a:gd name="T55" fmla="*/ 88 h 104"/>
                <a:gd name="T56" fmla="*/ 48 w 105"/>
                <a:gd name="T57" fmla="*/ 98 h 104"/>
                <a:gd name="T58" fmla="*/ 43 w 105"/>
                <a:gd name="T59" fmla="*/ 104 h 104"/>
                <a:gd name="T60" fmla="*/ 38 w 105"/>
                <a:gd name="T61" fmla="*/ 99 h 104"/>
                <a:gd name="T62" fmla="*/ 45 w 105"/>
                <a:gd name="T63" fmla="*/ 94 h 104"/>
                <a:gd name="T64" fmla="*/ 67 w 105"/>
                <a:gd name="T65" fmla="*/ 96 h 104"/>
                <a:gd name="T66" fmla="*/ 65 w 105"/>
                <a:gd name="T67" fmla="*/ 104 h 104"/>
                <a:gd name="T68" fmla="*/ 59 w 105"/>
                <a:gd name="T69" fmla="*/ 101 h 104"/>
                <a:gd name="T70" fmla="*/ 62 w 105"/>
                <a:gd name="T71" fmla="*/ 94 h 104"/>
                <a:gd name="T72" fmla="*/ 83 w 105"/>
                <a:gd name="T73" fmla="*/ 86 h 104"/>
                <a:gd name="T74" fmla="*/ 85 w 105"/>
                <a:gd name="T75" fmla="*/ 94 h 104"/>
                <a:gd name="T76" fmla="*/ 78 w 105"/>
                <a:gd name="T77" fmla="*/ 94 h 104"/>
                <a:gd name="T78" fmla="*/ 78 w 105"/>
                <a:gd name="T79" fmla="*/ 86 h 104"/>
                <a:gd name="T80" fmla="*/ 94 w 105"/>
                <a:gd name="T81" fmla="*/ 70 h 104"/>
                <a:gd name="T82" fmla="*/ 99 w 105"/>
                <a:gd name="T83" fmla="*/ 78 h 104"/>
                <a:gd name="T84" fmla="*/ 93 w 105"/>
                <a:gd name="T85" fmla="*/ 80 h 104"/>
                <a:gd name="T86" fmla="*/ 89 w 105"/>
                <a:gd name="T87" fmla="*/ 74 h 104"/>
                <a:gd name="T88" fmla="*/ 99 w 105"/>
                <a:gd name="T89" fmla="*/ 51 h 104"/>
                <a:gd name="T90" fmla="*/ 105 w 105"/>
                <a:gd name="T91" fmla="*/ 58 h 104"/>
                <a:gd name="T92" fmla="*/ 99 w 105"/>
                <a:gd name="T93" fmla="*/ 61 h 104"/>
                <a:gd name="T94" fmla="*/ 94 w 105"/>
                <a:gd name="T95" fmla="*/ 56 h 104"/>
                <a:gd name="T96" fmla="*/ 94 w 105"/>
                <a:gd name="T97" fmla="*/ 34 h 104"/>
                <a:gd name="T98" fmla="*/ 102 w 105"/>
                <a:gd name="T99" fmla="*/ 35 h 104"/>
                <a:gd name="T100" fmla="*/ 99 w 105"/>
                <a:gd name="T101" fmla="*/ 42 h 104"/>
                <a:gd name="T102" fmla="*/ 93 w 105"/>
                <a:gd name="T103" fmla="*/ 38 h 104"/>
                <a:gd name="T104" fmla="*/ 83 w 105"/>
                <a:gd name="T105" fmla="*/ 18 h 104"/>
                <a:gd name="T106" fmla="*/ 91 w 105"/>
                <a:gd name="T107" fmla="*/ 16 h 104"/>
                <a:gd name="T108" fmla="*/ 91 w 105"/>
                <a:gd name="T109" fmla="*/ 24 h 104"/>
                <a:gd name="T110" fmla="*/ 83 w 105"/>
                <a:gd name="T111" fmla="*/ 22 h 104"/>
                <a:gd name="T112" fmla="*/ 65 w 105"/>
                <a:gd name="T113" fmla="*/ 10 h 104"/>
                <a:gd name="T114" fmla="*/ 72 w 105"/>
                <a:gd name="T115" fmla="*/ 3 h 104"/>
                <a:gd name="T116" fmla="*/ 75 w 105"/>
                <a:gd name="T117" fmla="*/ 10 h 104"/>
                <a:gd name="T118" fmla="*/ 69 w 105"/>
                <a:gd name="T119" fmla="*/ 13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104"/>
                <a:gd name="T182" fmla="*/ 105 w 105"/>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104">
                  <a:moveTo>
                    <a:pt x="53" y="10"/>
                  </a:moveTo>
                  <a:lnTo>
                    <a:pt x="53" y="10"/>
                  </a:lnTo>
                  <a:lnTo>
                    <a:pt x="51" y="10"/>
                  </a:lnTo>
                  <a:lnTo>
                    <a:pt x="49" y="10"/>
                  </a:lnTo>
                  <a:lnTo>
                    <a:pt x="48" y="8"/>
                  </a:lnTo>
                  <a:lnTo>
                    <a:pt x="48" y="6"/>
                  </a:lnTo>
                  <a:lnTo>
                    <a:pt x="48" y="3"/>
                  </a:lnTo>
                  <a:lnTo>
                    <a:pt x="48" y="2"/>
                  </a:lnTo>
                  <a:lnTo>
                    <a:pt x="49" y="0"/>
                  </a:lnTo>
                  <a:lnTo>
                    <a:pt x="51" y="0"/>
                  </a:lnTo>
                  <a:lnTo>
                    <a:pt x="54" y="0"/>
                  </a:lnTo>
                  <a:lnTo>
                    <a:pt x="56" y="2"/>
                  </a:lnTo>
                  <a:lnTo>
                    <a:pt x="56" y="3"/>
                  </a:lnTo>
                  <a:lnTo>
                    <a:pt x="57" y="5"/>
                  </a:lnTo>
                  <a:lnTo>
                    <a:pt x="57" y="6"/>
                  </a:lnTo>
                  <a:lnTo>
                    <a:pt x="56" y="8"/>
                  </a:lnTo>
                  <a:lnTo>
                    <a:pt x="54" y="10"/>
                  </a:lnTo>
                  <a:lnTo>
                    <a:pt x="53" y="10"/>
                  </a:lnTo>
                  <a:close/>
                  <a:moveTo>
                    <a:pt x="35" y="14"/>
                  </a:moveTo>
                  <a:lnTo>
                    <a:pt x="35" y="14"/>
                  </a:lnTo>
                  <a:lnTo>
                    <a:pt x="33" y="14"/>
                  </a:lnTo>
                  <a:lnTo>
                    <a:pt x="32" y="14"/>
                  </a:lnTo>
                  <a:lnTo>
                    <a:pt x="30" y="13"/>
                  </a:lnTo>
                  <a:lnTo>
                    <a:pt x="29" y="11"/>
                  </a:lnTo>
                  <a:lnTo>
                    <a:pt x="27" y="10"/>
                  </a:lnTo>
                  <a:lnTo>
                    <a:pt x="29" y="8"/>
                  </a:lnTo>
                  <a:lnTo>
                    <a:pt x="29" y="6"/>
                  </a:lnTo>
                  <a:lnTo>
                    <a:pt x="30" y="5"/>
                  </a:lnTo>
                  <a:lnTo>
                    <a:pt x="32" y="5"/>
                  </a:lnTo>
                  <a:lnTo>
                    <a:pt x="33" y="5"/>
                  </a:lnTo>
                  <a:lnTo>
                    <a:pt x="37" y="5"/>
                  </a:lnTo>
                  <a:lnTo>
                    <a:pt x="37" y="6"/>
                  </a:lnTo>
                  <a:lnTo>
                    <a:pt x="38" y="10"/>
                  </a:lnTo>
                  <a:lnTo>
                    <a:pt x="38" y="11"/>
                  </a:lnTo>
                  <a:lnTo>
                    <a:pt x="37" y="13"/>
                  </a:lnTo>
                  <a:lnTo>
                    <a:pt x="35" y="14"/>
                  </a:lnTo>
                  <a:close/>
                  <a:moveTo>
                    <a:pt x="21" y="24"/>
                  </a:moveTo>
                  <a:lnTo>
                    <a:pt x="21" y="24"/>
                  </a:lnTo>
                  <a:lnTo>
                    <a:pt x="19" y="26"/>
                  </a:lnTo>
                  <a:lnTo>
                    <a:pt x="17" y="26"/>
                  </a:lnTo>
                  <a:lnTo>
                    <a:pt x="16" y="26"/>
                  </a:lnTo>
                  <a:lnTo>
                    <a:pt x="14" y="26"/>
                  </a:lnTo>
                  <a:lnTo>
                    <a:pt x="13" y="24"/>
                  </a:lnTo>
                  <a:lnTo>
                    <a:pt x="13" y="22"/>
                  </a:lnTo>
                  <a:lnTo>
                    <a:pt x="13" y="19"/>
                  </a:lnTo>
                  <a:lnTo>
                    <a:pt x="13" y="18"/>
                  </a:lnTo>
                  <a:lnTo>
                    <a:pt x="14" y="18"/>
                  </a:lnTo>
                  <a:lnTo>
                    <a:pt x="16" y="16"/>
                  </a:lnTo>
                  <a:lnTo>
                    <a:pt x="19" y="16"/>
                  </a:lnTo>
                  <a:lnTo>
                    <a:pt x="21" y="18"/>
                  </a:lnTo>
                  <a:lnTo>
                    <a:pt x="21" y="19"/>
                  </a:lnTo>
                  <a:lnTo>
                    <a:pt x="22" y="21"/>
                  </a:lnTo>
                  <a:lnTo>
                    <a:pt x="22" y="22"/>
                  </a:lnTo>
                  <a:lnTo>
                    <a:pt x="21" y="24"/>
                  </a:lnTo>
                  <a:close/>
                  <a:moveTo>
                    <a:pt x="13" y="40"/>
                  </a:moveTo>
                  <a:lnTo>
                    <a:pt x="13" y="40"/>
                  </a:lnTo>
                  <a:lnTo>
                    <a:pt x="11" y="42"/>
                  </a:lnTo>
                  <a:lnTo>
                    <a:pt x="9" y="43"/>
                  </a:lnTo>
                  <a:lnTo>
                    <a:pt x="8" y="43"/>
                  </a:lnTo>
                  <a:lnTo>
                    <a:pt x="6" y="43"/>
                  </a:lnTo>
                  <a:lnTo>
                    <a:pt x="4" y="43"/>
                  </a:lnTo>
                  <a:lnTo>
                    <a:pt x="3" y="42"/>
                  </a:lnTo>
                  <a:lnTo>
                    <a:pt x="3" y="38"/>
                  </a:lnTo>
                  <a:lnTo>
                    <a:pt x="3" y="37"/>
                  </a:lnTo>
                  <a:lnTo>
                    <a:pt x="3" y="35"/>
                  </a:lnTo>
                  <a:lnTo>
                    <a:pt x="4" y="34"/>
                  </a:lnTo>
                  <a:lnTo>
                    <a:pt x="6" y="34"/>
                  </a:lnTo>
                  <a:lnTo>
                    <a:pt x="9" y="34"/>
                  </a:lnTo>
                  <a:lnTo>
                    <a:pt x="11" y="35"/>
                  </a:lnTo>
                  <a:lnTo>
                    <a:pt x="11" y="37"/>
                  </a:lnTo>
                  <a:lnTo>
                    <a:pt x="13" y="38"/>
                  </a:lnTo>
                  <a:lnTo>
                    <a:pt x="13" y="40"/>
                  </a:lnTo>
                  <a:close/>
                  <a:moveTo>
                    <a:pt x="11" y="58"/>
                  </a:moveTo>
                  <a:lnTo>
                    <a:pt x="11" y="58"/>
                  </a:lnTo>
                  <a:lnTo>
                    <a:pt x="11" y="59"/>
                  </a:lnTo>
                  <a:lnTo>
                    <a:pt x="9" y="61"/>
                  </a:lnTo>
                  <a:lnTo>
                    <a:pt x="8" y="62"/>
                  </a:lnTo>
                  <a:lnTo>
                    <a:pt x="6" y="64"/>
                  </a:lnTo>
                  <a:lnTo>
                    <a:pt x="4" y="62"/>
                  </a:lnTo>
                  <a:lnTo>
                    <a:pt x="3" y="62"/>
                  </a:lnTo>
                  <a:lnTo>
                    <a:pt x="1" y="61"/>
                  </a:lnTo>
                  <a:lnTo>
                    <a:pt x="0" y="59"/>
                  </a:lnTo>
                  <a:lnTo>
                    <a:pt x="1" y="58"/>
                  </a:lnTo>
                  <a:lnTo>
                    <a:pt x="1" y="56"/>
                  </a:lnTo>
                  <a:lnTo>
                    <a:pt x="3" y="54"/>
                  </a:lnTo>
                  <a:lnTo>
                    <a:pt x="4" y="53"/>
                  </a:lnTo>
                  <a:lnTo>
                    <a:pt x="6" y="54"/>
                  </a:lnTo>
                  <a:lnTo>
                    <a:pt x="9" y="54"/>
                  </a:lnTo>
                  <a:lnTo>
                    <a:pt x="9" y="56"/>
                  </a:lnTo>
                  <a:lnTo>
                    <a:pt x="11" y="58"/>
                  </a:lnTo>
                  <a:close/>
                  <a:moveTo>
                    <a:pt x="16" y="75"/>
                  </a:moveTo>
                  <a:lnTo>
                    <a:pt x="16" y="75"/>
                  </a:lnTo>
                  <a:lnTo>
                    <a:pt x="17" y="77"/>
                  </a:lnTo>
                  <a:lnTo>
                    <a:pt x="16" y="78"/>
                  </a:lnTo>
                  <a:lnTo>
                    <a:pt x="16" y="80"/>
                  </a:lnTo>
                  <a:lnTo>
                    <a:pt x="14" y="82"/>
                  </a:lnTo>
                  <a:lnTo>
                    <a:pt x="13" y="82"/>
                  </a:lnTo>
                  <a:lnTo>
                    <a:pt x="11" y="82"/>
                  </a:lnTo>
                  <a:lnTo>
                    <a:pt x="9" y="82"/>
                  </a:lnTo>
                  <a:lnTo>
                    <a:pt x="8" y="80"/>
                  </a:lnTo>
                  <a:lnTo>
                    <a:pt x="6" y="78"/>
                  </a:lnTo>
                  <a:lnTo>
                    <a:pt x="6" y="75"/>
                  </a:lnTo>
                  <a:lnTo>
                    <a:pt x="8" y="74"/>
                  </a:lnTo>
                  <a:lnTo>
                    <a:pt x="9" y="72"/>
                  </a:lnTo>
                  <a:lnTo>
                    <a:pt x="11" y="72"/>
                  </a:lnTo>
                  <a:lnTo>
                    <a:pt x="13" y="72"/>
                  </a:lnTo>
                  <a:lnTo>
                    <a:pt x="14" y="74"/>
                  </a:lnTo>
                  <a:lnTo>
                    <a:pt x="16" y="75"/>
                  </a:lnTo>
                  <a:close/>
                  <a:moveTo>
                    <a:pt x="29" y="88"/>
                  </a:moveTo>
                  <a:lnTo>
                    <a:pt x="29" y="88"/>
                  </a:lnTo>
                  <a:lnTo>
                    <a:pt x="30" y="90"/>
                  </a:lnTo>
                  <a:lnTo>
                    <a:pt x="30" y="91"/>
                  </a:lnTo>
                  <a:lnTo>
                    <a:pt x="30" y="93"/>
                  </a:lnTo>
                  <a:lnTo>
                    <a:pt x="29" y="94"/>
                  </a:lnTo>
                  <a:lnTo>
                    <a:pt x="27" y="96"/>
                  </a:lnTo>
                  <a:lnTo>
                    <a:pt x="25" y="96"/>
                  </a:lnTo>
                  <a:lnTo>
                    <a:pt x="24" y="96"/>
                  </a:lnTo>
                  <a:lnTo>
                    <a:pt x="22" y="96"/>
                  </a:lnTo>
                  <a:lnTo>
                    <a:pt x="21" y="94"/>
                  </a:lnTo>
                  <a:lnTo>
                    <a:pt x="21" y="93"/>
                  </a:lnTo>
                  <a:lnTo>
                    <a:pt x="21" y="90"/>
                  </a:lnTo>
                  <a:lnTo>
                    <a:pt x="21" y="88"/>
                  </a:lnTo>
                  <a:lnTo>
                    <a:pt x="22" y="88"/>
                  </a:lnTo>
                  <a:lnTo>
                    <a:pt x="25" y="86"/>
                  </a:lnTo>
                  <a:lnTo>
                    <a:pt x="27" y="86"/>
                  </a:lnTo>
                  <a:lnTo>
                    <a:pt x="29" y="88"/>
                  </a:lnTo>
                  <a:close/>
                  <a:moveTo>
                    <a:pt x="45" y="94"/>
                  </a:moveTo>
                  <a:lnTo>
                    <a:pt x="45" y="94"/>
                  </a:lnTo>
                  <a:lnTo>
                    <a:pt x="46" y="94"/>
                  </a:lnTo>
                  <a:lnTo>
                    <a:pt x="48" y="96"/>
                  </a:lnTo>
                  <a:lnTo>
                    <a:pt x="48" y="98"/>
                  </a:lnTo>
                  <a:lnTo>
                    <a:pt x="48" y="99"/>
                  </a:lnTo>
                  <a:lnTo>
                    <a:pt x="48" y="102"/>
                  </a:lnTo>
                  <a:lnTo>
                    <a:pt x="46" y="104"/>
                  </a:lnTo>
                  <a:lnTo>
                    <a:pt x="45" y="104"/>
                  </a:lnTo>
                  <a:lnTo>
                    <a:pt x="43" y="104"/>
                  </a:lnTo>
                  <a:lnTo>
                    <a:pt x="41" y="104"/>
                  </a:lnTo>
                  <a:lnTo>
                    <a:pt x="40" y="102"/>
                  </a:lnTo>
                  <a:lnTo>
                    <a:pt x="38" y="101"/>
                  </a:lnTo>
                  <a:lnTo>
                    <a:pt x="38" y="99"/>
                  </a:lnTo>
                  <a:lnTo>
                    <a:pt x="40" y="98"/>
                  </a:lnTo>
                  <a:lnTo>
                    <a:pt x="40" y="96"/>
                  </a:lnTo>
                  <a:lnTo>
                    <a:pt x="41" y="94"/>
                  </a:lnTo>
                  <a:lnTo>
                    <a:pt x="45" y="94"/>
                  </a:lnTo>
                  <a:close/>
                  <a:moveTo>
                    <a:pt x="62" y="94"/>
                  </a:moveTo>
                  <a:lnTo>
                    <a:pt x="62" y="94"/>
                  </a:lnTo>
                  <a:lnTo>
                    <a:pt x="64" y="94"/>
                  </a:lnTo>
                  <a:lnTo>
                    <a:pt x="65" y="94"/>
                  </a:lnTo>
                  <a:lnTo>
                    <a:pt x="67" y="96"/>
                  </a:lnTo>
                  <a:lnTo>
                    <a:pt x="69" y="98"/>
                  </a:lnTo>
                  <a:lnTo>
                    <a:pt x="69" y="99"/>
                  </a:lnTo>
                  <a:lnTo>
                    <a:pt x="67" y="101"/>
                  </a:lnTo>
                  <a:lnTo>
                    <a:pt x="67" y="102"/>
                  </a:lnTo>
                  <a:lnTo>
                    <a:pt x="65" y="104"/>
                  </a:lnTo>
                  <a:lnTo>
                    <a:pt x="62" y="104"/>
                  </a:lnTo>
                  <a:lnTo>
                    <a:pt x="61" y="104"/>
                  </a:lnTo>
                  <a:lnTo>
                    <a:pt x="59" y="102"/>
                  </a:lnTo>
                  <a:lnTo>
                    <a:pt x="59" y="101"/>
                  </a:lnTo>
                  <a:lnTo>
                    <a:pt x="59" y="99"/>
                  </a:lnTo>
                  <a:lnTo>
                    <a:pt x="59" y="96"/>
                  </a:lnTo>
                  <a:lnTo>
                    <a:pt x="61" y="94"/>
                  </a:lnTo>
                  <a:lnTo>
                    <a:pt x="62" y="94"/>
                  </a:lnTo>
                  <a:close/>
                  <a:moveTo>
                    <a:pt x="78" y="86"/>
                  </a:moveTo>
                  <a:lnTo>
                    <a:pt x="78" y="86"/>
                  </a:lnTo>
                  <a:lnTo>
                    <a:pt x="80" y="86"/>
                  </a:lnTo>
                  <a:lnTo>
                    <a:pt x="81" y="85"/>
                  </a:lnTo>
                  <a:lnTo>
                    <a:pt x="83" y="86"/>
                  </a:lnTo>
                  <a:lnTo>
                    <a:pt x="85" y="88"/>
                  </a:lnTo>
                  <a:lnTo>
                    <a:pt x="86" y="90"/>
                  </a:lnTo>
                  <a:lnTo>
                    <a:pt x="86" y="91"/>
                  </a:lnTo>
                  <a:lnTo>
                    <a:pt x="86" y="93"/>
                  </a:lnTo>
                  <a:lnTo>
                    <a:pt x="85" y="94"/>
                  </a:lnTo>
                  <a:lnTo>
                    <a:pt x="83" y="96"/>
                  </a:lnTo>
                  <a:lnTo>
                    <a:pt x="81" y="96"/>
                  </a:lnTo>
                  <a:lnTo>
                    <a:pt x="78" y="94"/>
                  </a:lnTo>
                  <a:lnTo>
                    <a:pt x="77" y="93"/>
                  </a:lnTo>
                  <a:lnTo>
                    <a:pt x="77" y="90"/>
                  </a:lnTo>
                  <a:lnTo>
                    <a:pt x="77" y="88"/>
                  </a:lnTo>
                  <a:lnTo>
                    <a:pt x="78" y="86"/>
                  </a:lnTo>
                  <a:close/>
                  <a:moveTo>
                    <a:pt x="89" y="74"/>
                  </a:moveTo>
                  <a:lnTo>
                    <a:pt x="89" y="74"/>
                  </a:lnTo>
                  <a:lnTo>
                    <a:pt x="91" y="72"/>
                  </a:lnTo>
                  <a:lnTo>
                    <a:pt x="93" y="70"/>
                  </a:lnTo>
                  <a:lnTo>
                    <a:pt x="94" y="70"/>
                  </a:lnTo>
                  <a:lnTo>
                    <a:pt x="96" y="70"/>
                  </a:lnTo>
                  <a:lnTo>
                    <a:pt x="97" y="72"/>
                  </a:lnTo>
                  <a:lnTo>
                    <a:pt x="99" y="74"/>
                  </a:lnTo>
                  <a:lnTo>
                    <a:pt x="99" y="75"/>
                  </a:lnTo>
                  <a:lnTo>
                    <a:pt x="99" y="78"/>
                  </a:lnTo>
                  <a:lnTo>
                    <a:pt x="97" y="80"/>
                  </a:lnTo>
                  <a:lnTo>
                    <a:pt x="96" y="80"/>
                  </a:lnTo>
                  <a:lnTo>
                    <a:pt x="94" y="80"/>
                  </a:lnTo>
                  <a:lnTo>
                    <a:pt x="93" y="80"/>
                  </a:lnTo>
                  <a:lnTo>
                    <a:pt x="91" y="78"/>
                  </a:lnTo>
                  <a:lnTo>
                    <a:pt x="89" y="77"/>
                  </a:lnTo>
                  <a:lnTo>
                    <a:pt x="89" y="75"/>
                  </a:lnTo>
                  <a:lnTo>
                    <a:pt x="89" y="74"/>
                  </a:lnTo>
                  <a:close/>
                  <a:moveTo>
                    <a:pt x="94" y="56"/>
                  </a:moveTo>
                  <a:lnTo>
                    <a:pt x="94" y="56"/>
                  </a:lnTo>
                  <a:lnTo>
                    <a:pt x="96" y="54"/>
                  </a:lnTo>
                  <a:lnTo>
                    <a:pt x="97" y="53"/>
                  </a:lnTo>
                  <a:lnTo>
                    <a:pt x="99" y="51"/>
                  </a:lnTo>
                  <a:lnTo>
                    <a:pt x="101" y="51"/>
                  </a:lnTo>
                  <a:lnTo>
                    <a:pt x="102" y="53"/>
                  </a:lnTo>
                  <a:lnTo>
                    <a:pt x="104" y="53"/>
                  </a:lnTo>
                  <a:lnTo>
                    <a:pt x="104" y="54"/>
                  </a:lnTo>
                  <a:lnTo>
                    <a:pt x="105" y="58"/>
                  </a:lnTo>
                  <a:lnTo>
                    <a:pt x="104" y="59"/>
                  </a:lnTo>
                  <a:lnTo>
                    <a:pt x="102" y="61"/>
                  </a:lnTo>
                  <a:lnTo>
                    <a:pt x="101" y="61"/>
                  </a:lnTo>
                  <a:lnTo>
                    <a:pt x="99" y="61"/>
                  </a:lnTo>
                  <a:lnTo>
                    <a:pt x="97" y="61"/>
                  </a:lnTo>
                  <a:lnTo>
                    <a:pt x="96" y="59"/>
                  </a:lnTo>
                  <a:lnTo>
                    <a:pt x="96" y="58"/>
                  </a:lnTo>
                  <a:lnTo>
                    <a:pt x="94" y="56"/>
                  </a:lnTo>
                  <a:close/>
                  <a:moveTo>
                    <a:pt x="93" y="38"/>
                  </a:moveTo>
                  <a:lnTo>
                    <a:pt x="93" y="38"/>
                  </a:lnTo>
                  <a:lnTo>
                    <a:pt x="93" y="37"/>
                  </a:lnTo>
                  <a:lnTo>
                    <a:pt x="93" y="35"/>
                  </a:lnTo>
                  <a:lnTo>
                    <a:pt x="94" y="34"/>
                  </a:lnTo>
                  <a:lnTo>
                    <a:pt x="96" y="32"/>
                  </a:lnTo>
                  <a:lnTo>
                    <a:pt x="97" y="32"/>
                  </a:lnTo>
                  <a:lnTo>
                    <a:pt x="99" y="32"/>
                  </a:lnTo>
                  <a:lnTo>
                    <a:pt x="101" y="34"/>
                  </a:lnTo>
                  <a:lnTo>
                    <a:pt x="102" y="35"/>
                  </a:lnTo>
                  <a:lnTo>
                    <a:pt x="102" y="37"/>
                  </a:lnTo>
                  <a:lnTo>
                    <a:pt x="102" y="40"/>
                  </a:lnTo>
                  <a:lnTo>
                    <a:pt x="101" y="40"/>
                  </a:lnTo>
                  <a:lnTo>
                    <a:pt x="99" y="42"/>
                  </a:lnTo>
                  <a:lnTo>
                    <a:pt x="97" y="42"/>
                  </a:lnTo>
                  <a:lnTo>
                    <a:pt x="94" y="42"/>
                  </a:lnTo>
                  <a:lnTo>
                    <a:pt x="94" y="40"/>
                  </a:lnTo>
                  <a:lnTo>
                    <a:pt x="93" y="38"/>
                  </a:lnTo>
                  <a:close/>
                  <a:moveTo>
                    <a:pt x="83" y="22"/>
                  </a:moveTo>
                  <a:lnTo>
                    <a:pt x="83" y="22"/>
                  </a:lnTo>
                  <a:lnTo>
                    <a:pt x="83" y="21"/>
                  </a:lnTo>
                  <a:lnTo>
                    <a:pt x="81" y="19"/>
                  </a:lnTo>
                  <a:lnTo>
                    <a:pt x="83" y="18"/>
                  </a:lnTo>
                  <a:lnTo>
                    <a:pt x="85" y="16"/>
                  </a:lnTo>
                  <a:lnTo>
                    <a:pt x="86" y="14"/>
                  </a:lnTo>
                  <a:lnTo>
                    <a:pt x="88" y="14"/>
                  </a:lnTo>
                  <a:lnTo>
                    <a:pt x="89" y="16"/>
                  </a:lnTo>
                  <a:lnTo>
                    <a:pt x="91" y="16"/>
                  </a:lnTo>
                  <a:lnTo>
                    <a:pt x="93" y="19"/>
                  </a:lnTo>
                  <a:lnTo>
                    <a:pt x="93" y="21"/>
                  </a:lnTo>
                  <a:lnTo>
                    <a:pt x="91" y="22"/>
                  </a:lnTo>
                  <a:lnTo>
                    <a:pt x="91" y="24"/>
                  </a:lnTo>
                  <a:lnTo>
                    <a:pt x="88" y="24"/>
                  </a:lnTo>
                  <a:lnTo>
                    <a:pt x="86" y="26"/>
                  </a:lnTo>
                  <a:lnTo>
                    <a:pt x="85" y="24"/>
                  </a:lnTo>
                  <a:lnTo>
                    <a:pt x="83" y="22"/>
                  </a:lnTo>
                  <a:close/>
                  <a:moveTo>
                    <a:pt x="69" y="13"/>
                  </a:moveTo>
                  <a:lnTo>
                    <a:pt x="69" y="13"/>
                  </a:lnTo>
                  <a:lnTo>
                    <a:pt x="67" y="13"/>
                  </a:lnTo>
                  <a:lnTo>
                    <a:pt x="67" y="11"/>
                  </a:lnTo>
                  <a:lnTo>
                    <a:pt x="65" y="10"/>
                  </a:lnTo>
                  <a:lnTo>
                    <a:pt x="65" y="8"/>
                  </a:lnTo>
                  <a:lnTo>
                    <a:pt x="67" y="5"/>
                  </a:lnTo>
                  <a:lnTo>
                    <a:pt x="69" y="5"/>
                  </a:lnTo>
                  <a:lnTo>
                    <a:pt x="70" y="3"/>
                  </a:lnTo>
                  <a:lnTo>
                    <a:pt x="72" y="3"/>
                  </a:lnTo>
                  <a:lnTo>
                    <a:pt x="73" y="5"/>
                  </a:lnTo>
                  <a:lnTo>
                    <a:pt x="75" y="6"/>
                  </a:lnTo>
                  <a:lnTo>
                    <a:pt x="75" y="8"/>
                  </a:lnTo>
                  <a:lnTo>
                    <a:pt x="75" y="10"/>
                  </a:lnTo>
                  <a:lnTo>
                    <a:pt x="75" y="11"/>
                  </a:lnTo>
                  <a:lnTo>
                    <a:pt x="73" y="13"/>
                  </a:lnTo>
                  <a:lnTo>
                    <a:pt x="72" y="14"/>
                  </a:lnTo>
                  <a:lnTo>
                    <a:pt x="69" y="13"/>
                  </a:lnTo>
                  <a:close/>
                </a:path>
              </a:pathLst>
            </a:custGeom>
            <a:solidFill>
              <a:srgbClr val="000000"/>
            </a:solidFill>
            <a:ln w="3175">
              <a:solidFill>
                <a:srgbClr val="000000"/>
              </a:solidFill>
              <a:round/>
              <a:headEnd/>
              <a:tailEnd/>
            </a:ln>
          </p:spPr>
          <p:txBody>
            <a:bodyPr/>
            <a:lstStyle/>
            <a:p>
              <a:endParaRPr lang="de-DE"/>
            </a:p>
          </p:txBody>
        </p:sp>
        <p:sp>
          <p:nvSpPr>
            <p:cNvPr id="18480" name="Rectangle 48"/>
            <p:cNvSpPr>
              <a:spLocks noChangeArrowheads="1"/>
            </p:cNvSpPr>
            <p:nvPr/>
          </p:nvSpPr>
          <p:spPr bwMode="auto">
            <a:xfrm>
              <a:off x="1331" y="150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81" name="Rectangle 49"/>
            <p:cNvSpPr>
              <a:spLocks noChangeArrowheads="1"/>
            </p:cNvSpPr>
            <p:nvPr/>
          </p:nvSpPr>
          <p:spPr bwMode="auto">
            <a:xfrm>
              <a:off x="1409" y="157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4</a:t>
              </a:r>
              <a:endParaRPr lang="de-DE"/>
            </a:p>
          </p:txBody>
        </p:sp>
        <p:sp>
          <p:nvSpPr>
            <p:cNvPr id="18482" name="Rectangle 50"/>
            <p:cNvSpPr>
              <a:spLocks noChangeArrowheads="1"/>
            </p:cNvSpPr>
            <p:nvPr/>
          </p:nvSpPr>
          <p:spPr bwMode="auto">
            <a:xfrm>
              <a:off x="1464" y="1504"/>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a:t>
              </a:r>
              <a:endParaRPr lang="de-DE"/>
            </a:p>
          </p:txBody>
        </p:sp>
      </p:grpSp>
      <p:sp>
        <p:nvSpPr>
          <p:cNvPr id="18452" name="Rectangle 54"/>
          <p:cNvSpPr>
            <a:spLocks noChangeArrowheads="1"/>
          </p:cNvSpPr>
          <p:nvPr/>
        </p:nvSpPr>
        <p:spPr bwMode="auto">
          <a:xfrm>
            <a:off x="3090863" y="4010025"/>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sp>
        <p:nvSpPr>
          <p:cNvPr id="178231" name="Rectangle 55"/>
          <p:cNvSpPr>
            <a:spLocks noChangeArrowheads="1"/>
          </p:cNvSpPr>
          <p:nvPr/>
        </p:nvSpPr>
        <p:spPr bwMode="auto">
          <a:xfrm>
            <a:off x="3319463" y="3557588"/>
            <a:ext cx="8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r</a:t>
            </a:r>
            <a:endParaRPr lang="de-DE"/>
          </a:p>
        </p:txBody>
      </p:sp>
      <p:grpSp>
        <p:nvGrpSpPr>
          <p:cNvPr id="9" name="Group 80"/>
          <p:cNvGrpSpPr>
            <a:grpSpLocks/>
          </p:cNvGrpSpPr>
          <p:nvPr/>
        </p:nvGrpSpPr>
        <p:grpSpPr bwMode="auto">
          <a:xfrm>
            <a:off x="1577975" y="3459163"/>
            <a:ext cx="2552700" cy="1100137"/>
            <a:chOff x="994" y="2179"/>
            <a:chExt cx="1608" cy="693"/>
          </a:xfrm>
        </p:grpSpPr>
        <p:sp>
          <p:nvSpPr>
            <p:cNvPr id="18474" name="Line 17"/>
            <p:cNvSpPr>
              <a:spLocks noChangeShapeType="1"/>
            </p:cNvSpPr>
            <p:nvPr/>
          </p:nvSpPr>
          <p:spPr bwMode="auto">
            <a:xfrm flipV="1">
              <a:off x="994" y="2179"/>
              <a:ext cx="1608" cy="69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Line 52"/>
            <p:cNvSpPr>
              <a:spLocks noChangeShapeType="1"/>
            </p:cNvSpPr>
            <p:nvPr/>
          </p:nvSpPr>
          <p:spPr bwMode="auto">
            <a:xfrm>
              <a:off x="1752" y="2496"/>
              <a:ext cx="40" cy="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6" name="Rectangle 53"/>
            <p:cNvSpPr>
              <a:spLocks noChangeArrowheads="1"/>
            </p:cNvSpPr>
            <p:nvPr/>
          </p:nvSpPr>
          <p:spPr bwMode="auto">
            <a:xfrm>
              <a:off x="1805" y="2526"/>
              <a:ext cx="1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M</a:t>
              </a:r>
              <a:endParaRPr lang="de-DE"/>
            </a:p>
          </p:txBody>
        </p:sp>
        <p:sp>
          <p:nvSpPr>
            <p:cNvPr id="18477" name="Rectangle 56"/>
            <p:cNvSpPr>
              <a:spLocks noChangeArrowheads="1"/>
            </p:cNvSpPr>
            <p:nvPr/>
          </p:nvSpPr>
          <p:spPr bwMode="auto">
            <a:xfrm>
              <a:off x="2144" y="224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sp>
        <p:nvSpPr>
          <p:cNvPr id="18455" name="Rectangle 57"/>
          <p:cNvSpPr>
            <a:spLocks noChangeArrowheads="1"/>
          </p:cNvSpPr>
          <p:nvPr/>
        </p:nvSpPr>
        <p:spPr bwMode="auto">
          <a:xfrm>
            <a:off x="4337050" y="497205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x</a:t>
            </a:r>
            <a:endParaRPr lang="de-DE"/>
          </a:p>
        </p:txBody>
      </p:sp>
      <p:sp>
        <p:nvSpPr>
          <p:cNvPr id="18456" name="Rectangle 58"/>
          <p:cNvSpPr>
            <a:spLocks noChangeArrowheads="1"/>
          </p:cNvSpPr>
          <p:nvPr/>
        </p:nvSpPr>
        <p:spPr bwMode="auto">
          <a:xfrm>
            <a:off x="4467225" y="49720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sp>
        <p:nvSpPr>
          <p:cNvPr id="18457" name="Rectangle 59"/>
          <p:cNvSpPr>
            <a:spLocks noChangeArrowheads="1"/>
          </p:cNvSpPr>
          <p:nvPr/>
        </p:nvSpPr>
        <p:spPr bwMode="auto">
          <a:xfrm>
            <a:off x="863600" y="289718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y</a:t>
            </a:r>
            <a:endParaRPr lang="de-DE"/>
          </a:p>
        </p:txBody>
      </p:sp>
      <p:sp>
        <p:nvSpPr>
          <p:cNvPr id="18458" name="Rectangle 60"/>
          <p:cNvSpPr>
            <a:spLocks noChangeArrowheads="1"/>
          </p:cNvSpPr>
          <p:nvPr/>
        </p:nvSpPr>
        <p:spPr bwMode="auto">
          <a:xfrm>
            <a:off x="985838" y="2897188"/>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nvGrpSpPr>
          <p:cNvPr id="10" name="Group 75"/>
          <p:cNvGrpSpPr>
            <a:grpSpLocks/>
          </p:cNvGrpSpPr>
          <p:nvPr/>
        </p:nvGrpSpPr>
        <p:grpSpPr bwMode="auto">
          <a:xfrm>
            <a:off x="760413" y="2403475"/>
            <a:ext cx="3429000" cy="3443288"/>
            <a:chOff x="479" y="1514"/>
            <a:chExt cx="2160" cy="2169"/>
          </a:xfrm>
        </p:grpSpPr>
        <p:sp>
          <p:nvSpPr>
            <p:cNvPr id="18469" name="Freeform 10"/>
            <p:cNvSpPr>
              <a:spLocks noEditPoints="1"/>
            </p:cNvSpPr>
            <p:nvPr/>
          </p:nvSpPr>
          <p:spPr bwMode="auto">
            <a:xfrm>
              <a:off x="483" y="1527"/>
              <a:ext cx="566" cy="1462"/>
            </a:xfrm>
            <a:custGeom>
              <a:avLst/>
              <a:gdLst>
                <a:gd name="T0" fmla="*/ 0 w 566"/>
                <a:gd name="T1" fmla="*/ 1456 h 1462"/>
                <a:gd name="T2" fmla="*/ 12 w 566"/>
                <a:gd name="T3" fmla="*/ 1435 h 1462"/>
                <a:gd name="T4" fmla="*/ 26 w 566"/>
                <a:gd name="T5" fmla="*/ 1411 h 1462"/>
                <a:gd name="T6" fmla="*/ 40 w 566"/>
                <a:gd name="T7" fmla="*/ 1384 h 1462"/>
                <a:gd name="T8" fmla="*/ 52 w 566"/>
                <a:gd name="T9" fmla="*/ 1356 h 1462"/>
                <a:gd name="T10" fmla="*/ 60 w 566"/>
                <a:gd name="T11" fmla="*/ 1328 h 1462"/>
                <a:gd name="T12" fmla="*/ 66 w 566"/>
                <a:gd name="T13" fmla="*/ 1299 h 1462"/>
                <a:gd name="T14" fmla="*/ 71 w 566"/>
                <a:gd name="T15" fmla="*/ 1273 h 1462"/>
                <a:gd name="T16" fmla="*/ 76 w 566"/>
                <a:gd name="T17" fmla="*/ 1252 h 1462"/>
                <a:gd name="T18" fmla="*/ 76 w 566"/>
                <a:gd name="T19" fmla="*/ 1252 h 1462"/>
                <a:gd name="T20" fmla="*/ 85 w 566"/>
                <a:gd name="T21" fmla="*/ 1230 h 1462"/>
                <a:gd name="T22" fmla="*/ 96 w 566"/>
                <a:gd name="T23" fmla="*/ 1209 h 1462"/>
                <a:gd name="T24" fmla="*/ 111 w 566"/>
                <a:gd name="T25" fmla="*/ 1187 h 1462"/>
                <a:gd name="T26" fmla="*/ 125 w 566"/>
                <a:gd name="T27" fmla="*/ 1159 h 1462"/>
                <a:gd name="T28" fmla="*/ 136 w 566"/>
                <a:gd name="T29" fmla="*/ 1132 h 1462"/>
                <a:gd name="T30" fmla="*/ 146 w 566"/>
                <a:gd name="T31" fmla="*/ 1102 h 1462"/>
                <a:gd name="T32" fmla="*/ 151 w 566"/>
                <a:gd name="T33" fmla="*/ 1075 h 1462"/>
                <a:gd name="T34" fmla="*/ 156 w 566"/>
                <a:gd name="T35" fmla="*/ 1049 h 1462"/>
                <a:gd name="T36" fmla="*/ 162 w 566"/>
                <a:gd name="T37" fmla="*/ 1028 h 1462"/>
                <a:gd name="T38" fmla="*/ 162 w 566"/>
                <a:gd name="T39" fmla="*/ 1028 h 1462"/>
                <a:gd name="T40" fmla="*/ 170 w 566"/>
                <a:gd name="T41" fmla="*/ 1006 h 1462"/>
                <a:gd name="T42" fmla="*/ 181 w 566"/>
                <a:gd name="T43" fmla="*/ 985 h 1462"/>
                <a:gd name="T44" fmla="*/ 196 w 566"/>
                <a:gd name="T45" fmla="*/ 962 h 1462"/>
                <a:gd name="T46" fmla="*/ 210 w 566"/>
                <a:gd name="T47" fmla="*/ 935 h 1462"/>
                <a:gd name="T48" fmla="*/ 221 w 566"/>
                <a:gd name="T49" fmla="*/ 908 h 1462"/>
                <a:gd name="T50" fmla="*/ 231 w 566"/>
                <a:gd name="T51" fmla="*/ 877 h 1462"/>
                <a:gd name="T52" fmla="*/ 236 w 566"/>
                <a:gd name="T53" fmla="*/ 849 h 1462"/>
                <a:gd name="T54" fmla="*/ 241 w 566"/>
                <a:gd name="T55" fmla="*/ 825 h 1462"/>
                <a:gd name="T56" fmla="*/ 247 w 566"/>
                <a:gd name="T57" fmla="*/ 802 h 1462"/>
                <a:gd name="T58" fmla="*/ 247 w 566"/>
                <a:gd name="T59" fmla="*/ 802 h 1462"/>
                <a:gd name="T60" fmla="*/ 255 w 566"/>
                <a:gd name="T61" fmla="*/ 780 h 1462"/>
                <a:gd name="T62" fmla="*/ 266 w 566"/>
                <a:gd name="T63" fmla="*/ 761 h 1462"/>
                <a:gd name="T64" fmla="*/ 281 w 566"/>
                <a:gd name="T65" fmla="*/ 737 h 1462"/>
                <a:gd name="T66" fmla="*/ 295 w 566"/>
                <a:gd name="T67" fmla="*/ 709 h 1462"/>
                <a:gd name="T68" fmla="*/ 306 w 566"/>
                <a:gd name="T69" fmla="*/ 682 h 1462"/>
                <a:gd name="T70" fmla="*/ 316 w 566"/>
                <a:gd name="T71" fmla="*/ 653 h 1462"/>
                <a:gd name="T72" fmla="*/ 321 w 566"/>
                <a:gd name="T73" fmla="*/ 624 h 1462"/>
                <a:gd name="T74" fmla="*/ 325 w 566"/>
                <a:gd name="T75" fmla="*/ 599 h 1462"/>
                <a:gd name="T76" fmla="*/ 332 w 566"/>
                <a:gd name="T77" fmla="*/ 578 h 1462"/>
                <a:gd name="T78" fmla="*/ 332 w 566"/>
                <a:gd name="T79" fmla="*/ 578 h 1462"/>
                <a:gd name="T80" fmla="*/ 340 w 566"/>
                <a:gd name="T81" fmla="*/ 556 h 1462"/>
                <a:gd name="T82" fmla="*/ 353 w 566"/>
                <a:gd name="T83" fmla="*/ 535 h 1462"/>
                <a:gd name="T84" fmla="*/ 367 w 566"/>
                <a:gd name="T85" fmla="*/ 512 h 1462"/>
                <a:gd name="T86" fmla="*/ 380 w 566"/>
                <a:gd name="T87" fmla="*/ 485 h 1462"/>
                <a:gd name="T88" fmla="*/ 391 w 566"/>
                <a:gd name="T89" fmla="*/ 458 h 1462"/>
                <a:gd name="T90" fmla="*/ 401 w 566"/>
                <a:gd name="T91" fmla="*/ 427 h 1462"/>
                <a:gd name="T92" fmla="*/ 406 w 566"/>
                <a:gd name="T93" fmla="*/ 399 h 1462"/>
                <a:gd name="T94" fmla="*/ 410 w 566"/>
                <a:gd name="T95" fmla="*/ 375 h 1462"/>
                <a:gd name="T96" fmla="*/ 417 w 566"/>
                <a:gd name="T97" fmla="*/ 354 h 1462"/>
                <a:gd name="T98" fmla="*/ 417 w 566"/>
                <a:gd name="T99" fmla="*/ 354 h 1462"/>
                <a:gd name="T100" fmla="*/ 426 w 566"/>
                <a:gd name="T101" fmla="*/ 331 h 1462"/>
                <a:gd name="T102" fmla="*/ 438 w 566"/>
                <a:gd name="T103" fmla="*/ 310 h 1462"/>
                <a:gd name="T104" fmla="*/ 452 w 566"/>
                <a:gd name="T105" fmla="*/ 288 h 1462"/>
                <a:gd name="T106" fmla="*/ 465 w 566"/>
                <a:gd name="T107" fmla="*/ 261 h 1462"/>
                <a:gd name="T108" fmla="*/ 476 w 566"/>
                <a:gd name="T109" fmla="*/ 234 h 1462"/>
                <a:gd name="T110" fmla="*/ 486 w 566"/>
                <a:gd name="T111" fmla="*/ 203 h 1462"/>
                <a:gd name="T112" fmla="*/ 492 w 566"/>
                <a:gd name="T113" fmla="*/ 174 h 1462"/>
                <a:gd name="T114" fmla="*/ 495 w 566"/>
                <a:gd name="T115" fmla="*/ 150 h 1462"/>
                <a:gd name="T116" fmla="*/ 502 w 566"/>
                <a:gd name="T117" fmla="*/ 128 h 1462"/>
                <a:gd name="T118" fmla="*/ 502 w 566"/>
                <a:gd name="T119" fmla="*/ 128 h 1462"/>
                <a:gd name="T120" fmla="*/ 511 w 566"/>
                <a:gd name="T121" fmla="*/ 105 h 1462"/>
                <a:gd name="T122" fmla="*/ 522 w 566"/>
                <a:gd name="T123" fmla="*/ 86 h 14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6"/>
                <a:gd name="T187" fmla="*/ 0 h 1462"/>
                <a:gd name="T188" fmla="*/ 566 w 566"/>
                <a:gd name="T189" fmla="*/ 1462 h 14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6" h="1462">
                  <a:moveTo>
                    <a:pt x="0" y="1453"/>
                  </a:moveTo>
                  <a:lnTo>
                    <a:pt x="0" y="1453"/>
                  </a:lnTo>
                  <a:lnTo>
                    <a:pt x="2" y="1449"/>
                  </a:lnTo>
                  <a:lnTo>
                    <a:pt x="4" y="1449"/>
                  </a:lnTo>
                  <a:lnTo>
                    <a:pt x="7" y="1448"/>
                  </a:lnTo>
                  <a:lnTo>
                    <a:pt x="10" y="1448"/>
                  </a:lnTo>
                  <a:lnTo>
                    <a:pt x="12" y="1449"/>
                  </a:lnTo>
                  <a:lnTo>
                    <a:pt x="13" y="1453"/>
                  </a:lnTo>
                  <a:lnTo>
                    <a:pt x="13" y="1454"/>
                  </a:lnTo>
                  <a:lnTo>
                    <a:pt x="13" y="1457"/>
                  </a:lnTo>
                  <a:lnTo>
                    <a:pt x="12" y="1459"/>
                  </a:lnTo>
                  <a:lnTo>
                    <a:pt x="10" y="1461"/>
                  </a:lnTo>
                  <a:lnTo>
                    <a:pt x="7" y="1462"/>
                  </a:lnTo>
                  <a:lnTo>
                    <a:pt x="5" y="1461"/>
                  </a:lnTo>
                  <a:lnTo>
                    <a:pt x="2" y="1459"/>
                  </a:lnTo>
                  <a:lnTo>
                    <a:pt x="0" y="1457"/>
                  </a:lnTo>
                  <a:lnTo>
                    <a:pt x="0" y="1456"/>
                  </a:lnTo>
                  <a:lnTo>
                    <a:pt x="0" y="1453"/>
                  </a:lnTo>
                  <a:close/>
                  <a:moveTo>
                    <a:pt x="10" y="1427"/>
                  </a:moveTo>
                  <a:lnTo>
                    <a:pt x="10" y="1427"/>
                  </a:lnTo>
                  <a:lnTo>
                    <a:pt x="12" y="1425"/>
                  </a:lnTo>
                  <a:lnTo>
                    <a:pt x="13" y="1424"/>
                  </a:lnTo>
                  <a:lnTo>
                    <a:pt x="16" y="1424"/>
                  </a:lnTo>
                  <a:lnTo>
                    <a:pt x="18" y="1424"/>
                  </a:lnTo>
                  <a:lnTo>
                    <a:pt x="21" y="1425"/>
                  </a:lnTo>
                  <a:lnTo>
                    <a:pt x="23" y="1427"/>
                  </a:lnTo>
                  <a:lnTo>
                    <a:pt x="23" y="1430"/>
                  </a:lnTo>
                  <a:lnTo>
                    <a:pt x="23" y="1432"/>
                  </a:lnTo>
                  <a:lnTo>
                    <a:pt x="21" y="1435"/>
                  </a:lnTo>
                  <a:lnTo>
                    <a:pt x="20" y="1437"/>
                  </a:lnTo>
                  <a:lnTo>
                    <a:pt x="16" y="1437"/>
                  </a:lnTo>
                  <a:lnTo>
                    <a:pt x="13" y="1437"/>
                  </a:lnTo>
                  <a:lnTo>
                    <a:pt x="12" y="1435"/>
                  </a:lnTo>
                  <a:lnTo>
                    <a:pt x="10" y="1433"/>
                  </a:lnTo>
                  <a:lnTo>
                    <a:pt x="10" y="1430"/>
                  </a:lnTo>
                  <a:lnTo>
                    <a:pt x="10" y="1427"/>
                  </a:lnTo>
                  <a:close/>
                  <a:moveTo>
                    <a:pt x="20" y="1403"/>
                  </a:moveTo>
                  <a:lnTo>
                    <a:pt x="20" y="1403"/>
                  </a:lnTo>
                  <a:lnTo>
                    <a:pt x="21" y="1400"/>
                  </a:lnTo>
                  <a:lnTo>
                    <a:pt x="23" y="1398"/>
                  </a:lnTo>
                  <a:lnTo>
                    <a:pt x="26" y="1398"/>
                  </a:lnTo>
                  <a:lnTo>
                    <a:pt x="28" y="1398"/>
                  </a:lnTo>
                  <a:lnTo>
                    <a:pt x="31" y="1400"/>
                  </a:lnTo>
                  <a:lnTo>
                    <a:pt x="32" y="1401"/>
                  </a:lnTo>
                  <a:lnTo>
                    <a:pt x="32" y="1404"/>
                  </a:lnTo>
                  <a:lnTo>
                    <a:pt x="32" y="1408"/>
                  </a:lnTo>
                  <a:lnTo>
                    <a:pt x="31" y="1409"/>
                  </a:lnTo>
                  <a:lnTo>
                    <a:pt x="29" y="1411"/>
                  </a:lnTo>
                  <a:lnTo>
                    <a:pt x="26" y="1411"/>
                  </a:lnTo>
                  <a:lnTo>
                    <a:pt x="23" y="1411"/>
                  </a:lnTo>
                  <a:lnTo>
                    <a:pt x="21" y="1409"/>
                  </a:lnTo>
                  <a:lnTo>
                    <a:pt x="20" y="1408"/>
                  </a:lnTo>
                  <a:lnTo>
                    <a:pt x="20" y="1404"/>
                  </a:lnTo>
                  <a:lnTo>
                    <a:pt x="20" y="1403"/>
                  </a:lnTo>
                  <a:close/>
                  <a:moveTo>
                    <a:pt x="29" y="1377"/>
                  </a:moveTo>
                  <a:lnTo>
                    <a:pt x="29" y="1377"/>
                  </a:lnTo>
                  <a:lnTo>
                    <a:pt x="31" y="1376"/>
                  </a:lnTo>
                  <a:lnTo>
                    <a:pt x="32" y="1374"/>
                  </a:lnTo>
                  <a:lnTo>
                    <a:pt x="36" y="1372"/>
                  </a:lnTo>
                  <a:lnTo>
                    <a:pt x="37" y="1374"/>
                  </a:lnTo>
                  <a:lnTo>
                    <a:pt x="40" y="1376"/>
                  </a:lnTo>
                  <a:lnTo>
                    <a:pt x="42" y="1377"/>
                  </a:lnTo>
                  <a:lnTo>
                    <a:pt x="42" y="1379"/>
                  </a:lnTo>
                  <a:lnTo>
                    <a:pt x="42" y="1382"/>
                  </a:lnTo>
                  <a:lnTo>
                    <a:pt x="40" y="1384"/>
                  </a:lnTo>
                  <a:lnTo>
                    <a:pt x="37" y="1385"/>
                  </a:lnTo>
                  <a:lnTo>
                    <a:pt x="36" y="1387"/>
                  </a:lnTo>
                  <a:lnTo>
                    <a:pt x="32" y="1385"/>
                  </a:lnTo>
                  <a:lnTo>
                    <a:pt x="31" y="1385"/>
                  </a:lnTo>
                  <a:lnTo>
                    <a:pt x="29" y="1382"/>
                  </a:lnTo>
                  <a:lnTo>
                    <a:pt x="29" y="1380"/>
                  </a:lnTo>
                  <a:lnTo>
                    <a:pt x="29" y="1377"/>
                  </a:lnTo>
                  <a:close/>
                  <a:moveTo>
                    <a:pt x="39" y="1353"/>
                  </a:moveTo>
                  <a:lnTo>
                    <a:pt x="39" y="1353"/>
                  </a:lnTo>
                  <a:lnTo>
                    <a:pt x="40" y="1350"/>
                  </a:lnTo>
                  <a:lnTo>
                    <a:pt x="42" y="1348"/>
                  </a:lnTo>
                  <a:lnTo>
                    <a:pt x="45" y="1348"/>
                  </a:lnTo>
                  <a:lnTo>
                    <a:pt x="47" y="1348"/>
                  </a:lnTo>
                  <a:lnTo>
                    <a:pt x="50" y="1350"/>
                  </a:lnTo>
                  <a:lnTo>
                    <a:pt x="50" y="1352"/>
                  </a:lnTo>
                  <a:lnTo>
                    <a:pt x="52" y="1355"/>
                  </a:lnTo>
                  <a:lnTo>
                    <a:pt x="52" y="1356"/>
                  </a:lnTo>
                  <a:lnTo>
                    <a:pt x="50" y="1360"/>
                  </a:lnTo>
                  <a:lnTo>
                    <a:pt x="47" y="1361"/>
                  </a:lnTo>
                  <a:lnTo>
                    <a:pt x="45" y="1361"/>
                  </a:lnTo>
                  <a:lnTo>
                    <a:pt x="42" y="1361"/>
                  </a:lnTo>
                  <a:lnTo>
                    <a:pt x="40" y="1360"/>
                  </a:lnTo>
                  <a:lnTo>
                    <a:pt x="39" y="1358"/>
                  </a:lnTo>
                  <a:lnTo>
                    <a:pt x="39" y="1355"/>
                  </a:lnTo>
                  <a:lnTo>
                    <a:pt x="39" y="1353"/>
                  </a:lnTo>
                  <a:close/>
                  <a:moveTo>
                    <a:pt x="48" y="1328"/>
                  </a:moveTo>
                  <a:lnTo>
                    <a:pt x="48" y="1328"/>
                  </a:lnTo>
                  <a:lnTo>
                    <a:pt x="50" y="1326"/>
                  </a:lnTo>
                  <a:lnTo>
                    <a:pt x="52" y="1324"/>
                  </a:lnTo>
                  <a:lnTo>
                    <a:pt x="53" y="1323"/>
                  </a:lnTo>
                  <a:lnTo>
                    <a:pt x="56" y="1323"/>
                  </a:lnTo>
                  <a:lnTo>
                    <a:pt x="58" y="1324"/>
                  </a:lnTo>
                  <a:lnTo>
                    <a:pt x="60" y="1328"/>
                  </a:lnTo>
                  <a:lnTo>
                    <a:pt x="61" y="1329"/>
                  </a:lnTo>
                  <a:lnTo>
                    <a:pt x="60" y="1332"/>
                  </a:lnTo>
                  <a:lnTo>
                    <a:pt x="60" y="1334"/>
                  </a:lnTo>
                  <a:lnTo>
                    <a:pt x="56" y="1336"/>
                  </a:lnTo>
                  <a:lnTo>
                    <a:pt x="55" y="1337"/>
                  </a:lnTo>
                  <a:lnTo>
                    <a:pt x="52" y="1336"/>
                  </a:lnTo>
                  <a:lnTo>
                    <a:pt x="50" y="1334"/>
                  </a:lnTo>
                  <a:lnTo>
                    <a:pt x="48" y="1332"/>
                  </a:lnTo>
                  <a:lnTo>
                    <a:pt x="47" y="1331"/>
                  </a:lnTo>
                  <a:lnTo>
                    <a:pt x="48" y="1328"/>
                  </a:lnTo>
                  <a:close/>
                  <a:moveTo>
                    <a:pt x="58" y="1302"/>
                  </a:moveTo>
                  <a:lnTo>
                    <a:pt x="58" y="1302"/>
                  </a:lnTo>
                  <a:lnTo>
                    <a:pt x="58" y="1300"/>
                  </a:lnTo>
                  <a:lnTo>
                    <a:pt x="61" y="1299"/>
                  </a:lnTo>
                  <a:lnTo>
                    <a:pt x="63" y="1299"/>
                  </a:lnTo>
                  <a:lnTo>
                    <a:pt x="66" y="1299"/>
                  </a:lnTo>
                  <a:lnTo>
                    <a:pt x="68" y="1300"/>
                  </a:lnTo>
                  <a:lnTo>
                    <a:pt x="69" y="1302"/>
                  </a:lnTo>
                  <a:lnTo>
                    <a:pt x="71" y="1305"/>
                  </a:lnTo>
                  <a:lnTo>
                    <a:pt x="69" y="1307"/>
                  </a:lnTo>
                  <a:lnTo>
                    <a:pt x="69" y="1310"/>
                  </a:lnTo>
                  <a:lnTo>
                    <a:pt x="66" y="1312"/>
                  </a:lnTo>
                  <a:lnTo>
                    <a:pt x="64" y="1312"/>
                  </a:lnTo>
                  <a:lnTo>
                    <a:pt x="61" y="1312"/>
                  </a:lnTo>
                  <a:lnTo>
                    <a:pt x="60" y="1310"/>
                  </a:lnTo>
                  <a:lnTo>
                    <a:pt x="58" y="1308"/>
                  </a:lnTo>
                  <a:lnTo>
                    <a:pt x="56" y="1305"/>
                  </a:lnTo>
                  <a:lnTo>
                    <a:pt x="58" y="1302"/>
                  </a:lnTo>
                  <a:close/>
                  <a:moveTo>
                    <a:pt x="66" y="1278"/>
                  </a:moveTo>
                  <a:lnTo>
                    <a:pt x="66" y="1278"/>
                  </a:lnTo>
                  <a:lnTo>
                    <a:pt x="68" y="1275"/>
                  </a:lnTo>
                  <a:lnTo>
                    <a:pt x="71" y="1273"/>
                  </a:lnTo>
                  <a:lnTo>
                    <a:pt x="72" y="1273"/>
                  </a:lnTo>
                  <a:lnTo>
                    <a:pt x="76" y="1273"/>
                  </a:lnTo>
                  <a:lnTo>
                    <a:pt x="77" y="1275"/>
                  </a:lnTo>
                  <a:lnTo>
                    <a:pt x="79" y="1276"/>
                  </a:lnTo>
                  <a:lnTo>
                    <a:pt x="80" y="1280"/>
                  </a:lnTo>
                  <a:lnTo>
                    <a:pt x="79" y="1283"/>
                  </a:lnTo>
                  <a:lnTo>
                    <a:pt x="77" y="1284"/>
                  </a:lnTo>
                  <a:lnTo>
                    <a:pt x="76" y="1286"/>
                  </a:lnTo>
                  <a:lnTo>
                    <a:pt x="74" y="1286"/>
                  </a:lnTo>
                  <a:lnTo>
                    <a:pt x="71" y="1286"/>
                  </a:lnTo>
                  <a:lnTo>
                    <a:pt x="69" y="1284"/>
                  </a:lnTo>
                  <a:lnTo>
                    <a:pt x="68" y="1283"/>
                  </a:lnTo>
                  <a:lnTo>
                    <a:pt x="66" y="1280"/>
                  </a:lnTo>
                  <a:lnTo>
                    <a:pt x="66" y="1278"/>
                  </a:lnTo>
                  <a:close/>
                  <a:moveTo>
                    <a:pt x="76" y="1252"/>
                  </a:moveTo>
                  <a:lnTo>
                    <a:pt x="76" y="1252"/>
                  </a:lnTo>
                  <a:lnTo>
                    <a:pt x="77" y="1251"/>
                  </a:lnTo>
                  <a:lnTo>
                    <a:pt x="80" y="1249"/>
                  </a:lnTo>
                  <a:lnTo>
                    <a:pt x="82" y="1248"/>
                  </a:lnTo>
                  <a:lnTo>
                    <a:pt x="85" y="1249"/>
                  </a:lnTo>
                  <a:lnTo>
                    <a:pt x="87" y="1251"/>
                  </a:lnTo>
                  <a:lnTo>
                    <a:pt x="88" y="1252"/>
                  </a:lnTo>
                  <a:lnTo>
                    <a:pt x="88" y="1254"/>
                  </a:lnTo>
                  <a:lnTo>
                    <a:pt x="88" y="1257"/>
                  </a:lnTo>
                  <a:lnTo>
                    <a:pt x="87" y="1259"/>
                  </a:lnTo>
                  <a:lnTo>
                    <a:pt x="85" y="1260"/>
                  </a:lnTo>
                  <a:lnTo>
                    <a:pt x="82" y="1262"/>
                  </a:lnTo>
                  <a:lnTo>
                    <a:pt x="80" y="1262"/>
                  </a:lnTo>
                  <a:lnTo>
                    <a:pt x="77" y="1260"/>
                  </a:lnTo>
                  <a:lnTo>
                    <a:pt x="77" y="1257"/>
                  </a:lnTo>
                  <a:lnTo>
                    <a:pt x="76" y="1256"/>
                  </a:lnTo>
                  <a:lnTo>
                    <a:pt x="76" y="1252"/>
                  </a:lnTo>
                  <a:close/>
                  <a:moveTo>
                    <a:pt x="85" y="1228"/>
                  </a:moveTo>
                  <a:lnTo>
                    <a:pt x="85" y="1228"/>
                  </a:lnTo>
                  <a:lnTo>
                    <a:pt x="87" y="1225"/>
                  </a:lnTo>
                  <a:lnTo>
                    <a:pt x="88" y="1223"/>
                  </a:lnTo>
                  <a:lnTo>
                    <a:pt x="92" y="1223"/>
                  </a:lnTo>
                  <a:lnTo>
                    <a:pt x="95" y="1223"/>
                  </a:lnTo>
                  <a:lnTo>
                    <a:pt x="96" y="1225"/>
                  </a:lnTo>
                  <a:lnTo>
                    <a:pt x="98" y="1227"/>
                  </a:lnTo>
                  <a:lnTo>
                    <a:pt x="98" y="1230"/>
                  </a:lnTo>
                  <a:lnTo>
                    <a:pt x="98" y="1231"/>
                  </a:lnTo>
                  <a:lnTo>
                    <a:pt x="96" y="1235"/>
                  </a:lnTo>
                  <a:lnTo>
                    <a:pt x="95" y="1236"/>
                  </a:lnTo>
                  <a:lnTo>
                    <a:pt x="92" y="1236"/>
                  </a:lnTo>
                  <a:lnTo>
                    <a:pt x="90" y="1236"/>
                  </a:lnTo>
                  <a:lnTo>
                    <a:pt x="87" y="1235"/>
                  </a:lnTo>
                  <a:lnTo>
                    <a:pt x="85" y="1233"/>
                  </a:lnTo>
                  <a:lnTo>
                    <a:pt x="85" y="1230"/>
                  </a:lnTo>
                  <a:lnTo>
                    <a:pt x="85" y="1228"/>
                  </a:lnTo>
                  <a:close/>
                  <a:moveTo>
                    <a:pt x="95" y="1203"/>
                  </a:moveTo>
                  <a:lnTo>
                    <a:pt x="95" y="1203"/>
                  </a:lnTo>
                  <a:lnTo>
                    <a:pt x="96" y="1201"/>
                  </a:lnTo>
                  <a:lnTo>
                    <a:pt x="98" y="1199"/>
                  </a:lnTo>
                  <a:lnTo>
                    <a:pt x="101" y="1198"/>
                  </a:lnTo>
                  <a:lnTo>
                    <a:pt x="104" y="1199"/>
                  </a:lnTo>
                  <a:lnTo>
                    <a:pt x="106" y="1199"/>
                  </a:lnTo>
                  <a:lnTo>
                    <a:pt x="108" y="1203"/>
                  </a:lnTo>
                  <a:lnTo>
                    <a:pt x="108" y="1204"/>
                  </a:lnTo>
                  <a:lnTo>
                    <a:pt x="108" y="1207"/>
                  </a:lnTo>
                  <a:lnTo>
                    <a:pt x="106" y="1209"/>
                  </a:lnTo>
                  <a:lnTo>
                    <a:pt x="104" y="1211"/>
                  </a:lnTo>
                  <a:lnTo>
                    <a:pt x="101" y="1212"/>
                  </a:lnTo>
                  <a:lnTo>
                    <a:pt x="100" y="1211"/>
                  </a:lnTo>
                  <a:lnTo>
                    <a:pt x="96" y="1209"/>
                  </a:lnTo>
                  <a:lnTo>
                    <a:pt x="95" y="1207"/>
                  </a:lnTo>
                  <a:lnTo>
                    <a:pt x="95" y="1206"/>
                  </a:lnTo>
                  <a:lnTo>
                    <a:pt x="95" y="1203"/>
                  </a:lnTo>
                  <a:close/>
                  <a:moveTo>
                    <a:pt x="104" y="1177"/>
                  </a:moveTo>
                  <a:lnTo>
                    <a:pt x="104" y="1177"/>
                  </a:lnTo>
                  <a:lnTo>
                    <a:pt x="106" y="1175"/>
                  </a:lnTo>
                  <a:lnTo>
                    <a:pt x="108" y="1174"/>
                  </a:lnTo>
                  <a:lnTo>
                    <a:pt x="111" y="1174"/>
                  </a:lnTo>
                  <a:lnTo>
                    <a:pt x="112" y="1174"/>
                  </a:lnTo>
                  <a:lnTo>
                    <a:pt x="116" y="1175"/>
                  </a:lnTo>
                  <a:lnTo>
                    <a:pt x="117" y="1177"/>
                  </a:lnTo>
                  <a:lnTo>
                    <a:pt x="117" y="1180"/>
                  </a:lnTo>
                  <a:lnTo>
                    <a:pt x="117" y="1182"/>
                  </a:lnTo>
                  <a:lnTo>
                    <a:pt x="116" y="1185"/>
                  </a:lnTo>
                  <a:lnTo>
                    <a:pt x="114" y="1187"/>
                  </a:lnTo>
                  <a:lnTo>
                    <a:pt x="111" y="1187"/>
                  </a:lnTo>
                  <a:lnTo>
                    <a:pt x="109" y="1187"/>
                  </a:lnTo>
                  <a:lnTo>
                    <a:pt x="106" y="1185"/>
                  </a:lnTo>
                  <a:lnTo>
                    <a:pt x="104" y="1183"/>
                  </a:lnTo>
                  <a:lnTo>
                    <a:pt x="104" y="1180"/>
                  </a:lnTo>
                  <a:lnTo>
                    <a:pt x="104" y="1177"/>
                  </a:lnTo>
                  <a:close/>
                  <a:moveTo>
                    <a:pt x="114" y="1153"/>
                  </a:moveTo>
                  <a:lnTo>
                    <a:pt x="114" y="1153"/>
                  </a:lnTo>
                  <a:lnTo>
                    <a:pt x="116" y="1150"/>
                  </a:lnTo>
                  <a:lnTo>
                    <a:pt x="117" y="1148"/>
                  </a:lnTo>
                  <a:lnTo>
                    <a:pt x="120" y="1148"/>
                  </a:lnTo>
                  <a:lnTo>
                    <a:pt x="122" y="1148"/>
                  </a:lnTo>
                  <a:lnTo>
                    <a:pt x="125" y="1150"/>
                  </a:lnTo>
                  <a:lnTo>
                    <a:pt x="127" y="1153"/>
                  </a:lnTo>
                  <a:lnTo>
                    <a:pt x="127" y="1155"/>
                  </a:lnTo>
                  <a:lnTo>
                    <a:pt x="127" y="1158"/>
                  </a:lnTo>
                  <a:lnTo>
                    <a:pt x="125" y="1159"/>
                  </a:lnTo>
                  <a:lnTo>
                    <a:pt x="124" y="1161"/>
                  </a:lnTo>
                  <a:lnTo>
                    <a:pt x="120" y="1161"/>
                  </a:lnTo>
                  <a:lnTo>
                    <a:pt x="117" y="1161"/>
                  </a:lnTo>
                  <a:lnTo>
                    <a:pt x="116" y="1159"/>
                  </a:lnTo>
                  <a:lnTo>
                    <a:pt x="114" y="1158"/>
                  </a:lnTo>
                  <a:lnTo>
                    <a:pt x="114" y="1155"/>
                  </a:lnTo>
                  <a:lnTo>
                    <a:pt x="114" y="1153"/>
                  </a:lnTo>
                  <a:close/>
                  <a:moveTo>
                    <a:pt x="124" y="1127"/>
                  </a:moveTo>
                  <a:lnTo>
                    <a:pt x="124" y="1127"/>
                  </a:lnTo>
                  <a:lnTo>
                    <a:pt x="125" y="1126"/>
                  </a:lnTo>
                  <a:lnTo>
                    <a:pt x="127" y="1124"/>
                  </a:lnTo>
                  <a:lnTo>
                    <a:pt x="130" y="1123"/>
                  </a:lnTo>
                  <a:lnTo>
                    <a:pt x="132" y="1124"/>
                  </a:lnTo>
                  <a:lnTo>
                    <a:pt x="135" y="1126"/>
                  </a:lnTo>
                  <a:lnTo>
                    <a:pt x="136" y="1127"/>
                  </a:lnTo>
                  <a:lnTo>
                    <a:pt x="136" y="1129"/>
                  </a:lnTo>
                  <a:lnTo>
                    <a:pt x="136" y="1132"/>
                  </a:lnTo>
                  <a:lnTo>
                    <a:pt x="135" y="1135"/>
                  </a:lnTo>
                  <a:lnTo>
                    <a:pt x="133" y="1135"/>
                  </a:lnTo>
                  <a:lnTo>
                    <a:pt x="130" y="1137"/>
                  </a:lnTo>
                  <a:lnTo>
                    <a:pt x="127" y="1137"/>
                  </a:lnTo>
                  <a:lnTo>
                    <a:pt x="125" y="1135"/>
                  </a:lnTo>
                  <a:lnTo>
                    <a:pt x="124" y="1132"/>
                  </a:lnTo>
                  <a:lnTo>
                    <a:pt x="124" y="1131"/>
                  </a:lnTo>
                  <a:lnTo>
                    <a:pt x="124" y="1127"/>
                  </a:lnTo>
                  <a:close/>
                  <a:moveTo>
                    <a:pt x="133" y="1103"/>
                  </a:moveTo>
                  <a:lnTo>
                    <a:pt x="133" y="1103"/>
                  </a:lnTo>
                  <a:lnTo>
                    <a:pt x="135" y="1100"/>
                  </a:lnTo>
                  <a:lnTo>
                    <a:pt x="136" y="1099"/>
                  </a:lnTo>
                  <a:lnTo>
                    <a:pt x="140" y="1099"/>
                  </a:lnTo>
                  <a:lnTo>
                    <a:pt x="141" y="1099"/>
                  </a:lnTo>
                  <a:lnTo>
                    <a:pt x="144" y="1100"/>
                  </a:lnTo>
                  <a:lnTo>
                    <a:pt x="146" y="1102"/>
                  </a:lnTo>
                  <a:lnTo>
                    <a:pt x="146" y="1105"/>
                  </a:lnTo>
                  <a:lnTo>
                    <a:pt x="146" y="1108"/>
                  </a:lnTo>
                  <a:lnTo>
                    <a:pt x="144" y="1110"/>
                  </a:lnTo>
                  <a:lnTo>
                    <a:pt x="141" y="1111"/>
                  </a:lnTo>
                  <a:lnTo>
                    <a:pt x="140" y="1111"/>
                  </a:lnTo>
                  <a:lnTo>
                    <a:pt x="136" y="1111"/>
                  </a:lnTo>
                  <a:lnTo>
                    <a:pt x="135" y="1110"/>
                  </a:lnTo>
                  <a:lnTo>
                    <a:pt x="133" y="1108"/>
                  </a:lnTo>
                  <a:lnTo>
                    <a:pt x="133" y="1105"/>
                  </a:lnTo>
                  <a:lnTo>
                    <a:pt x="133" y="1103"/>
                  </a:lnTo>
                  <a:close/>
                  <a:moveTo>
                    <a:pt x="143" y="1078"/>
                  </a:moveTo>
                  <a:lnTo>
                    <a:pt x="143" y="1078"/>
                  </a:lnTo>
                  <a:lnTo>
                    <a:pt x="144" y="1076"/>
                  </a:lnTo>
                  <a:lnTo>
                    <a:pt x="146" y="1075"/>
                  </a:lnTo>
                  <a:lnTo>
                    <a:pt x="148" y="1073"/>
                  </a:lnTo>
                  <a:lnTo>
                    <a:pt x="151" y="1075"/>
                  </a:lnTo>
                  <a:lnTo>
                    <a:pt x="152" y="1075"/>
                  </a:lnTo>
                  <a:lnTo>
                    <a:pt x="154" y="1078"/>
                  </a:lnTo>
                  <a:lnTo>
                    <a:pt x="156" y="1079"/>
                  </a:lnTo>
                  <a:lnTo>
                    <a:pt x="156" y="1083"/>
                  </a:lnTo>
                  <a:lnTo>
                    <a:pt x="154" y="1084"/>
                  </a:lnTo>
                  <a:lnTo>
                    <a:pt x="151" y="1086"/>
                  </a:lnTo>
                  <a:lnTo>
                    <a:pt x="149" y="1087"/>
                  </a:lnTo>
                  <a:lnTo>
                    <a:pt x="146" y="1086"/>
                  </a:lnTo>
                  <a:lnTo>
                    <a:pt x="144" y="1084"/>
                  </a:lnTo>
                  <a:lnTo>
                    <a:pt x="143" y="1083"/>
                  </a:lnTo>
                  <a:lnTo>
                    <a:pt x="141" y="1081"/>
                  </a:lnTo>
                  <a:lnTo>
                    <a:pt x="143" y="1078"/>
                  </a:lnTo>
                  <a:close/>
                  <a:moveTo>
                    <a:pt x="152" y="1052"/>
                  </a:moveTo>
                  <a:lnTo>
                    <a:pt x="152" y="1052"/>
                  </a:lnTo>
                  <a:lnTo>
                    <a:pt x="152" y="1050"/>
                  </a:lnTo>
                  <a:lnTo>
                    <a:pt x="156" y="1049"/>
                  </a:lnTo>
                  <a:lnTo>
                    <a:pt x="157" y="1049"/>
                  </a:lnTo>
                  <a:lnTo>
                    <a:pt x="160" y="1049"/>
                  </a:lnTo>
                  <a:lnTo>
                    <a:pt x="162" y="1050"/>
                  </a:lnTo>
                  <a:lnTo>
                    <a:pt x="164" y="1052"/>
                  </a:lnTo>
                  <a:lnTo>
                    <a:pt x="165" y="1055"/>
                  </a:lnTo>
                  <a:lnTo>
                    <a:pt x="164" y="1057"/>
                  </a:lnTo>
                  <a:lnTo>
                    <a:pt x="164" y="1060"/>
                  </a:lnTo>
                  <a:lnTo>
                    <a:pt x="160" y="1062"/>
                  </a:lnTo>
                  <a:lnTo>
                    <a:pt x="159" y="1062"/>
                  </a:lnTo>
                  <a:lnTo>
                    <a:pt x="156" y="1062"/>
                  </a:lnTo>
                  <a:lnTo>
                    <a:pt x="154" y="1060"/>
                  </a:lnTo>
                  <a:lnTo>
                    <a:pt x="152" y="1058"/>
                  </a:lnTo>
                  <a:lnTo>
                    <a:pt x="151" y="1055"/>
                  </a:lnTo>
                  <a:lnTo>
                    <a:pt x="152" y="1052"/>
                  </a:lnTo>
                  <a:close/>
                  <a:moveTo>
                    <a:pt x="162" y="1028"/>
                  </a:moveTo>
                  <a:lnTo>
                    <a:pt x="162" y="1028"/>
                  </a:lnTo>
                  <a:lnTo>
                    <a:pt x="162" y="1025"/>
                  </a:lnTo>
                  <a:lnTo>
                    <a:pt x="165" y="1023"/>
                  </a:lnTo>
                  <a:lnTo>
                    <a:pt x="167" y="1023"/>
                  </a:lnTo>
                  <a:lnTo>
                    <a:pt x="170" y="1023"/>
                  </a:lnTo>
                  <a:lnTo>
                    <a:pt x="172" y="1025"/>
                  </a:lnTo>
                  <a:lnTo>
                    <a:pt x="173" y="1028"/>
                  </a:lnTo>
                  <a:lnTo>
                    <a:pt x="175" y="1030"/>
                  </a:lnTo>
                  <a:lnTo>
                    <a:pt x="173" y="1033"/>
                  </a:lnTo>
                  <a:lnTo>
                    <a:pt x="172" y="1034"/>
                  </a:lnTo>
                  <a:lnTo>
                    <a:pt x="170" y="1036"/>
                  </a:lnTo>
                  <a:lnTo>
                    <a:pt x="168" y="1036"/>
                  </a:lnTo>
                  <a:lnTo>
                    <a:pt x="165" y="1036"/>
                  </a:lnTo>
                  <a:lnTo>
                    <a:pt x="164" y="1034"/>
                  </a:lnTo>
                  <a:lnTo>
                    <a:pt x="162" y="1033"/>
                  </a:lnTo>
                  <a:lnTo>
                    <a:pt x="160" y="1030"/>
                  </a:lnTo>
                  <a:lnTo>
                    <a:pt x="162" y="1028"/>
                  </a:lnTo>
                  <a:close/>
                  <a:moveTo>
                    <a:pt x="170" y="1002"/>
                  </a:moveTo>
                  <a:lnTo>
                    <a:pt x="170" y="1002"/>
                  </a:lnTo>
                  <a:lnTo>
                    <a:pt x="172" y="1001"/>
                  </a:lnTo>
                  <a:lnTo>
                    <a:pt x="175" y="999"/>
                  </a:lnTo>
                  <a:lnTo>
                    <a:pt x="177" y="999"/>
                  </a:lnTo>
                  <a:lnTo>
                    <a:pt x="180" y="999"/>
                  </a:lnTo>
                  <a:lnTo>
                    <a:pt x="181" y="1001"/>
                  </a:lnTo>
                  <a:lnTo>
                    <a:pt x="183" y="1002"/>
                  </a:lnTo>
                  <a:lnTo>
                    <a:pt x="183" y="1006"/>
                  </a:lnTo>
                  <a:lnTo>
                    <a:pt x="183" y="1007"/>
                  </a:lnTo>
                  <a:lnTo>
                    <a:pt x="181" y="1010"/>
                  </a:lnTo>
                  <a:lnTo>
                    <a:pt x="180" y="1010"/>
                  </a:lnTo>
                  <a:lnTo>
                    <a:pt x="177" y="1012"/>
                  </a:lnTo>
                  <a:lnTo>
                    <a:pt x="175" y="1012"/>
                  </a:lnTo>
                  <a:lnTo>
                    <a:pt x="172" y="1010"/>
                  </a:lnTo>
                  <a:lnTo>
                    <a:pt x="172" y="1007"/>
                  </a:lnTo>
                  <a:lnTo>
                    <a:pt x="170" y="1006"/>
                  </a:lnTo>
                  <a:lnTo>
                    <a:pt x="170" y="1002"/>
                  </a:lnTo>
                  <a:close/>
                  <a:moveTo>
                    <a:pt x="180" y="978"/>
                  </a:moveTo>
                  <a:lnTo>
                    <a:pt x="180" y="978"/>
                  </a:lnTo>
                  <a:lnTo>
                    <a:pt x="181" y="975"/>
                  </a:lnTo>
                  <a:lnTo>
                    <a:pt x="185" y="974"/>
                  </a:lnTo>
                  <a:lnTo>
                    <a:pt x="186" y="974"/>
                  </a:lnTo>
                  <a:lnTo>
                    <a:pt x="189" y="974"/>
                  </a:lnTo>
                  <a:lnTo>
                    <a:pt x="191" y="975"/>
                  </a:lnTo>
                  <a:lnTo>
                    <a:pt x="193" y="977"/>
                  </a:lnTo>
                  <a:lnTo>
                    <a:pt x="193" y="980"/>
                  </a:lnTo>
                  <a:lnTo>
                    <a:pt x="193" y="983"/>
                  </a:lnTo>
                  <a:lnTo>
                    <a:pt x="191" y="985"/>
                  </a:lnTo>
                  <a:lnTo>
                    <a:pt x="189" y="986"/>
                  </a:lnTo>
                  <a:lnTo>
                    <a:pt x="186" y="986"/>
                  </a:lnTo>
                  <a:lnTo>
                    <a:pt x="185" y="986"/>
                  </a:lnTo>
                  <a:lnTo>
                    <a:pt x="181" y="985"/>
                  </a:lnTo>
                  <a:lnTo>
                    <a:pt x="180" y="983"/>
                  </a:lnTo>
                  <a:lnTo>
                    <a:pt x="180" y="980"/>
                  </a:lnTo>
                  <a:lnTo>
                    <a:pt x="180" y="978"/>
                  </a:lnTo>
                  <a:close/>
                  <a:moveTo>
                    <a:pt x="189" y="953"/>
                  </a:moveTo>
                  <a:lnTo>
                    <a:pt x="189" y="953"/>
                  </a:lnTo>
                  <a:lnTo>
                    <a:pt x="191" y="951"/>
                  </a:lnTo>
                  <a:lnTo>
                    <a:pt x="193" y="950"/>
                  </a:lnTo>
                  <a:lnTo>
                    <a:pt x="196" y="948"/>
                  </a:lnTo>
                  <a:lnTo>
                    <a:pt x="199" y="950"/>
                  </a:lnTo>
                  <a:lnTo>
                    <a:pt x="201" y="950"/>
                  </a:lnTo>
                  <a:lnTo>
                    <a:pt x="202" y="953"/>
                  </a:lnTo>
                  <a:lnTo>
                    <a:pt x="202" y="954"/>
                  </a:lnTo>
                  <a:lnTo>
                    <a:pt x="202" y="958"/>
                  </a:lnTo>
                  <a:lnTo>
                    <a:pt x="201" y="959"/>
                  </a:lnTo>
                  <a:lnTo>
                    <a:pt x="199" y="961"/>
                  </a:lnTo>
                  <a:lnTo>
                    <a:pt x="196" y="962"/>
                  </a:lnTo>
                  <a:lnTo>
                    <a:pt x="194" y="961"/>
                  </a:lnTo>
                  <a:lnTo>
                    <a:pt x="191" y="959"/>
                  </a:lnTo>
                  <a:lnTo>
                    <a:pt x="189" y="958"/>
                  </a:lnTo>
                  <a:lnTo>
                    <a:pt x="189" y="956"/>
                  </a:lnTo>
                  <a:lnTo>
                    <a:pt x="189" y="953"/>
                  </a:lnTo>
                  <a:close/>
                  <a:moveTo>
                    <a:pt x="199" y="927"/>
                  </a:moveTo>
                  <a:lnTo>
                    <a:pt x="199" y="927"/>
                  </a:lnTo>
                  <a:lnTo>
                    <a:pt x="201" y="926"/>
                  </a:lnTo>
                  <a:lnTo>
                    <a:pt x="202" y="924"/>
                  </a:lnTo>
                  <a:lnTo>
                    <a:pt x="205" y="924"/>
                  </a:lnTo>
                  <a:lnTo>
                    <a:pt x="207" y="924"/>
                  </a:lnTo>
                  <a:lnTo>
                    <a:pt x="210" y="926"/>
                  </a:lnTo>
                  <a:lnTo>
                    <a:pt x="212" y="927"/>
                  </a:lnTo>
                  <a:lnTo>
                    <a:pt x="212" y="930"/>
                  </a:lnTo>
                  <a:lnTo>
                    <a:pt x="212" y="932"/>
                  </a:lnTo>
                  <a:lnTo>
                    <a:pt x="210" y="935"/>
                  </a:lnTo>
                  <a:lnTo>
                    <a:pt x="209" y="937"/>
                  </a:lnTo>
                  <a:lnTo>
                    <a:pt x="205" y="937"/>
                  </a:lnTo>
                  <a:lnTo>
                    <a:pt x="204" y="937"/>
                  </a:lnTo>
                  <a:lnTo>
                    <a:pt x="201" y="935"/>
                  </a:lnTo>
                  <a:lnTo>
                    <a:pt x="199" y="934"/>
                  </a:lnTo>
                  <a:lnTo>
                    <a:pt x="199" y="930"/>
                  </a:lnTo>
                  <a:lnTo>
                    <a:pt x="199" y="927"/>
                  </a:lnTo>
                  <a:close/>
                  <a:moveTo>
                    <a:pt x="209" y="903"/>
                  </a:moveTo>
                  <a:lnTo>
                    <a:pt x="209" y="903"/>
                  </a:lnTo>
                  <a:lnTo>
                    <a:pt x="210" y="900"/>
                  </a:lnTo>
                  <a:lnTo>
                    <a:pt x="212" y="898"/>
                  </a:lnTo>
                  <a:lnTo>
                    <a:pt x="215" y="898"/>
                  </a:lnTo>
                  <a:lnTo>
                    <a:pt x="217" y="898"/>
                  </a:lnTo>
                  <a:lnTo>
                    <a:pt x="220" y="900"/>
                  </a:lnTo>
                  <a:lnTo>
                    <a:pt x="221" y="903"/>
                  </a:lnTo>
                  <a:lnTo>
                    <a:pt x="221" y="905"/>
                  </a:lnTo>
                  <a:lnTo>
                    <a:pt x="221" y="908"/>
                  </a:lnTo>
                  <a:lnTo>
                    <a:pt x="220" y="910"/>
                  </a:lnTo>
                  <a:lnTo>
                    <a:pt x="218" y="911"/>
                  </a:lnTo>
                  <a:lnTo>
                    <a:pt x="215" y="911"/>
                  </a:lnTo>
                  <a:lnTo>
                    <a:pt x="212" y="911"/>
                  </a:lnTo>
                  <a:lnTo>
                    <a:pt x="210" y="910"/>
                  </a:lnTo>
                  <a:lnTo>
                    <a:pt x="209" y="908"/>
                  </a:lnTo>
                  <a:lnTo>
                    <a:pt x="209" y="905"/>
                  </a:lnTo>
                  <a:lnTo>
                    <a:pt x="209" y="903"/>
                  </a:lnTo>
                  <a:close/>
                  <a:moveTo>
                    <a:pt x="218" y="877"/>
                  </a:moveTo>
                  <a:lnTo>
                    <a:pt x="218" y="877"/>
                  </a:lnTo>
                  <a:lnTo>
                    <a:pt x="220" y="876"/>
                  </a:lnTo>
                  <a:lnTo>
                    <a:pt x="221" y="874"/>
                  </a:lnTo>
                  <a:lnTo>
                    <a:pt x="225" y="874"/>
                  </a:lnTo>
                  <a:lnTo>
                    <a:pt x="226" y="874"/>
                  </a:lnTo>
                  <a:lnTo>
                    <a:pt x="229" y="876"/>
                  </a:lnTo>
                  <a:lnTo>
                    <a:pt x="231" y="877"/>
                  </a:lnTo>
                  <a:lnTo>
                    <a:pt x="231" y="881"/>
                  </a:lnTo>
                  <a:lnTo>
                    <a:pt x="231" y="882"/>
                  </a:lnTo>
                  <a:lnTo>
                    <a:pt x="229" y="885"/>
                  </a:lnTo>
                  <a:lnTo>
                    <a:pt x="228" y="885"/>
                  </a:lnTo>
                  <a:lnTo>
                    <a:pt x="225" y="887"/>
                  </a:lnTo>
                  <a:lnTo>
                    <a:pt x="221" y="887"/>
                  </a:lnTo>
                  <a:lnTo>
                    <a:pt x="220" y="885"/>
                  </a:lnTo>
                  <a:lnTo>
                    <a:pt x="218" y="882"/>
                  </a:lnTo>
                  <a:lnTo>
                    <a:pt x="218" y="881"/>
                  </a:lnTo>
                  <a:lnTo>
                    <a:pt x="218" y="877"/>
                  </a:lnTo>
                  <a:close/>
                  <a:moveTo>
                    <a:pt x="228" y="853"/>
                  </a:moveTo>
                  <a:lnTo>
                    <a:pt x="228" y="853"/>
                  </a:lnTo>
                  <a:lnTo>
                    <a:pt x="229" y="850"/>
                  </a:lnTo>
                  <a:lnTo>
                    <a:pt x="231" y="849"/>
                  </a:lnTo>
                  <a:lnTo>
                    <a:pt x="234" y="849"/>
                  </a:lnTo>
                  <a:lnTo>
                    <a:pt x="236" y="849"/>
                  </a:lnTo>
                  <a:lnTo>
                    <a:pt x="239" y="850"/>
                  </a:lnTo>
                  <a:lnTo>
                    <a:pt x="241" y="852"/>
                  </a:lnTo>
                  <a:lnTo>
                    <a:pt x="241" y="855"/>
                  </a:lnTo>
                  <a:lnTo>
                    <a:pt x="241" y="858"/>
                  </a:lnTo>
                  <a:lnTo>
                    <a:pt x="239" y="860"/>
                  </a:lnTo>
                  <a:lnTo>
                    <a:pt x="236" y="861"/>
                  </a:lnTo>
                  <a:lnTo>
                    <a:pt x="234" y="861"/>
                  </a:lnTo>
                  <a:lnTo>
                    <a:pt x="231" y="861"/>
                  </a:lnTo>
                  <a:lnTo>
                    <a:pt x="229" y="860"/>
                  </a:lnTo>
                  <a:lnTo>
                    <a:pt x="228" y="858"/>
                  </a:lnTo>
                  <a:lnTo>
                    <a:pt x="228" y="855"/>
                  </a:lnTo>
                  <a:lnTo>
                    <a:pt x="228" y="853"/>
                  </a:lnTo>
                  <a:close/>
                  <a:moveTo>
                    <a:pt x="237" y="828"/>
                  </a:moveTo>
                  <a:lnTo>
                    <a:pt x="237" y="828"/>
                  </a:lnTo>
                  <a:lnTo>
                    <a:pt x="239" y="826"/>
                  </a:lnTo>
                  <a:lnTo>
                    <a:pt x="241" y="825"/>
                  </a:lnTo>
                  <a:lnTo>
                    <a:pt x="242" y="823"/>
                  </a:lnTo>
                  <a:lnTo>
                    <a:pt x="245" y="825"/>
                  </a:lnTo>
                  <a:lnTo>
                    <a:pt x="249" y="825"/>
                  </a:lnTo>
                  <a:lnTo>
                    <a:pt x="249" y="828"/>
                  </a:lnTo>
                  <a:lnTo>
                    <a:pt x="250" y="829"/>
                  </a:lnTo>
                  <a:lnTo>
                    <a:pt x="250" y="833"/>
                  </a:lnTo>
                  <a:lnTo>
                    <a:pt x="249" y="834"/>
                  </a:lnTo>
                  <a:lnTo>
                    <a:pt x="245" y="836"/>
                  </a:lnTo>
                  <a:lnTo>
                    <a:pt x="244" y="837"/>
                  </a:lnTo>
                  <a:lnTo>
                    <a:pt x="241" y="836"/>
                  </a:lnTo>
                  <a:lnTo>
                    <a:pt x="239" y="836"/>
                  </a:lnTo>
                  <a:lnTo>
                    <a:pt x="237" y="833"/>
                  </a:lnTo>
                  <a:lnTo>
                    <a:pt x="236" y="831"/>
                  </a:lnTo>
                  <a:lnTo>
                    <a:pt x="237" y="828"/>
                  </a:lnTo>
                  <a:close/>
                  <a:moveTo>
                    <a:pt x="247" y="802"/>
                  </a:moveTo>
                  <a:lnTo>
                    <a:pt x="247" y="802"/>
                  </a:lnTo>
                  <a:lnTo>
                    <a:pt x="249" y="801"/>
                  </a:lnTo>
                  <a:lnTo>
                    <a:pt x="250" y="799"/>
                  </a:lnTo>
                  <a:lnTo>
                    <a:pt x="252" y="799"/>
                  </a:lnTo>
                  <a:lnTo>
                    <a:pt x="255" y="799"/>
                  </a:lnTo>
                  <a:lnTo>
                    <a:pt x="257" y="801"/>
                  </a:lnTo>
                  <a:lnTo>
                    <a:pt x="258" y="802"/>
                  </a:lnTo>
                  <a:lnTo>
                    <a:pt x="260" y="805"/>
                  </a:lnTo>
                  <a:lnTo>
                    <a:pt x="258" y="807"/>
                  </a:lnTo>
                  <a:lnTo>
                    <a:pt x="258" y="810"/>
                  </a:lnTo>
                  <a:lnTo>
                    <a:pt x="255" y="812"/>
                  </a:lnTo>
                  <a:lnTo>
                    <a:pt x="253" y="812"/>
                  </a:lnTo>
                  <a:lnTo>
                    <a:pt x="250" y="812"/>
                  </a:lnTo>
                  <a:lnTo>
                    <a:pt x="249" y="810"/>
                  </a:lnTo>
                  <a:lnTo>
                    <a:pt x="247" y="809"/>
                  </a:lnTo>
                  <a:lnTo>
                    <a:pt x="245" y="805"/>
                  </a:lnTo>
                  <a:lnTo>
                    <a:pt x="247" y="802"/>
                  </a:lnTo>
                  <a:close/>
                  <a:moveTo>
                    <a:pt x="257" y="778"/>
                  </a:moveTo>
                  <a:lnTo>
                    <a:pt x="257" y="778"/>
                  </a:lnTo>
                  <a:lnTo>
                    <a:pt x="257" y="775"/>
                  </a:lnTo>
                  <a:lnTo>
                    <a:pt x="260" y="775"/>
                  </a:lnTo>
                  <a:lnTo>
                    <a:pt x="261" y="773"/>
                  </a:lnTo>
                  <a:lnTo>
                    <a:pt x="265" y="773"/>
                  </a:lnTo>
                  <a:lnTo>
                    <a:pt x="266" y="775"/>
                  </a:lnTo>
                  <a:lnTo>
                    <a:pt x="268" y="778"/>
                  </a:lnTo>
                  <a:lnTo>
                    <a:pt x="269" y="780"/>
                  </a:lnTo>
                  <a:lnTo>
                    <a:pt x="268" y="783"/>
                  </a:lnTo>
                  <a:lnTo>
                    <a:pt x="266" y="785"/>
                  </a:lnTo>
                  <a:lnTo>
                    <a:pt x="265" y="786"/>
                  </a:lnTo>
                  <a:lnTo>
                    <a:pt x="263" y="786"/>
                  </a:lnTo>
                  <a:lnTo>
                    <a:pt x="260" y="786"/>
                  </a:lnTo>
                  <a:lnTo>
                    <a:pt x="258" y="785"/>
                  </a:lnTo>
                  <a:lnTo>
                    <a:pt x="257" y="783"/>
                  </a:lnTo>
                  <a:lnTo>
                    <a:pt x="255" y="780"/>
                  </a:lnTo>
                  <a:lnTo>
                    <a:pt x="257" y="778"/>
                  </a:lnTo>
                  <a:close/>
                  <a:moveTo>
                    <a:pt x="265" y="753"/>
                  </a:moveTo>
                  <a:lnTo>
                    <a:pt x="265" y="753"/>
                  </a:lnTo>
                  <a:lnTo>
                    <a:pt x="266" y="751"/>
                  </a:lnTo>
                  <a:lnTo>
                    <a:pt x="269" y="749"/>
                  </a:lnTo>
                  <a:lnTo>
                    <a:pt x="271" y="749"/>
                  </a:lnTo>
                  <a:lnTo>
                    <a:pt x="274" y="749"/>
                  </a:lnTo>
                  <a:lnTo>
                    <a:pt x="276" y="751"/>
                  </a:lnTo>
                  <a:lnTo>
                    <a:pt x="277" y="753"/>
                  </a:lnTo>
                  <a:lnTo>
                    <a:pt x="277" y="756"/>
                  </a:lnTo>
                  <a:lnTo>
                    <a:pt x="277" y="757"/>
                  </a:lnTo>
                  <a:lnTo>
                    <a:pt x="276" y="761"/>
                  </a:lnTo>
                  <a:lnTo>
                    <a:pt x="274" y="762"/>
                  </a:lnTo>
                  <a:lnTo>
                    <a:pt x="271" y="762"/>
                  </a:lnTo>
                  <a:lnTo>
                    <a:pt x="269" y="762"/>
                  </a:lnTo>
                  <a:lnTo>
                    <a:pt x="266" y="761"/>
                  </a:lnTo>
                  <a:lnTo>
                    <a:pt x="266" y="757"/>
                  </a:lnTo>
                  <a:lnTo>
                    <a:pt x="265" y="756"/>
                  </a:lnTo>
                  <a:lnTo>
                    <a:pt x="265" y="753"/>
                  </a:lnTo>
                  <a:close/>
                  <a:moveTo>
                    <a:pt x="274" y="729"/>
                  </a:moveTo>
                  <a:lnTo>
                    <a:pt x="274" y="729"/>
                  </a:lnTo>
                  <a:lnTo>
                    <a:pt x="276" y="725"/>
                  </a:lnTo>
                  <a:lnTo>
                    <a:pt x="279" y="724"/>
                  </a:lnTo>
                  <a:lnTo>
                    <a:pt x="281" y="724"/>
                  </a:lnTo>
                  <a:lnTo>
                    <a:pt x="284" y="724"/>
                  </a:lnTo>
                  <a:lnTo>
                    <a:pt x="285" y="725"/>
                  </a:lnTo>
                  <a:lnTo>
                    <a:pt x="287" y="727"/>
                  </a:lnTo>
                  <a:lnTo>
                    <a:pt x="287" y="730"/>
                  </a:lnTo>
                  <a:lnTo>
                    <a:pt x="287" y="733"/>
                  </a:lnTo>
                  <a:lnTo>
                    <a:pt x="285" y="735"/>
                  </a:lnTo>
                  <a:lnTo>
                    <a:pt x="284" y="737"/>
                  </a:lnTo>
                  <a:lnTo>
                    <a:pt x="281" y="737"/>
                  </a:lnTo>
                  <a:lnTo>
                    <a:pt x="279" y="737"/>
                  </a:lnTo>
                  <a:lnTo>
                    <a:pt x="276" y="735"/>
                  </a:lnTo>
                  <a:lnTo>
                    <a:pt x="274" y="733"/>
                  </a:lnTo>
                  <a:lnTo>
                    <a:pt x="274" y="730"/>
                  </a:lnTo>
                  <a:lnTo>
                    <a:pt x="274" y="729"/>
                  </a:lnTo>
                  <a:close/>
                  <a:moveTo>
                    <a:pt x="284" y="703"/>
                  </a:moveTo>
                  <a:lnTo>
                    <a:pt x="284" y="703"/>
                  </a:lnTo>
                  <a:lnTo>
                    <a:pt x="285" y="701"/>
                  </a:lnTo>
                  <a:lnTo>
                    <a:pt x="287" y="700"/>
                  </a:lnTo>
                  <a:lnTo>
                    <a:pt x="290" y="698"/>
                  </a:lnTo>
                  <a:lnTo>
                    <a:pt x="293" y="700"/>
                  </a:lnTo>
                  <a:lnTo>
                    <a:pt x="295" y="700"/>
                  </a:lnTo>
                  <a:lnTo>
                    <a:pt x="297" y="703"/>
                  </a:lnTo>
                  <a:lnTo>
                    <a:pt x="297" y="704"/>
                  </a:lnTo>
                  <a:lnTo>
                    <a:pt x="297" y="708"/>
                  </a:lnTo>
                  <a:lnTo>
                    <a:pt x="295" y="709"/>
                  </a:lnTo>
                  <a:lnTo>
                    <a:pt x="293" y="711"/>
                  </a:lnTo>
                  <a:lnTo>
                    <a:pt x="290" y="712"/>
                  </a:lnTo>
                  <a:lnTo>
                    <a:pt x="289" y="711"/>
                  </a:lnTo>
                  <a:lnTo>
                    <a:pt x="285" y="711"/>
                  </a:lnTo>
                  <a:lnTo>
                    <a:pt x="284" y="708"/>
                  </a:lnTo>
                  <a:lnTo>
                    <a:pt x="284" y="706"/>
                  </a:lnTo>
                  <a:lnTo>
                    <a:pt x="284" y="703"/>
                  </a:lnTo>
                  <a:close/>
                  <a:moveTo>
                    <a:pt x="293" y="677"/>
                  </a:moveTo>
                  <a:lnTo>
                    <a:pt x="293" y="677"/>
                  </a:lnTo>
                  <a:lnTo>
                    <a:pt x="295" y="676"/>
                  </a:lnTo>
                  <a:lnTo>
                    <a:pt x="297" y="674"/>
                  </a:lnTo>
                  <a:lnTo>
                    <a:pt x="300" y="674"/>
                  </a:lnTo>
                  <a:lnTo>
                    <a:pt x="303" y="674"/>
                  </a:lnTo>
                  <a:lnTo>
                    <a:pt x="305" y="676"/>
                  </a:lnTo>
                  <a:lnTo>
                    <a:pt x="306" y="677"/>
                  </a:lnTo>
                  <a:lnTo>
                    <a:pt x="306" y="680"/>
                  </a:lnTo>
                  <a:lnTo>
                    <a:pt x="306" y="682"/>
                  </a:lnTo>
                  <a:lnTo>
                    <a:pt x="305" y="685"/>
                  </a:lnTo>
                  <a:lnTo>
                    <a:pt x="303" y="687"/>
                  </a:lnTo>
                  <a:lnTo>
                    <a:pt x="300" y="687"/>
                  </a:lnTo>
                  <a:lnTo>
                    <a:pt x="298" y="687"/>
                  </a:lnTo>
                  <a:lnTo>
                    <a:pt x="295" y="685"/>
                  </a:lnTo>
                  <a:lnTo>
                    <a:pt x="293" y="684"/>
                  </a:lnTo>
                  <a:lnTo>
                    <a:pt x="293" y="680"/>
                  </a:lnTo>
                  <a:lnTo>
                    <a:pt x="293" y="677"/>
                  </a:lnTo>
                  <a:close/>
                  <a:moveTo>
                    <a:pt x="303" y="653"/>
                  </a:moveTo>
                  <a:lnTo>
                    <a:pt x="303" y="653"/>
                  </a:lnTo>
                  <a:lnTo>
                    <a:pt x="305" y="650"/>
                  </a:lnTo>
                  <a:lnTo>
                    <a:pt x="306" y="650"/>
                  </a:lnTo>
                  <a:lnTo>
                    <a:pt x="309" y="648"/>
                  </a:lnTo>
                  <a:lnTo>
                    <a:pt x="311" y="648"/>
                  </a:lnTo>
                  <a:lnTo>
                    <a:pt x="314" y="650"/>
                  </a:lnTo>
                  <a:lnTo>
                    <a:pt x="316" y="653"/>
                  </a:lnTo>
                  <a:lnTo>
                    <a:pt x="316" y="655"/>
                  </a:lnTo>
                  <a:lnTo>
                    <a:pt x="316" y="658"/>
                  </a:lnTo>
                  <a:lnTo>
                    <a:pt x="314" y="660"/>
                  </a:lnTo>
                  <a:lnTo>
                    <a:pt x="313" y="661"/>
                  </a:lnTo>
                  <a:lnTo>
                    <a:pt x="309" y="661"/>
                  </a:lnTo>
                  <a:lnTo>
                    <a:pt x="306" y="661"/>
                  </a:lnTo>
                  <a:lnTo>
                    <a:pt x="305" y="660"/>
                  </a:lnTo>
                  <a:lnTo>
                    <a:pt x="303" y="658"/>
                  </a:lnTo>
                  <a:lnTo>
                    <a:pt x="303" y="655"/>
                  </a:lnTo>
                  <a:lnTo>
                    <a:pt x="303" y="653"/>
                  </a:lnTo>
                  <a:close/>
                  <a:moveTo>
                    <a:pt x="313" y="628"/>
                  </a:moveTo>
                  <a:lnTo>
                    <a:pt x="313" y="628"/>
                  </a:lnTo>
                  <a:lnTo>
                    <a:pt x="314" y="626"/>
                  </a:lnTo>
                  <a:lnTo>
                    <a:pt x="316" y="624"/>
                  </a:lnTo>
                  <a:lnTo>
                    <a:pt x="319" y="624"/>
                  </a:lnTo>
                  <a:lnTo>
                    <a:pt x="321" y="624"/>
                  </a:lnTo>
                  <a:lnTo>
                    <a:pt x="324" y="626"/>
                  </a:lnTo>
                  <a:lnTo>
                    <a:pt x="325" y="628"/>
                  </a:lnTo>
                  <a:lnTo>
                    <a:pt x="325" y="631"/>
                  </a:lnTo>
                  <a:lnTo>
                    <a:pt x="325" y="632"/>
                  </a:lnTo>
                  <a:lnTo>
                    <a:pt x="324" y="636"/>
                  </a:lnTo>
                  <a:lnTo>
                    <a:pt x="322" y="637"/>
                  </a:lnTo>
                  <a:lnTo>
                    <a:pt x="319" y="637"/>
                  </a:lnTo>
                  <a:lnTo>
                    <a:pt x="316" y="637"/>
                  </a:lnTo>
                  <a:lnTo>
                    <a:pt x="314" y="636"/>
                  </a:lnTo>
                  <a:lnTo>
                    <a:pt x="313" y="632"/>
                  </a:lnTo>
                  <a:lnTo>
                    <a:pt x="313" y="631"/>
                  </a:lnTo>
                  <a:lnTo>
                    <a:pt x="313" y="628"/>
                  </a:lnTo>
                  <a:close/>
                  <a:moveTo>
                    <a:pt x="322" y="604"/>
                  </a:moveTo>
                  <a:lnTo>
                    <a:pt x="322" y="604"/>
                  </a:lnTo>
                  <a:lnTo>
                    <a:pt x="324" y="600"/>
                  </a:lnTo>
                  <a:lnTo>
                    <a:pt x="325" y="599"/>
                  </a:lnTo>
                  <a:lnTo>
                    <a:pt x="329" y="599"/>
                  </a:lnTo>
                  <a:lnTo>
                    <a:pt x="330" y="599"/>
                  </a:lnTo>
                  <a:lnTo>
                    <a:pt x="333" y="600"/>
                  </a:lnTo>
                  <a:lnTo>
                    <a:pt x="335" y="602"/>
                  </a:lnTo>
                  <a:lnTo>
                    <a:pt x="335" y="605"/>
                  </a:lnTo>
                  <a:lnTo>
                    <a:pt x="335" y="608"/>
                  </a:lnTo>
                  <a:lnTo>
                    <a:pt x="333" y="610"/>
                  </a:lnTo>
                  <a:lnTo>
                    <a:pt x="330" y="612"/>
                  </a:lnTo>
                  <a:lnTo>
                    <a:pt x="329" y="612"/>
                  </a:lnTo>
                  <a:lnTo>
                    <a:pt x="325" y="612"/>
                  </a:lnTo>
                  <a:lnTo>
                    <a:pt x="324" y="610"/>
                  </a:lnTo>
                  <a:lnTo>
                    <a:pt x="322" y="608"/>
                  </a:lnTo>
                  <a:lnTo>
                    <a:pt x="322" y="605"/>
                  </a:lnTo>
                  <a:lnTo>
                    <a:pt x="322" y="604"/>
                  </a:lnTo>
                  <a:close/>
                  <a:moveTo>
                    <a:pt x="332" y="578"/>
                  </a:moveTo>
                  <a:lnTo>
                    <a:pt x="332" y="578"/>
                  </a:lnTo>
                  <a:lnTo>
                    <a:pt x="333" y="576"/>
                  </a:lnTo>
                  <a:lnTo>
                    <a:pt x="335" y="575"/>
                  </a:lnTo>
                  <a:lnTo>
                    <a:pt x="337" y="573"/>
                  </a:lnTo>
                  <a:lnTo>
                    <a:pt x="340" y="575"/>
                  </a:lnTo>
                  <a:lnTo>
                    <a:pt x="343" y="576"/>
                  </a:lnTo>
                  <a:lnTo>
                    <a:pt x="343" y="578"/>
                  </a:lnTo>
                  <a:lnTo>
                    <a:pt x="345" y="580"/>
                  </a:lnTo>
                  <a:lnTo>
                    <a:pt x="345" y="583"/>
                  </a:lnTo>
                  <a:lnTo>
                    <a:pt x="343" y="584"/>
                  </a:lnTo>
                  <a:lnTo>
                    <a:pt x="340" y="586"/>
                  </a:lnTo>
                  <a:lnTo>
                    <a:pt x="338" y="588"/>
                  </a:lnTo>
                  <a:lnTo>
                    <a:pt x="335" y="586"/>
                  </a:lnTo>
                  <a:lnTo>
                    <a:pt x="333" y="586"/>
                  </a:lnTo>
                  <a:lnTo>
                    <a:pt x="332" y="583"/>
                  </a:lnTo>
                  <a:lnTo>
                    <a:pt x="332" y="581"/>
                  </a:lnTo>
                  <a:lnTo>
                    <a:pt x="332" y="578"/>
                  </a:lnTo>
                  <a:close/>
                  <a:moveTo>
                    <a:pt x="341" y="552"/>
                  </a:moveTo>
                  <a:lnTo>
                    <a:pt x="341" y="552"/>
                  </a:lnTo>
                  <a:lnTo>
                    <a:pt x="343" y="551"/>
                  </a:lnTo>
                  <a:lnTo>
                    <a:pt x="345" y="549"/>
                  </a:lnTo>
                  <a:lnTo>
                    <a:pt x="346" y="549"/>
                  </a:lnTo>
                  <a:lnTo>
                    <a:pt x="349" y="549"/>
                  </a:lnTo>
                  <a:lnTo>
                    <a:pt x="351" y="551"/>
                  </a:lnTo>
                  <a:lnTo>
                    <a:pt x="353" y="552"/>
                  </a:lnTo>
                  <a:lnTo>
                    <a:pt x="354" y="556"/>
                  </a:lnTo>
                  <a:lnTo>
                    <a:pt x="353" y="557"/>
                  </a:lnTo>
                  <a:lnTo>
                    <a:pt x="353" y="560"/>
                  </a:lnTo>
                  <a:lnTo>
                    <a:pt x="349" y="562"/>
                  </a:lnTo>
                  <a:lnTo>
                    <a:pt x="348" y="562"/>
                  </a:lnTo>
                  <a:lnTo>
                    <a:pt x="345" y="562"/>
                  </a:lnTo>
                  <a:lnTo>
                    <a:pt x="343" y="560"/>
                  </a:lnTo>
                  <a:lnTo>
                    <a:pt x="341" y="559"/>
                  </a:lnTo>
                  <a:lnTo>
                    <a:pt x="340" y="556"/>
                  </a:lnTo>
                  <a:lnTo>
                    <a:pt x="341" y="552"/>
                  </a:lnTo>
                  <a:close/>
                  <a:moveTo>
                    <a:pt x="351" y="528"/>
                  </a:moveTo>
                  <a:lnTo>
                    <a:pt x="351" y="528"/>
                  </a:lnTo>
                  <a:lnTo>
                    <a:pt x="351" y="525"/>
                  </a:lnTo>
                  <a:lnTo>
                    <a:pt x="354" y="525"/>
                  </a:lnTo>
                  <a:lnTo>
                    <a:pt x="356" y="523"/>
                  </a:lnTo>
                  <a:lnTo>
                    <a:pt x="359" y="523"/>
                  </a:lnTo>
                  <a:lnTo>
                    <a:pt x="361" y="525"/>
                  </a:lnTo>
                  <a:lnTo>
                    <a:pt x="362" y="528"/>
                  </a:lnTo>
                  <a:lnTo>
                    <a:pt x="364" y="530"/>
                  </a:lnTo>
                  <a:lnTo>
                    <a:pt x="362" y="533"/>
                  </a:lnTo>
                  <a:lnTo>
                    <a:pt x="361" y="535"/>
                  </a:lnTo>
                  <a:lnTo>
                    <a:pt x="359" y="536"/>
                  </a:lnTo>
                  <a:lnTo>
                    <a:pt x="358" y="538"/>
                  </a:lnTo>
                  <a:lnTo>
                    <a:pt x="354" y="536"/>
                  </a:lnTo>
                  <a:lnTo>
                    <a:pt x="353" y="535"/>
                  </a:lnTo>
                  <a:lnTo>
                    <a:pt x="351" y="533"/>
                  </a:lnTo>
                  <a:lnTo>
                    <a:pt x="349" y="531"/>
                  </a:lnTo>
                  <a:lnTo>
                    <a:pt x="351" y="528"/>
                  </a:lnTo>
                  <a:close/>
                  <a:moveTo>
                    <a:pt x="359" y="503"/>
                  </a:moveTo>
                  <a:lnTo>
                    <a:pt x="359" y="503"/>
                  </a:lnTo>
                  <a:lnTo>
                    <a:pt x="361" y="501"/>
                  </a:lnTo>
                  <a:lnTo>
                    <a:pt x="364" y="499"/>
                  </a:lnTo>
                  <a:lnTo>
                    <a:pt x="366" y="499"/>
                  </a:lnTo>
                  <a:lnTo>
                    <a:pt x="369" y="499"/>
                  </a:lnTo>
                  <a:lnTo>
                    <a:pt x="370" y="501"/>
                  </a:lnTo>
                  <a:lnTo>
                    <a:pt x="372" y="503"/>
                  </a:lnTo>
                  <a:lnTo>
                    <a:pt x="374" y="506"/>
                  </a:lnTo>
                  <a:lnTo>
                    <a:pt x="372" y="507"/>
                  </a:lnTo>
                  <a:lnTo>
                    <a:pt x="370" y="511"/>
                  </a:lnTo>
                  <a:lnTo>
                    <a:pt x="369" y="512"/>
                  </a:lnTo>
                  <a:lnTo>
                    <a:pt x="367" y="512"/>
                  </a:lnTo>
                  <a:lnTo>
                    <a:pt x="364" y="512"/>
                  </a:lnTo>
                  <a:lnTo>
                    <a:pt x="361" y="511"/>
                  </a:lnTo>
                  <a:lnTo>
                    <a:pt x="361" y="507"/>
                  </a:lnTo>
                  <a:lnTo>
                    <a:pt x="359" y="506"/>
                  </a:lnTo>
                  <a:lnTo>
                    <a:pt x="359" y="503"/>
                  </a:lnTo>
                  <a:close/>
                  <a:moveTo>
                    <a:pt x="369" y="479"/>
                  </a:moveTo>
                  <a:lnTo>
                    <a:pt x="369" y="479"/>
                  </a:lnTo>
                  <a:lnTo>
                    <a:pt x="370" y="475"/>
                  </a:lnTo>
                  <a:lnTo>
                    <a:pt x="374" y="474"/>
                  </a:lnTo>
                  <a:lnTo>
                    <a:pt x="375" y="474"/>
                  </a:lnTo>
                  <a:lnTo>
                    <a:pt x="378" y="474"/>
                  </a:lnTo>
                  <a:lnTo>
                    <a:pt x="380" y="475"/>
                  </a:lnTo>
                  <a:lnTo>
                    <a:pt x="382" y="477"/>
                  </a:lnTo>
                  <a:lnTo>
                    <a:pt x="382" y="480"/>
                  </a:lnTo>
                  <a:lnTo>
                    <a:pt x="382" y="483"/>
                  </a:lnTo>
                  <a:lnTo>
                    <a:pt x="380" y="485"/>
                  </a:lnTo>
                  <a:lnTo>
                    <a:pt x="378" y="487"/>
                  </a:lnTo>
                  <a:lnTo>
                    <a:pt x="375" y="487"/>
                  </a:lnTo>
                  <a:lnTo>
                    <a:pt x="374" y="487"/>
                  </a:lnTo>
                  <a:lnTo>
                    <a:pt x="370" y="485"/>
                  </a:lnTo>
                  <a:lnTo>
                    <a:pt x="369" y="483"/>
                  </a:lnTo>
                  <a:lnTo>
                    <a:pt x="369" y="480"/>
                  </a:lnTo>
                  <a:lnTo>
                    <a:pt x="369" y="479"/>
                  </a:lnTo>
                  <a:close/>
                  <a:moveTo>
                    <a:pt x="378" y="453"/>
                  </a:moveTo>
                  <a:lnTo>
                    <a:pt x="378" y="453"/>
                  </a:lnTo>
                  <a:lnTo>
                    <a:pt x="380" y="451"/>
                  </a:lnTo>
                  <a:lnTo>
                    <a:pt x="382" y="450"/>
                  </a:lnTo>
                  <a:lnTo>
                    <a:pt x="385" y="448"/>
                  </a:lnTo>
                  <a:lnTo>
                    <a:pt x="388" y="450"/>
                  </a:lnTo>
                  <a:lnTo>
                    <a:pt x="390" y="451"/>
                  </a:lnTo>
                  <a:lnTo>
                    <a:pt x="391" y="453"/>
                  </a:lnTo>
                  <a:lnTo>
                    <a:pt x="391" y="455"/>
                  </a:lnTo>
                  <a:lnTo>
                    <a:pt x="391" y="458"/>
                  </a:lnTo>
                  <a:lnTo>
                    <a:pt x="390" y="459"/>
                  </a:lnTo>
                  <a:lnTo>
                    <a:pt x="388" y="461"/>
                  </a:lnTo>
                  <a:lnTo>
                    <a:pt x="385" y="463"/>
                  </a:lnTo>
                  <a:lnTo>
                    <a:pt x="383" y="461"/>
                  </a:lnTo>
                  <a:lnTo>
                    <a:pt x="380" y="461"/>
                  </a:lnTo>
                  <a:lnTo>
                    <a:pt x="378" y="458"/>
                  </a:lnTo>
                  <a:lnTo>
                    <a:pt x="378" y="456"/>
                  </a:lnTo>
                  <a:lnTo>
                    <a:pt x="378" y="453"/>
                  </a:lnTo>
                  <a:close/>
                  <a:moveTo>
                    <a:pt x="388" y="429"/>
                  </a:moveTo>
                  <a:lnTo>
                    <a:pt x="388" y="427"/>
                  </a:lnTo>
                  <a:lnTo>
                    <a:pt x="390" y="426"/>
                  </a:lnTo>
                  <a:lnTo>
                    <a:pt x="391" y="424"/>
                  </a:lnTo>
                  <a:lnTo>
                    <a:pt x="394" y="424"/>
                  </a:lnTo>
                  <a:lnTo>
                    <a:pt x="398" y="424"/>
                  </a:lnTo>
                  <a:lnTo>
                    <a:pt x="399" y="426"/>
                  </a:lnTo>
                  <a:lnTo>
                    <a:pt x="401" y="427"/>
                  </a:lnTo>
                  <a:lnTo>
                    <a:pt x="401" y="431"/>
                  </a:lnTo>
                  <a:lnTo>
                    <a:pt x="401" y="432"/>
                  </a:lnTo>
                  <a:lnTo>
                    <a:pt x="399" y="435"/>
                  </a:lnTo>
                  <a:lnTo>
                    <a:pt x="398" y="437"/>
                  </a:lnTo>
                  <a:lnTo>
                    <a:pt x="394" y="437"/>
                  </a:lnTo>
                  <a:lnTo>
                    <a:pt x="393" y="437"/>
                  </a:lnTo>
                  <a:lnTo>
                    <a:pt x="390" y="435"/>
                  </a:lnTo>
                  <a:lnTo>
                    <a:pt x="388" y="434"/>
                  </a:lnTo>
                  <a:lnTo>
                    <a:pt x="388" y="431"/>
                  </a:lnTo>
                  <a:lnTo>
                    <a:pt x="388" y="429"/>
                  </a:lnTo>
                  <a:close/>
                  <a:moveTo>
                    <a:pt x="398" y="403"/>
                  </a:moveTo>
                  <a:lnTo>
                    <a:pt x="398" y="403"/>
                  </a:lnTo>
                  <a:lnTo>
                    <a:pt x="399" y="402"/>
                  </a:lnTo>
                  <a:lnTo>
                    <a:pt x="401" y="400"/>
                  </a:lnTo>
                  <a:lnTo>
                    <a:pt x="404" y="399"/>
                  </a:lnTo>
                  <a:lnTo>
                    <a:pt x="406" y="399"/>
                  </a:lnTo>
                  <a:lnTo>
                    <a:pt x="409" y="400"/>
                  </a:lnTo>
                  <a:lnTo>
                    <a:pt x="410" y="403"/>
                  </a:lnTo>
                  <a:lnTo>
                    <a:pt x="410" y="405"/>
                  </a:lnTo>
                  <a:lnTo>
                    <a:pt x="410" y="408"/>
                  </a:lnTo>
                  <a:lnTo>
                    <a:pt x="409" y="410"/>
                  </a:lnTo>
                  <a:lnTo>
                    <a:pt x="407" y="411"/>
                  </a:lnTo>
                  <a:lnTo>
                    <a:pt x="404" y="413"/>
                  </a:lnTo>
                  <a:lnTo>
                    <a:pt x="402" y="411"/>
                  </a:lnTo>
                  <a:lnTo>
                    <a:pt x="399" y="410"/>
                  </a:lnTo>
                  <a:lnTo>
                    <a:pt x="398" y="408"/>
                  </a:lnTo>
                  <a:lnTo>
                    <a:pt x="398" y="407"/>
                  </a:lnTo>
                  <a:lnTo>
                    <a:pt x="398" y="403"/>
                  </a:lnTo>
                  <a:close/>
                  <a:moveTo>
                    <a:pt x="407" y="378"/>
                  </a:moveTo>
                  <a:lnTo>
                    <a:pt x="407" y="378"/>
                  </a:lnTo>
                  <a:lnTo>
                    <a:pt x="409" y="376"/>
                  </a:lnTo>
                  <a:lnTo>
                    <a:pt x="410" y="375"/>
                  </a:lnTo>
                  <a:lnTo>
                    <a:pt x="414" y="375"/>
                  </a:lnTo>
                  <a:lnTo>
                    <a:pt x="415" y="375"/>
                  </a:lnTo>
                  <a:lnTo>
                    <a:pt x="418" y="376"/>
                  </a:lnTo>
                  <a:lnTo>
                    <a:pt x="420" y="378"/>
                  </a:lnTo>
                  <a:lnTo>
                    <a:pt x="420" y="381"/>
                  </a:lnTo>
                  <a:lnTo>
                    <a:pt x="420" y="383"/>
                  </a:lnTo>
                  <a:lnTo>
                    <a:pt x="418" y="386"/>
                  </a:lnTo>
                  <a:lnTo>
                    <a:pt x="417" y="387"/>
                  </a:lnTo>
                  <a:lnTo>
                    <a:pt x="414" y="387"/>
                  </a:lnTo>
                  <a:lnTo>
                    <a:pt x="410" y="387"/>
                  </a:lnTo>
                  <a:lnTo>
                    <a:pt x="409" y="386"/>
                  </a:lnTo>
                  <a:lnTo>
                    <a:pt x="407" y="384"/>
                  </a:lnTo>
                  <a:lnTo>
                    <a:pt x="407" y="381"/>
                  </a:lnTo>
                  <a:lnTo>
                    <a:pt x="407" y="378"/>
                  </a:lnTo>
                  <a:close/>
                  <a:moveTo>
                    <a:pt x="417" y="354"/>
                  </a:moveTo>
                  <a:lnTo>
                    <a:pt x="417" y="354"/>
                  </a:lnTo>
                  <a:lnTo>
                    <a:pt x="418" y="350"/>
                  </a:lnTo>
                  <a:lnTo>
                    <a:pt x="420" y="349"/>
                  </a:lnTo>
                  <a:lnTo>
                    <a:pt x="423" y="349"/>
                  </a:lnTo>
                  <a:lnTo>
                    <a:pt x="425" y="349"/>
                  </a:lnTo>
                  <a:lnTo>
                    <a:pt x="428" y="350"/>
                  </a:lnTo>
                  <a:lnTo>
                    <a:pt x="430" y="352"/>
                  </a:lnTo>
                  <a:lnTo>
                    <a:pt x="430" y="355"/>
                  </a:lnTo>
                  <a:lnTo>
                    <a:pt x="430" y="358"/>
                  </a:lnTo>
                  <a:lnTo>
                    <a:pt x="428" y="360"/>
                  </a:lnTo>
                  <a:lnTo>
                    <a:pt x="426" y="362"/>
                  </a:lnTo>
                  <a:lnTo>
                    <a:pt x="423" y="362"/>
                  </a:lnTo>
                  <a:lnTo>
                    <a:pt x="420" y="362"/>
                  </a:lnTo>
                  <a:lnTo>
                    <a:pt x="418" y="360"/>
                  </a:lnTo>
                  <a:lnTo>
                    <a:pt x="417" y="358"/>
                  </a:lnTo>
                  <a:lnTo>
                    <a:pt x="417" y="355"/>
                  </a:lnTo>
                  <a:lnTo>
                    <a:pt x="417" y="354"/>
                  </a:lnTo>
                  <a:close/>
                  <a:moveTo>
                    <a:pt x="426" y="328"/>
                  </a:moveTo>
                  <a:lnTo>
                    <a:pt x="426" y="328"/>
                  </a:lnTo>
                  <a:lnTo>
                    <a:pt x="428" y="326"/>
                  </a:lnTo>
                  <a:lnTo>
                    <a:pt x="430" y="325"/>
                  </a:lnTo>
                  <a:lnTo>
                    <a:pt x="433" y="323"/>
                  </a:lnTo>
                  <a:lnTo>
                    <a:pt x="434" y="325"/>
                  </a:lnTo>
                  <a:lnTo>
                    <a:pt x="438" y="326"/>
                  </a:lnTo>
                  <a:lnTo>
                    <a:pt x="438" y="328"/>
                  </a:lnTo>
                  <a:lnTo>
                    <a:pt x="439" y="330"/>
                  </a:lnTo>
                  <a:lnTo>
                    <a:pt x="439" y="333"/>
                  </a:lnTo>
                  <a:lnTo>
                    <a:pt x="438" y="334"/>
                  </a:lnTo>
                  <a:lnTo>
                    <a:pt x="434" y="336"/>
                  </a:lnTo>
                  <a:lnTo>
                    <a:pt x="433" y="338"/>
                  </a:lnTo>
                  <a:lnTo>
                    <a:pt x="430" y="336"/>
                  </a:lnTo>
                  <a:lnTo>
                    <a:pt x="428" y="336"/>
                  </a:lnTo>
                  <a:lnTo>
                    <a:pt x="426" y="333"/>
                  </a:lnTo>
                  <a:lnTo>
                    <a:pt x="426" y="331"/>
                  </a:lnTo>
                  <a:lnTo>
                    <a:pt x="426" y="328"/>
                  </a:lnTo>
                  <a:close/>
                  <a:moveTo>
                    <a:pt x="436" y="304"/>
                  </a:moveTo>
                  <a:lnTo>
                    <a:pt x="436" y="304"/>
                  </a:lnTo>
                  <a:lnTo>
                    <a:pt x="438" y="301"/>
                  </a:lnTo>
                  <a:lnTo>
                    <a:pt x="439" y="299"/>
                  </a:lnTo>
                  <a:lnTo>
                    <a:pt x="441" y="299"/>
                  </a:lnTo>
                  <a:lnTo>
                    <a:pt x="444" y="299"/>
                  </a:lnTo>
                  <a:lnTo>
                    <a:pt x="446" y="301"/>
                  </a:lnTo>
                  <a:lnTo>
                    <a:pt x="447" y="302"/>
                  </a:lnTo>
                  <a:lnTo>
                    <a:pt x="449" y="306"/>
                  </a:lnTo>
                  <a:lnTo>
                    <a:pt x="447" y="307"/>
                  </a:lnTo>
                  <a:lnTo>
                    <a:pt x="447" y="310"/>
                  </a:lnTo>
                  <a:lnTo>
                    <a:pt x="444" y="312"/>
                  </a:lnTo>
                  <a:lnTo>
                    <a:pt x="442" y="312"/>
                  </a:lnTo>
                  <a:lnTo>
                    <a:pt x="439" y="312"/>
                  </a:lnTo>
                  <a:lnTo>
                    <a:pt x="438" y="310"/>
                  </a:lnTo>
                  <a:lnTo>
                    <a:pt x="436" y="309"/>
                  </a:lnTo>
                  <a:lnTo>
                    <a:pt x="434" y="306"/>
                  </a:lnTo>
                  <a:lnTo>
                    <a:pt x="436" y="304"/>
                  </a:lnTo>
                  <a:close/>
                  <a:moveTo>
                    <a:pt x="446" y="278"/>
                  </a:moveTo>
                  <a:lnTo>
                    <a:pt x="446" y="278"/>
                  </a:lnTo>
                  <a:lnTo>
                    <a:pt x="446" y="277"/>
                  </a:lnTo>
                  <a:lnTo>
                    <a:pt x="449" y="275"/>
                  </a:lnTo>
                  <a:lnTo>
                    <a:pt x="450" y="274"/>
                  </a:lnTo>
                  <a:lnTo>
                    <a:pt x="454" y="274"/>
                  </a:lnTo>
                  <a:lnTo>
                    <a:pt x="455" y="275"/>
                  </a:lnTo>
                  <a:lnTo>
                    <a:pt x="457" y="278"/>
                  </a:lnTo>
                  <a:lnTo>
                    <a:pt x="458" y="280"/>
                  </a:lnTo>
                  <a:lnTo>
                    <a:pt x="457" y="283"/>
                  </a:lnTo>
                  <a:lnTo>
                    <a:pt x="457" y="285"/>
                  </a:lnTo>
                  <a:lnTo>
                    <a:pt x="454" y="286"/>
                  </a:lnTo>
                  <a:lnTo>
                    <a:pt x="452" y="288"/>
                  </a:lnTo>
                  <a:lnTo>
                    <a:pt x="449" y="286"/>
                  </a:lnTo>
                  <a:lnTo>
                    <a:pt x="447" y="285"/>
                  </a:lnTo>
                  <a:lnTo>
                    <a:pt x="446" y="283"/>
                  </a:lnTo>
                  <a:lnTo>
                    <a:pt x="444" y="282"/>
                  </a:lnTo>
                  <a:lnTo>
                    <a:pt x="446" y="278"/>
                  </a:lnTo>
                  <a:close/>
                  <a:moveTo>
                    <a:pt x="454" y="253"/>
                  </a:moveTo>
                  <a:lnTo>
                    <a:pt x="454" y="253"/>
                  </a:lnTo>
                  <a:lnTo>
                    <a:pt x="455" y="251"/>
                  </a:lnTo>
                  <a:lnTo>
                    <a:pt x="458" y="250"/>
                  </a:lnTo>
                  <a:lnTo>
                    <a:pt x="460" y="250"/>
                  </a:lnTo>
                  <a:lnTo>
                    <a:pt x="463" y="250"/>
                  </a:lnTo>
                  <a:lnTo>
                    <a:pt x="465" y="251"/>
                  </a:lnTo>
                  <a:lnTo>
                    <a:pt x="466" y="253"/>
                  </a:lnTo>
                  <a:lnTo>
                    <a:pt x="468" y="256"/>
                  </a:lnTo>
                  <a:lnTo>
                    <a:pt x="466" y="258"/>
                  </a:lnTo>
                  <a:lnTo>
                    <a:pt x="465" y="261"/>
                  </a:lnTo>
                  <a:lnTo>
                    <a:pt x="463" y="262"/>
                  </a:lnTo>
                  <a:lnTo>
                    <a:pt x="462" y="262"/>
                  </a:lnTo>
                  <a:lnTo>
                    <a:pt x="458" y="262"/>
                  </a:lnTo>
                  <a:lnTo>
                    <a:pt x="457" y="261"/>
                  </a:lnTo>
                  <a:lnTo>
                    <a:pt x="455" y="259"/>
                  </a:lnTo>
                  <a:lnTo>
                    <a:pt x="454" y="256"/>
                  </a:lnTo>
                  <a:lnTo>
                    <a:pt x="454" y="253"/>
                  </a:lnTo>
                  <a:close/>
                  <a:moveTo>
                    <a:pt x="463" y="229"/>
                  </a:moveTo>
                  <a:lnTo>
                    <a:pt x="463" y="229"/>
                  </a:lnTo>
                  <a:lnTo>
                    <a:pt x="465" y="226"/>
                  </a:lnTo>
                  <a:lnTo>
                    <a:pt x="468" y="224"/>
                  </a:lnTo>
                  <a:lnTo>
                    <a:pt x="470" y="224"/>
                  </a:lnTo>
                  <a:lnTo>
                    <a:pt x="473" y="224"/>
                  </a:lnTo>
                  <a:lnTo>
                    <a:pt x="474" y="226"/>
                  </a:lnTo>
                  <a:lnTo>
                    <a:pt x="476" y="227"/>
                  </a:lnTo>
                  <a:lnTo>
                    <a:pt x="476" y="230"/>
                  </a:lnTo>
                  <a:lnTo>
                    <a:pt x="476" y="234"/>
                  </a:lnTo>
                  <a:lnTo>
                    <a:pt x="474" y="235"/>
                  </a:lnTo>
                  <a:lnTo>
                    <a:pt x="473" y="237"/>
                  </a:lnTo>
                  <a:lnTo>
                    <a:pt x="470" y="237"/>
                  </a:lnTo>
                  <a:lnTo>
                    <a:pt x="468" y="237"/>
                  </a:lnTo>
                  <a:lnTo>
                    <a:pt x="465" y="235"/>
                  </a:lnTo>
                  <a:lnTo>
                    <a:pt x="465" y="234"/>
                  </a:lnTo>
                  <a:lnTo>
                    <a:pt x="463" y="230"/>
                  </a:lnTo>
                  <a:lnTo>
                    <a:pt x="463" y="229"/>
                  </a:lnTo>
                  <a:close/>
                  <a:moveTo>
                    <a:pt x="473" y="203"/>
                  </a:moveTo>
                  <a:lnTo>
                    <a:pt x="473" y="203"/>
                  </a:lnTo>
                  <a:lnTo>
                    <a:pt x="474" y="202"/>
                  </a:lnTo>
                  <a:lnTo>
                    <a:pt x="476" y="200"/>
                  </a:lnTo>
                  <a:lnTo>
                    <a:pt x="479" y="198"/>
                  </a:lnTo>
                  <a:lnTo>
                    <a:pt x="482" y="200"/>
                  </a:lnTo>
                  <a:lnTo>
                    <a:pt x="484" y="202"/>
                  </a:lnTo>
                  <a:lnTo>
                    <a:pt x="486" y="203"/>
                  </a:lnTo>
                  <a:lnTo>
                    <a:pt x="486" y="205"/>
                  </a:lnTo>
                  <a:lnTo>
                    <a:pt x="486" y="208"/>
                  </a:lnTo>
                  <a:lnTo>
                    <a:pt x="484" y="210"/>
                  </a:lnTo>
                  <a:lnTo>
                    <a:pt x="482" y="211"/>
                  </a:lnTo>
                  <a:lnTo>
                    <a:pt x="479" y="213"/>
                  </a:lnTo>
                  <a:lnTo>
                    <a:pt x="478" y="213"/>
                  </a:lnTo>
                  <a:lnTo>
                    <a:pt x="474" y="211"/>
                  </a:lnTo>
                  <a:lnTo>
                    <a:pt x="473" y="208"/>
                  </a:lnTo>
                  <a:lnTo>
                    <a:pt x="473" y="206"/>
                  </a:lnTo>
                  <a:lnTo>
                    <a:pt x="473" y="203"/>
                  </a:lnTo>
                  <a:close/>
                  <a:moveTo>
                    <a:pt x="482" y="179"/>
                  </a:moveTo>
                  <a:lnTo>
                    <a:pt x="482" y="179"/>
                  </a:lnTo>
                  <a:lnTo>
                    <a:pt x="484" y="176"/>
                  </a:lnTo>
                  <a:lnTo>
                    <a:pt x="486" y="174"/>
                  </a:lnTo>
                  <a:lnTo>
                    <a:pt x="489" y="174"/>
                  </a:lnTo>
                  <a:lnTo>
                    <a:pt x="492" y="174"/>
                  </a:lnTo>
                  <a:lnTo>
                    <a:pt x="494" y="176"/>
                  </a:lnTo>
                  <a:lnTo>
                    <a:pt x="495" y="177"/>
                  </a:lnTo>
                  <a:lnTo>
                    <a:pt x="495" y="181"/>
                  </a:lnTo>
                  <a:lnTo>
                    <a:pt x="495" y="182"/>
                  </a:lnTo>
                  <a:lnTo>
                    <a:pt x="494" y="186"/>
                  </a:lnTo>
                  <a:lnTo>
                    <a:pt x="492" y="187"/>
                  </a:lnTo>
                  <a:lnTo>
                    <a:pt x="489" y="187"/>
                  </a:lnTo>
                  <a:lnTo>
                    <a:pt x="487" y="187"/>
                  </a:lnTo>
                  <a:lnTo>
                    <a:pt x="484" y="186"/>
                  </a:lnTo>
                  <a:lnTo>
                    <a:pt x="482" y="184"/>
                  </a:lnTo>
                  <a:lnTo>
                    <a:pt x="482" y="181"/>
                  </a:lnTo>
                  <a:lnTo>
                    <a:pt x="482" y="179"/>
                  </a:lnTo>
                  <a:close/>
                  <a:moveTo>
                    <a:pt x="492" y="153"/>
                  </a:moveTo>
                  <a:lnTo>
                    <a:pt x="492" y="153"/>
                  </a:lnTo>
                  <a:lnTo>
                    <a:pt x="494" y="152"/>
                  </a:lnTo>
                  <a:lnTo>
                    <a:pt x="495" y="150"/>
                  </a:lnTo>
                  <a:lnTo>
                    <a:pt x="498" y="149"/>
                  </a:lnTo>
                  <a:lnTo>
                    <a:pt x="500" y="150"/>
                  </a:lnTo>
                  <a:lnTo>
                    <a:pt x="503" y="150"/>
                  </a:lnTo>
                  <a:lnTo>
                    <a:pt x="505" y="153"/>
                  </a:lnTo>
                  <a:lnTo>
                    <a:pt x="505" y="155"/>
                  </a:lnTo>
                  <a:lnTo>
                    <a:pt x="505" y="158"/>
                  </a:lnTo>
                  <a:lnTo>
                    <a:pt x="503" y="160"/>
                  </a:lnTo>
                  <a:lnTo>
                    <a:pt x="502" y="161"/>
                  </a:lnTo>
                  <a:lnTo>
                    <a:pt x="498" y="163"/>
                  </a:lnTo>
                  <a:lnTo>
                    <a:pt x="497" y="161"/>
                  </a:lnTo>
                  <a:lnTo>
                    <a:pt x="494" y="160"/>
                  </a:lnTo>
                  <a:lnTo>
                    <a:pt x="492" y="158"/>
                  </a:lnTo>
                  <a:lnTo>
                    <a:pt x="492" y="157"/>
                  </a:lnTo>
                  <a:lnTo>
                    <a:pt x="492" y="153"/>
                  </a:lnTo>
                  <a:close/>
                  <a:moveTo>
                    <a:pt x="502" y="128"/>
                  </a:moveTo>
                  <a:lnTo>
                    <a:pt x="502" y="128"/>
                  </a:lnTo>
                  <a:lnTo>
                    <a:pt x="503" y="126"/>
                  </a:lnTo>
                  <a:lnTo>
                    <a:pt x="505" y="125"/>
                  </a:lnTo>
                  <a:lnTo>
                    <a:pt x="508" y="125"/>
                  </a:lnTo>
                  <a:lnTo>
                    <a:pt x="510" y="125"/>
                  </a:lnTo>
                  <a:lnTo>
                    <a:pt x="513" y="126"/>
                  </a:lnTo>
                  <a:lnTo>
                    <a:pt x="514" y="128"/>
                  </a:lnTo>
                  <a:lnTo>
                    <a:pt x="514" y="131"/>
                  </a:lnTo>
                  <a:lnTo>
                    <a:pt x="514" y="133"/>
                  </a:lnTo>
                  <a:lnTo>
                    <a:pt x="513" y="136"/>
                  </a:lnTo>
                  <a:lnTo>
                    <a:pt x="511" y="137"/>
                  </a:lnTo>
                  <a:lnTo>
                    <a:pt x="508" y="137"/>
                  </a:lnTo>
                  <a:lnTo>
                    <a:pt x="505" y="137"/>
                  </a:lnTo>
                  <a:lnTo>
                    <a:pt x="503" y="136"/>
                  </a:lnTo>
                  <a:lnTo>
                    <a:pt x="502" y="134"/>
                  </a:lnTo>
                  <a:lnTo>
                    <a:pt x="502" y="131"/>
                  </a:lnTo>
                  <a:lnTo>
                    <a:pt x="502" y="128"/>
                  </a:lnTo>
                  <a:close/>
                  <a:moveTo>
                    <a:pt x="511" y="104"/>
                  </a:moveTo>
                  <a:lnTo>
                    <a:pt x="511" y="104"/>
                  </a:lnTo>
                  <a:lnTo>
                    <a:pt x="513" y="101"/>
                  </a:lnTo>
                  <a:lnTo>
                    <a:pt x="514" y="99"/>
                  </a:lnTo>
                  <a:lnTo>
                    <a:pt x="518" y="99"/>
                  </a:lnTo>
                  <a:lnTo>
                    <a:pt x="519" y="99"/>
                  </a:lnTo>
                  <a:lnTo>
                    <a:pt x="522" y="101"/>
                  </a:lnTo>
                  <a:lnTo>
                    <a:pt x="524" y="104"/>
                  </a:lnTo>
                  <a:lnTo>
                    <a:pt x="524" y="105"/>
                  </a:lnTo>
                  <a:lnTo>
                    <a:pt x="524" y="109"/>
                  </a:lnTo>
                  <a:lnTo>
                    <a:pt x="522" y="110"/>
                  </a:lnTo>
                  <a:lnTo>
                    <a:pt x="521" y="112"/>
                  </a:lnTo>
                  <a:lnTo>
                    <a:pt x="518" y="112"/>
                  </a:lnTo>
                  <a:lnTo>
                    <a:pt x="514" y="112"/>
                  </a:lnTo>
                  <a:lnTo>
                    <a:pt x="513" y="110"/>
                  </a:lnTo>
                  <a:lnTo>
                    <a:pt x="511" y="109"/>
                  </a:lnTo>
                  <a:lnTo>
                    <a:pt x="511" y="105"/>
                  </a:lnTo>
                  <a:lnTo>
                    <a:pt x="511" y="104"/>
                  </a:lnTo>
                  <a:close/>
                  <a:moveTo>
                    <a:pt x="521" y="78"/>
                  </a:moveTo>
                  <a:lnTo>
                    <a:pt x="521" y="78"/>
                  </a:lnTo>
                  <a:lnTo>
                    <a:pt x="522" y="77"/>
                  </a:lnTo>
                  <a:lnTo>
                    <a:pt x="524" y="75"/>
                  </a:lnTo>
                  <a:lnTo>
                    <a:pt x="527" y="73"/>
                  </a:lnTo>
                  <a:lnTo>
                    <a:pt x="529" y="75"/>
                  </a:lnTo>
                  <a:lnTo>
                    <a:pt x="532" y="77"/>
                  </a:lnTo>
                  <a:lnTo>
                    <a:pt x="534" y="78"/>
                  </a:lnTo>
                  <a:lnTo>
                    <a:pt x="534" y="80"/>
                  </a:lnTo>
                  <a:lnTo>
                    <a:pt x="534" y="83"/>
                  </a:lnTo>
                  <a:lnTo>
                    <a:pt x="532" y="86"/>
                  </a:lnTo>
                  <a:lnTo>
                    <a:pt x="529" y="86"/>
                  </a:lnTo>
                  <a:lnTo>
                    <a:pt x="527" y="88"/>
                  </a:lnTo>
                  <a:lnTo>
                    <a:pt x="524" y="88"/>
                  </a:lnTo>
                  <a:lnTo>
                    <a:pt x="522" y="86"/>
                  </a:lnTo>
                  <a:lnTo>
                    <a:pt x="521" y="83"/>
                  </a:lnTo>
                  <a:lnTo>
                    <a:pt x="521" y="81"/>
                  </a:lnTo>
                  <a:lnTo>
                    <a:pt x="521" y="78"/>
                  </a:lnTo>
                  <a:close/>
                  <a:moveTo>
                    <a:pt x="492" y="61"/>
                  </a:moveTo>
                  <a:lnTo>
                    <a:pt x="558" y="0"/>
                  </a:lnTo>
                  <a:lnTo>
                    <a:pt x="566" y="89"/>
                  </a:lnTo>
                  <a:lnTo>
                    <a:pt x="492" y="61"/>
                  </a:lnTo>
                  <a:close/>
                </a:path>
              </a:pathLst>
            </a:custGeom>
            <a:solidFill>
              <a:srgbClr val="000000"/>
            </a:solidFill>
            <a:ln w="3175">
              <a:solidFill>
                <a:srgbClr val="000000"/>
              </a:solidFill>
              <a:round/>
              <a:headEnd/>
              <a:tailEnd/>
            </a:ln>
          </p:spPr>
          <p:txBody>
            <a:bodyPr/>
            <a:lstStyle/>
            <a:p>
              <a:endParaRPr lang="de-DE"/>
            </a:p>
          </p:txBody>
        </p:sp>
        <p:sp>
          <p:nvSpPr>
            <p:cNvPr id="18470" name="Freeform 11"/>
            <p:cNvSpPr>
              <a:spLocks noEditPoints="1"/>
            </p:cNvSpPr>
            <p:nvPr/>
          </p:nvSpPr>
          <p:spPr bwMode="auto">
            <a:xfrm>
              <a:off x="479" y="2851"/>
              <a:ext cx="2160" cy="832"/>
            </a:xfrm>
            <a:custGeom>
              <a:avLst/>
              <a:gdLst>
                <a:gd name="T0" fmla="*/ 36 w 2160"/>
                <a:gd name="T1" fmla="*/ 21 h 832"/>
                <a:gd name="T2" fmla="*/ 51 w 2160"/>
                <a:gd name="T3" fmla="*/ 28 h 832"/>
                <a:gd name="T4" fmla="*/ 108 w 2160"/>
                <a:gd name="T5" fmla="*/ 39 h 832"/>
                <a:gd name="T6" fmla="*/ 134 w 2160"/>
                <a:gd name="T7" fmla="*/ 61 h 832"/>
                <a:gd name="T8" fmla="*/ 150 w 2160"/>
                <a:gd name="T9" fmla="*/ 63 h 832"/>
                <a:gd name="T10" fmla="*/ 209 w 2160"/>
                <a:gd name="T11" fmla="*/ 77 h 832"/>
                <a:gd name="T12" fmla="*/ 232 w 2160"/>
                <a:gd name="T13" fmla="*/ 100 h 832"/>
                <a:gd name="T14" fmla="*/ 253 w 2160"/>
                <a:gd name="T15" fmla="*/ 98 h 832"/>
                <a:gd name="T16" fmla="*/ 312 w 2160"/>
                <a:gd name="T17" fmla="*/ 116 h 832"/>
                <a:gd name="T18" fmla="*/ 329 w 2160"/>
                <a:gd name="T19" fmla="*/ 137 h 832"/>
                <a:gd name="T20" fmla="*/ 353 w 2160"/>
                <a:gd name="T21" fmla="*/ 133 h 832"/>
                <a:gd name="T22" fmla="*/ 413 w 2160"/>
                <a:gd name="T23" fmla="*/ 156 h 832"/>
                <a:gd name="T24" fmla="*/ 429 w 2160"/>
                <a:gd name="T25" fmla="*/ 175 h 832"/>
                <a:gd name="T26" fmla="*/ 456 w 2160"/>
                <a:gd name="T27" fmla="*/ 172 h 832"/>
                <a:gd name="T28" fmla="*/ 514 w 2160"/>
                <a:gd name="T29" fmla="*/ 197 h 832"/>
                <a:gd name="T30" fmla="*/ 526 w 2160"/>
                <a:gd name="T31" fmla="*/ 212 h 832"/>
                <a:gd name="T32" fmla="*/ 559 w 2160"/>
                <a:gd name="T33" fmla="*/ 210 h 832"/>
                <a:gd name="T34" fmla="*/ 613 w 2160"/>
                <a:gd name="T35" fmla="*/ 237 h 832"/>
                <a:gd name="T36" fmla="*/ 626 w 2160"/>
                <a:gd name="T37" fmla="*/ 247 h 832"/>
                <a:gd name="T38" fmla="*/ 659 w 2160"/>
                <a:gd name="T39" fmla="*/ 247 h 832"/>
                <a:gd name="T40" fmla="*/ 711 w 2160"/>
                <a:gd name="T41" fmla="*/ 278 h 832"/>
                <a:gd name="T42" fmla="*/ 725 w 2160"/>
                <a:gd name="T43" fmla="*/ 282 h 832"/>
                <a:gd name="T44" fmla="*/ 784 w 2160"/>
                <a:gd name="T45" fmla="*/ 295 h 832"/>
                <a:gd name="T46" fmla="*/ 808 w 2160"/>
                <a:gd name="T47" fmla="*/ 316 h 832"/>
                <a:gd name="T48" fmla="*/ 824 w 2160"/>
                <a:gd name="T49" fmla="*/ 318 h 832"/>
                <a:gd name="T50" fmla="*/ 884 w 2160"/>
                <a:gd name="T51" fmla="*/ 332 h 832"/>
                <a:gd name="T52" fmla="*/ 906 w 2160"/>
                <a:gd name="T53" fmla="*/ 354 h 832"/>
                <a:gd name="T54" fmla="*/ 927 w 2160"/>
                <a:gd name="T55" fmla="*/ 353 h 832"/>
                <a:gd name="T56" fmla="*/ 986 w 2160"/>
                <a:gd name="T57" fmla="*/ 372 h 832"/>
                <a:gd name="T58" fmla="*/ 1004 w 2160"/>
                <a:gd name="T59" fmla="*/ 393 h 832"/>
                <a:gd name="T60" fmla="*/ 1028 w 2160"/>
                <a:gd name="T61" fmla="*/ 390 h 832"/>
                <a:gd name="T62" fmla="*/ 1087 w 2160"/>
                <a:gd name="T63" fmla="*/ 412 h 832"/>
                <a:gd name="T64" fmla="*/ 1103 w 2160"/>
                <a:gd name="T65" fmla="*/ 430 h 832"/>
                <a:gd name="T66" fmla="*/ 1130 w 2160"/>
                <a:gd name="T67" fmla="*/ 426 h 832"/>
                <a:gd name="T68" fmla="*/ 1188 w 2160"/>
                <a:gd name="T69" fmla="*/ 452 h 832"/>
                <a:gd name="T70" fmla="*/ 1201 w 2160"/>
                <a:gd name="T71" fmla="*/ 467 h 832"/>
                <a:gd name="T72" fmla="*/ 1233 w 2160"/>
                <a:gd name="T73" fmla="*/ 465 h 832"/>
                <a:gd name="T74" fmla="*/ 1287 w 2160"/>
                <a:gd name="T75" fmla="*/ 492 h 832"/>
                <a:gd name="T76" fmla="*/ 1300 w 2160"/>
                <a:gd name="T77" fmla="*/ 502 h 832"/>
                <a:gd name="T78" fmla="*/ 1334 w 2160"/>
                <a:gd name="T79" fmla="*/ 503 h 832"/>
                <a:gd name="T80" fmla="*/ 1385 w 2160"/>
                <a:gd name="T81" fmla="*/ 532 h 832"/>
                <a:gd name="T82" fmla="*/ 1399 w 2160"/>
                <a:gd name="T83" fmla="*/ 537 h 832"/>
                <a:gd name="T84" fmla="*/ 1459 w 2160"/>
                <a:gd name="T85" fmla="*/ 550 h 832"/>
                <a:gd name="T86" fmla="*/ 1483 w 2160"/>
                <a:gd name="T87" fmla="*/ 572 h 832"/>
                <a:gd name="T88" fmla="*/ 1499 w 2160"/>
                <a:gd name="T89" fmla="*/ 572 h 832"/>
                <a:gd name="T90" fmla="*/ 1558 w 2160"/>
                <a:gd name="T91" fmla="*/ 588 h 832"/>
                <a:gd name="T92" fmla="*/ 1580 w 2160"/>
                <a:gd name="T93" fmla="*/ 611 h 832"/>
                <a:gd name="T94" fmla="*/ 1601 w 2160"/>
                <a:gd name="T95" fmla="*/ 609 h 832"/>
                <a:gd name="T96" fmla="*/ 1661 w 2160"/>
                <a:gd name="T97" fmla="*/ 627 h 832"/>
                <a:gd name="T98" fmla="*/ 1678 w 2160"/>
                <a:gd name="T99" fmla="*/ 648 h 832"/>
                <a:gd name="T100" fmla="*/ 1702 w 2160"/>
                <a:gd name="T101" fmla="*/ 644 h 832"/>
                <a:gd name="T102" fmla="*/ 1761 w 2160"/>
                <a:gd name="T103" fmla="*/ 667 h 832"/>
                <a:gd name="T104" fmla="*/ 1777 w 2160"/>
                <a:gd name="T105" fmla="*/ 686 h 832"/>
                <a:gd name="T106" fmla="*/ 1805 w 2160"/>
                <a:gd name="T107" fmla="*/ 681 h 832"/>
                <a:gd name="T108" fmla="*/ 1862 w 2160"/>
                <a:gd name="T109" fmla="*/ 707 h 832"/>
                <a:gd name="T110" fmla="*/ 1875 w 2160"/>
                <a:gd name="T111" fmla="*/ 721 h 832"/>
                <a:gd name="T112" fmla="*/ 1907 w 2160"/>
                <a:gd name="T113" fmla="*/ 720 h 832"/>
                <a:gd name="T114" fmla="*/ 1962 w 2160"/>
                <a:gd name="T115" fmla="*/ 748 h 832"/>
                <a:gd name="T116" fmla="*/ 1974 w 2160"/>
                <a:gd name="T117" fmla="*/ 758 h 832"/>
                <a:gd name="T118" fmla="*/ 2008 w 2160"/>
                <a:gd name="T119" fmla="*/ 758 h 832"/>
                <a:gd name="T120" fmla="*/ 2059 w 2160"/>
                <a:gd name="T121" fmla="*/ 788 h 832"/>
                <a:gd name="T122" fmla="*/ 2074 w 2160"/>
                <a:gd name="T123" fmla="*/ 793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
                <a:gd name="T187" fmla="*/ 0 h 832"/>
                <a:gd name="T188" fmla="*/ 2160 w 2160"/>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 h="832">
                  <a:moveTo>
                    <a:pt x="9" y="2"/>
                  </a:moveTo>
                  <a:lnTo>
                    <a:pt x="9" y="2"/>
                  </a:lnTo>
                  <a:lnTo>
                    <a:pt x="11" y="4"/>
                  </a:lnTo>
                  <a:lnTo>
                    <a:pt x="12" y="5"/>
                  </a:lnTo>
                  <a:lnTo>
                    <a:pt x="14" y="7"/>
                  </a:lnTo>
                  <a:lnTo>
                    <a:pt x="14" y="10"/>
                  </a:lnTo>
                  <a:lnTo>
                    <a:pt x="12" y="13"/>
                  </a:lnTo>
                  <a:lnTo>
                    <a:pt x="9" y="13"/>
                  </a:lnTo>
                  <a:lnTo>
                    <a:pt x="8" y="15"/>
                  </a:lnTo>
                  <a:lnTo>
                    <a:pt x="4" y="15"/>
                  </a:lnTo>
                  <a:lnTo>
                    <a:pt x="3" y="13"/>
                  </a:lnTo>
                  <a:lnTo>
                    <a:pt x="1" y="10"/>
                  </a:lnTo>
                  <a:lnTo>
                    <a:pt x="0" y="8"/>
                  </a:lnTo>
                  <a:lnTo>
                    <a:pt x="1" y="5"/>
                  </a:lnTo>
                  <a:lnTo>
                    <a:pt x="3" y="4"/>
                  </a:lnTo>
                  <a:lnTo>
                    <a:pt x="4" y="2"/>
                  </a:lnTo>
                  <a:lnTo>
                    <a:pt x="6" y="0"/>
                  </a:lnTo>
                  <a:lnTo>
                    <a:pt x="9" y="2"/>
                  </a:lnTo>
                  <a:close/>
                  <a:moveTo>
                    <a:pt x="35" y="12"/>
                  </a:moveTo>
                  <a:lnTo>
                    <a:pt x="35" y="12"/>
                  </a:lnTo>
                  <a:lnTo>
                    <a:pt x="36" y="13"/>
                  </a:lnTo>
                  <a:lnTo>
                    <a:pt x="38" y="15"/>
                  </a:lnTo>
                  <a:lnTo>
                    <a:pt x="38" y="16"/>
                  </a:lnTo>
                  <a:lnTo>
                    <a:pt x="38" y="20"/>
                  </a:lnTo>
                  <a:lnTo>
                    <a:pt x="36" y="21"/>
                  </a:lnTo>
                  <a:lnTo>
                    <a:pt x="35" y="23"/>
                  </a:lnTo>
                  <a:lnTo>
                    <a:pt x="32" y="24"/>
                  </a:lnTo>
                  <a:lnTo>
                    <a:pt x="30" y="23"/>
                  </a:lnTo>
                  <a:lnTo>
                    <a:pt x="27" y="23"/>
                  </a:lnTo>
                  <a:lnTo>
                    <a:pt x="25" y="20"/>
                  </a:lnTo>
                  <a:lnTo>
                    <a:pt x="25" y="18"/>
                  </a:lnTo>
                  <a:lnTo>
                    <a:pt x="25" y="15"/>
                  </a:lnTo>
                  <a:lnTo>
                    <a:pt x="27" y="13"/>
                  </a:lnTo>
                  <a:lnTo>
                    <a:pt x="28" y="12"/>
                  </a:lnTo>
                  <a:lnTo>
                    <a:pt x="32" y="10"/>
                  </a:lnTo>
                  <a:lnTo>
                    <a:pt x="35" y="12"/>
                  </a:lnTo>
                  <a:close/>
                  <a:moveTo>
                    <a:pt x="59" y="21"/>
                  </a:moveTo>
                  <a:lnTo>
                    <a:pt x="59" y="21"/>
                  </a:lnTo>
                  <a:lnTo>
                    <a:pt x="62" y="21"/>
                  </a:lnTo>
                  <a:lnTo>
                    <a:pt x="64" y="24"/>
                  </a:lnTo>
                  <a:lnTo>
                    <a:pt x="64" y="26"/>
                  </a:lnTo>
                  <a:lnTo>
                    <a:pt x="64" y="29"/>
                  </a:lnTo>
                  <a:lnTo>
                    <a:pt x="62" y="31"/>
                  </a:lnTo>
                  <a:lnTo>
                    <a:pt x="60" y="32"/>
                  </a:lnTo>
                  <a:lnTo>
                    <a:pt x="57" y="34"/>
                  </a:lnTo>
                  <a:lnTo>
                    <a:pt x="54" y="32"/>
                  </a:lnTo>
                  <a:lnTo>
                    <a:pt x="52" y="31"/>
                  </a:lnTo>
                  <a:lnTo>
                    <a:pt x="51" y="29"/>
                  </a:lnTo>
                  <a:lnTo>
                    <a:pt x="51" y="28"/>
                  </a:lnTo>
                  <a:lnTo>
                    <a:pt x="51" y="24"/>
                  </a:lnTo>
                  <a:lnTo>
                    <a:pt x="52" y="23"/>
                  </a:lnTo>
                  <a:lnTo>
                    <a:pt x="54" y="21"/>
                  </a:lnTo>
                  <a:lnTo>
                    <a:pt x="57" y="20"/>
                  </a:lnTo>
                  <a:lnTo>
                    <a:pt x="59" y="21"/>
                  </a:lnTo>
                  <a:close/>
                  <a:moveTo>
                    <a:pt x="84" y="29"/>
                  </a:moveTo>
                  <a:lnTo>
                    <a:pt x="84" y="29"/>
                  </a:lnTo>
                  <a:lnTo>
                    <a:pt x="86" y="31"/>
                  </a:lnTo>
                  <a:lnTo>
                    <a:pt x="88" y="34"/>
                  </a:lnTo>
                  <a:lnTo>
                    <a:pt x="89" y="36"/>
                  </a:lnTo>
                  <a:lnTo>
                    <a:pt x="88" y="39"/>
                  </a:lnTo>
                  <a:lnTo>
                    <a:pt x="86" y="40"/>
                  </a:lnTo>
                  <a:lnTo>
                    <a:pt x="84" y="42"/>
                  </a:lnTo>
                  <a:lnTo>
                    <a:pt x="83" y="42"/>
                  </a:lnTo>
                  <a:lnTo>
                    <a:pt x="80" y="42"/>
                  </a:lnTo>
                  <a:lnTo>
                    <a:pt x="78" y="40"/>
                  </a:lnTo>
                  <a:lnTo>
                    <a:pt x="76" y="39"/>
                  </a:lnTo>
                  <a:lnTo>
                    <a:pt x="75" y="36"/>
                  </a:lnTo>
                  <a:lnTo>
                    <a:pt x="75" y="34"/>
                  </a:lnTo>
                  <a:lnTo>
                    <a:pt x="76" y="31"/>
                  </a:lnTo>
                  <a:lnTo>
                    <a:pt x="80" y="31"/>
                  </a:lnTo>
                  <a:lnTo>
                    <a:pt x="81" y="29"/>
                  </a:lnTo>
                  <a:lnTo>
                    <a:pt x="84" y="29"/>
                  </a:lnTo>
                  <a:close/>
                  <a:moveTo>
                    <a:pt x="108" y="39"/>
                  </a:moveTo>
                  <a:lnTo>
                    <a:pt x="108" y="39"/>
                  </a:lnTo>
                  <a:lnTo>
                    <a:pt x="112" y="40"/>
                  </a:lnTo>
                  <a:lnTo>
                    <a:pt x="113" y="44"/>
                  </a:lnTo>
                  <a:lnTo>
                    <a:pt x="113" y="45"/>
                  </a:lnTo>
                  <a:lnTo>
                    <a:pt x="113" y="48"/>
                  </a:lnTo>
                  <a:lnTo>
                    <a:pt x="112" y="50"/>
                  </a:lnTo>
                  <a:lnTo>
                    <a:pt x="110" y="52"/>
                  </a:lnTo>
                  <a:lnTo>
                    <a:pt x="107" y="52"/>
                  </a:lnTo>
                  <a:lnTo>
                    <a:pt x="105" y="52"/>
                  </a:lnTo>
                  <a:lnTo>
                    <a:pt x="102" y="50"/>
                  </a:lnTo>
                  <a:lnTo>
                    <a:pt x="100" y="48"/>
                  </a:lnTo>
                  <a:lnTo>
                    <a:pt x="100" y="45"/>
                  </a:lnTo>
                  <a:lnTo>
                    <a:pt x="100" y="44"/>
                  </a:lnTo>
                  <a:lnTo>
                    <a:pt x="102" y="40"/>
                  </a:lnTo>
                  <a:lnTo>
                    <a:pt x="104" y="39"/>
                  </a:lnTo>
                  <a:lnTo>
                    <a:pt x="107" y="39"/>
                  </a:lnTo>
                  <a:lnTo>
                    <a:pt x="108" y="39"/>
                  </a:lnTo>
                  <a:close/>
                  <a:moveTo>
                    <a:pt x="134" y="48"/>
                  </a:moveTo>
                  <a:lnTo>
                    <a:pt x="134" y="48"/>
                  </a:lnTo>
                  <a:lnTo>
                    <a:pt x="136" y="50"/>
                  </a:lnTo>
                  <a:lnTo>
                    <a:pt x="137" y="52"/>
                  </a:lnTo>
                  <a:lnTo>
                    <a:pt x="139" y="55"/>
                  </a:lnTo>
                  <a:lnTo>
                    <a:pt x="137" y="58"/>
                  </a:lnTo>
                  <a:lnTo>
                    <a:pt x="137" y="60"/>
                  </a:lnTo>
                  <a:lnTo>
                    <a:pt x="134" y="61"/>
                  </a:lnTo>
                  <a:lnTo>
                    <a:pt x="132" y="61"/>
                  </a:lnTo>
                  <a:lnTo>
                    <a:pt x="129" y="61"/>
                  </a:lnTo>
                  <a:lnTo>
                    <a:pt x="128" y="60"/>
                  </a:lnTo>
                  <a:lnTo>
                    <a:pt x="126" y="58"/>
                  </a:lnTo>
                  <a:lnTo>
                    <a:pt x="124" y="55"/>
                  </a:lnTo>
                  <a:lnTo>
                    <a:pt x="126" y="53"/>
                  </a:lnTo>
                  <a:lnTo>
                    <a:pt x="128" y="50"/>
                  </a:lnTo>
                  <a:lnTo>
                    <a:pt x="129" y="48"/>
                  </a:lnTo>
                  <a:lnTo>
                    <a:pt x="131" y="48"/>
                  </a:lnTo>
                  <a:lnTo>
                    <a:pt x="134" y="48"/>
                  </a:lnTo>
                  <a:close/>
                  <a:moveTo>
                    <a:pt x="160" y="58"/>
                  </a:moveTo>
                  <a:lnTo>
                    <a:pt x="160" y="58"/>
                  </a:lnTo>
                  <a:lnTo>
                    <a:pt x="161" y="60"/>
                  </a:lnTo>
                  <a:lnTo>
                    <a:pt x="163" y="61"/>
                  </a:lnTo>
                  <a:lnTo>
                    <a:pt x="163" y="64"/>
                  </a:lnTo>
                  <a:lnTo>
                    <a:pt x="163" y="68"/>
                  </a:lnTo>
                  <a:lnTo>
                    <a:pt x="161" y="69"/>
                  </a:lnTo>
                  <a:lnTo>
                    <a:pt x="160" y="71"/>
                  </a:lnTo>
                  <a:lnTo>
                    <a:pt x="156" y="71"/>
                  </a:lnTo>
                  <a:lnTo>
                    <a:pt x="155" y="71"/>
                  </a:lnTo>
                  <a:lnTo>
                    <a:pt x="152" y="69"/>
                  </a:lnTo>
                  <a:lnTo>
                    <a:pt x="150" y="68"/>
                  </a:lnTo>
                  <a:lnTo>
                    <a:pt x="150" y="64"/>
                  </a:lnTo>
                  <a:lnTo>
                    <a:pt x="150" y="63"/>
                  </a:lnTo>
                  <a:lnTo>
                    <a:pt x="152" y="60"/>
                  </a:lnTo>
                  <a:lnTo>
                    <a:pt x="153" y="58"/>
                  </a:lnTo>
                  <a:lnTo>
                    <a:pt x="156" y="58"/>
                  </a:lnTo>
                  <a:lnTo>
                    <a:pt x="160" y="58"/>
                  </a:lnTo>
                  <a:close/>
                  <a:moveTo>
                    <a:pt x="184" y="68"/>
                  </a:moveTo>
                  <a:lnTo>
                    <a:pt x="184" y="68"/>
                  </a:lnTo>
                  <a:lnTo>
                    <a:pt x="187" y="69"/>
                  </a:lnTo>
                  <a:lnTo>
                    <a:pt x="189" y="71"/>
                  </a:lnTo>
                  <a:lnTo>
                    <a:pt x="189" y="74"/>
                  </a:lnTo>
                  <a:lnTo>
                    <a:pt x="189" y="76"/>
                  </a:lnTo>
                  <a:lnTo>
                    <a:pt x="187" y="79"/>
                  </a:lnTo>
                  <a:lnTo>
                    <a:pt x="184" y="80"/>
                  </a:lnTo>
                  <a:lnTo>
                    <a:pt x="182" y="80"/>
                  </a:lnTo>
                  <a:lnTo>
                    <a:pt x="179" y="80"/>
                  </a:lnTo>
                  <a:lnTo>
                    <a:pt x="177" y="79"/>
                  </a:lnTo>
                  <a:lnTo>
                    <a:pt x="176" y="77"/>
                  </a:lnTo>
                  <a:lnTo>
                    <a:pt x="176" y="74"/>
                  </a:lnTo>
                  <a:lnTo>
                    <a:pt x="176" y="71"/>
                  </a:lnTo>
                  <a:lnTo>
                    <a:pt x="177" y="69"/>
                  </a:lnTo>
                  <a:lnTo>
                    <a:pt x="179" y="68"/>
                  </a:lnTo>
                  <a:lnTo>
                    <a:pt x="182" y="68"/>
                  </a:lnTo>
                  <a:lnTo>
                    <a:pt x="184" y="68"/>
                  </a:lnTo>
                  <a:close/>
                  <a:moveTo>
                    <a:pt x="209" y="77"/>
                  </a:moveTo>
                  <a:lnTo>
                    <a:pt x="209" y="77"/>
                  </a:lnTo>
                  <a:lnTo>
                    <a:pt x="211" y="79"/>
                  </a:lnTo>
                  <a:lnTo>
                    <a:pt x="213" y="80"/>
                  </a:lnTo>
                  <a:lnTo>
                    <a:pt x="214" y="84"/>
                  </a:lnTo>
                  <a:lnTo>
                    <a:pt x="213" y="85"/>
                  </a:lnTo>
                  <a:lnTo>
                    <a:pt x="211" y="88"/>
                  </a:lnTo>
                  <a:lnTo>
                    <a:pt x="209" y="90"/>
                  </a:lnTo>
                  <a:lnTo>
                    <a:pt x="208" y="90"/>
                  </a:lnTo>
                  <a:lnTo>
                    <a:pt x="205" y="90"/>
                  </a:lnTo>
                  <a:lnTo>
                    <a:pt x="201" y="88"/>
                  </a:lnTo>
                  <a:lnTo>
                    <a:pt x="201" y="87"/>
                  </a:lnTo>
                  <a:lnTo>
                    <a:pt x="200" y="84"/>
                  </a:lnTo>
                  <a:lnTo>
                    <a:pt x="200" y="80"/>
                  </a:lnTo>
                  <a:lnTo>
                    <a:pt x="201" y="79"/>
                  </a:lnTo>
                  <a:lnTo>
                    <a:pt x="205" y="77"/>
                  </a:lnTo>
                  <a:lnTo>
                    <a:pt x="206" y="77"/>
                  </a:lnTo>
                  <a:lnTo>
                    <a:pt x="209" y="77"/>
                  </a:lnTo>
                  <a:close/>
                  <a:moveTo>
                    <a:pt x="233" y="87"/>
                  </a:moveTo>
                  <a:lnTo>
                    <a:pt x="233" y="87"/>
                  </a:lnTo>
                  <a:lnTo>
                    <a:pt x="237" y="88"/>
                  </a:lnTo>
                  <a:lnTo>
                    <a:pt x="238" y="90"/>
                  </a:lnTo>
                  <a:lnTo>
                    <a:pt x="238" y="93"/>
                  </a:lnTo>
                  <a:lnTo>
                    <a:pt x="238" y="95"/>
                  </a:lnTo>
                  <a:lnTo>
                    <a:pt x="237" y="98"/>
                  </a:lnTo>
                  <a:lnTo>
                    <a:pt x="235" y="100"/>
                  </a:lnTo>
                  <a:lnTo>
                    <a:pt x="232" y="100"/>
                  </a:lnTo>
                  <a:lnTo>
                    <a:pt x="229" y="100"/>
                  </a:lnTo>
                  <a:lnTo>
                    <a:pt x="227" y="98"/>
                  </a:lnTo>
                  <a:lnTo>
                    <a:pt x="225" y="95"/>
                  </a:lnTo>
                  <a:lnTo>
                    <a:pt x="225" y="93"/>
                  </a:lnTo>
                  <a:lnTo>
                    <a:pt x="225" y="90"/>
                  </a:lnTo>
                  <a:lnTo>
                    <a:pt x="227" y="88"/>
                  </a:lnTo>
                  <a:lnTo>
                    <a:pt x="229" y="87"/>
                  </a:lnTo>
                  <a:lnTo>
                    <a:pt x="232" y="87"/>
                  </a:lnTo>
                  <a:lnTo>
                    <a:pt x="233" y="87"/>
                  </a:lnTo>
                  <a:close/>
                  <a:moveTo>
                    <a:pt x="259" y="97"/>
                  </a:moveTo>
                  <a:lnTo>
                    <a:pt x="259" y="97"/>
                  </a:lnTo>
                  <a:lnTo>
                    <a:pt x="261" y="98"/>
                  </a:lnTo>
                  <a:lnTo>
                    <a:pt x="262" y="100"/>
                  </a:lnTo>
                  <a:lnTo>
                    <a:pt x="264" y="103"/>
                  </a:lnTo>
                  <a:lnTo>
                    <a:pt x="262" y="105"/>
                  </a:lnTo>
                  <a:lnTo>
                    <a:pt x="262" y="108"/>
                  </a:lnTo>
                  <a:lnTo>
                    <a:pt x="259" y="108"/>
                  </a:lnTo>
                  <a:lnTo>
                    <a:pt x="257" y="109"/>
                  </a:lnTo>
                  <a:lnTo>
                    <a:pt x="254" y="109"/>
                  </a:lnTo>
                  <a:lnTo>
                    <a:pt x="253" y="108"/>
                  </a:lnTo>
                  <a:lnTo>
                    <a:pt x="251" y="105"/>
                  </a:lnTo>
                  <a:lnTo>
                    <a:pt x="249" y="103"/>
                  </a:lnTo>
                  <a:lnTo>
                    <a:pt x="251" y="100"/>
                  </a:lnTo>
                  <a:lnTo>
                    <a:pt x="253" y="98"/>
                  </a:lnTo>
                  <a:lnTo>
                    <a:pt x="254" y="97"/>
                  </a:lnTo>
                  <a:lnTo>
                    <a:pt x="256" y="97"/>
                  </a:lnTo>
                  <a:lnTo>
                    <a:pt x="259" y="97"/>
                  </a:lnTo>
                  <a:close/>
                  <a:moveTo>
                    <a:pt x="285" y="106"/>
                  </a:moveTo>
                  <a:lnTo>
                    <a:pt x="285" y="106"/>
                  </a:lnTo>
                  <a:lnTo>
                    <a:pt x="286" y="108"/>
                  </a:lnTo>
                  <a:lnTo>
                    <a:pt x="288" y="109"/>
                  </a:lnTo>
                  <a:lnTo>
                    <a:pt x="288" y="111"/>
                  </a:lnTo>
                  <a:lnTo>
                    <a:pt x="288" y="114"/>
                  </a:lnTo>
                  <a:lnTo>
                    <a:pt x="286" y="116"/>
                  </a:lnTo>
                  <a:lnTo>
                    <a:pt x="285" y="117"/>
                  </a:lnTo>
                  <a:lnTo>
                    <a:pt x="281" y="119"/>
                  </a:lnTo>
                  <a:lnTo>
                    <a:pt x="280" y="117"/>
                  </a:lnTo>
                  <a:lnTo>
                    <a:pt x="277" y="117"/>
                  </a:lnTo>
                  <a:lnTo>
                    <a:pt x="275" y="114"/>
                  </a:lnTo>
                  <a:lnTo>
                    <a:pt x="275" y="113"/>
                  </a:lnTo>
                  <a:lnTo>
                    <a:pt x="275" y="109"/>
                  </a:lnTo>
                  <a:lnTo>
                    <a:pt x="277" y="108"/>
                  </a:lnTo>
                  <a:lnTo>
                    <a:pt x="278" y="106"/>
                  </a:lnTo>
                  <a:lnTo>
                    <a:pt x="281" y="105"/>
                  </a:lnTo>
                  <a:lnTo>
                    <a:pt x="285" y="106"/>
                  </a:lnTo>
                  <a:close/>
                  <a:moveTo>
                    <a:pt x="309" y="116"/>
                  </a:moveTo>
                  <a:lnTo>
                    <a:pt x="309" y="116"/>
                  </a:lnTo>
                  <a:lnTo>
                    <a:pt x="312" y="116"/>
                  </a:lnTo>
                  <a:lnTo>
                    <a:pt x="313" y="119"/>
                  </a:lnTo>
                  <a:lnTo>
                    <a:pt x="313" y="121"/>
                  </a:lnTo>
                  <a:lnTo>
                    <a:pt x="313" y="124"/>
                  </a:lnTo>
                  <a:lnTo>
                    <a:pt x="312" y="125"/>
                  </a:lnTo>
                  <a:lnTo>
                    <a:pt x="309" y="127"/>
                  </a:lnTo>
                  <a:lnTo>
                    <a:pt x="307" y="129"/>
                  </a:lnTo>
                  <a:lnTo>
                    <a:pt x="304" y="127"/>
                  </a:lnTo>
                  <a:lnTo>
                    <a:pt x="302" y="125"/>
                  </a:lnTo>
                  <a:lnTo>
                    <a:pt x="301" y="124"/>
                  </a:lnTo>
                  <a:lnTo>
                    <a:pt x="301" y="122"/>
                  </a:lnTo>
                  <a:lnTo>
                    <a:pt x="301" y="119"/>
                  </a:lnTo>
                  <a:lnTo>
                    <a:pt x="302" y="117"/>
                  </a:lnTo>
                  <a:lnTo>
                    <a:pt x="304" y="116"/>
                  </a:lnTo>
                  <a:lnTo>
                    <a:pt x="307" y="114"/>
                  </a:lnTo>
                  <a:lnTo>
                    <a:pt x="309" y="116"/>
                  </a:lnTo>
                  <a:close/>
                  <a:moveTo>
                    <a:pt x="334" y="124"/>
                  </a:moveTo>
                  <a:lnTo>
                    <a:pt x="334" y="124"/>
                  </a:lnTo>
                  <a:lnTo>
                    <a:pt x="336" y="125"/>
                  </a:lnTo>
                  <a:lnTo>
                    <a:pt x="337" y="129"/>
                  </a:lnTo>
                  <a:lnTo>
                    <a:pt x="337" y="130"/>
                  </a:lnTo>
                  <a:lnTo>
                    <a:pt x="337" y="133"/>
                  </a:lnTo>
                  <a:lnTo>
                    <a:pt x="336" y="135"/>
                  </a:lnTo>
                  <a:lnTo>
                    <a:pt x="334" y="137"/>
                  </a:lnTo>
                  <a:lnTo>
                    <a:pt x="333" y="138"/>
                  </a:lnTo>
                  <a:lnTo>
                    <a:pt x="329" y="137"/>
                  </a:lnTo>
                  <a:lnTo>
                    <a:pt x="326" y="135"/>
                  </a:lnTo>
                  <a:lnTo>
                    <a:pt x="326" y="133"/>
                  </a:lnTo>
                  <a:lnTo>
                    <a:pt x="325" y="132"/>
                  </a:lnTo>
                  <a:lnTo>
                    <a:pt x="325" y="129"/>
                  </a:lnTo>
                  <a:lnTo>
                    <a:pt x="326" y="125"/>
                  </a:lnTo>
                  <a:lnTo>
                    <a:pt x="329" y="125"/>
                  </a:lnTo>
                  <a:lnTo>
                    <a:pt x="331" y="124"/>
                  </a:lnTo>
                  <a:lnTo>
                    <a:pt x="334" y="124"/>
                  </a:lnTo>
                  <a:close/>
                  <a:moveTo>
                    <a:pt x="358" y="133"/>
                  </a:moveTo>
                  <a:lnTo>
                    <a:pt x="358" y="133"/>
                  </a:lnTo>
                  <a:lnTo>
                    <a:pt x="362" y="135"/>
                  </a:lnTo>
                  <a:lnTo>
                    <a:pt x="363" y="138"/>
                  </a:lnTo>
                  <a:lnTo>
                    <a:pt x="363" y="140"/>
                  </a:lnTo>
                  <a:lnTo>
                    <a:pt x="363" y="143"/>
                  </a:lnTo>
                  <a:lnTo>
                    <a:pt x="362" y="145"/>
                  </a:lnTo>
                  <a:lnTo>
                    <a:pt x="360" y="146"/>
                  </a:lnTo>
                  <a:lnTo>
                    <a:pt x="357" y="146"/>
                  </a:lnTo>
                  <a:lnTo>
                    <a:pt x="353" y="146"/>
                  </a:lnTo>
                  <a:lnTo>
                    <a:pt x="352" y="145"/>
                  </a:lnTo>
                  <a:lnTo>
                    <a:pt x="350" y="143"/>
                  </a:lnTo>
                  <a:lnTo>
                    <a:pt x="350" y="140"/>
                  </a:lnTo>
                  <a:lnTo>
                    <a:pt x="350" y="138"/>
                  </a:lnTo>
                  <a:lnTo>
                    <a:pt x="352" y="135"/>
                  </a:lnTo>
                  <a:lnTo>
                    <a:pt x="353" y="133"/>
                  </a:lnTo>
                  <a:lnTo>
                    <a:pt x="357" y="133"/>
                  </a:lnTo>
                  <a:lnTo>
                    <a:pt x="358" y="133"/>
                  </a:lnTo>
                  <a:close/>
                  <a:moveTo>
                    <a:pt x="384" y="143"/>
                  </a:moveTo>
                  <a:lnTo>
                    <a:pt x="384" y="143"/>
                  </a:lnTo>
                  <a:lnTo>
                    <a:pt x="386" y="145"/>
                  </a:lnTo>
                  <a:lnTo>
                    <a:pt x="387" y="146"/>
                  </a:lnTo>
                  <a:lnTo>
                    <a:pt x="389" y="149"/>
                  </a:lnTo>
                  <a:lnTo>
                    <a:pt x="387" y="153"/>
                  </a:lnTo>
                  <a:lnTo>
                    <a:pt x="387" y="154"/>
                  </a:lnTo>
                  <a:lnTo>
                    <a:pt x="384" y="156"/>
                  </a:lnTo>
                  <a:lnTo>
                    <a:pt x="382" y="156"/>
                  </a:lnTo>
                  <a:lnTo>
                    <a:pt x="379" y="156"/>
                  </a:lnTo>
                  <a:lnTo>
                    <a:pt x="378" y="154"/>
                  </a:lnTo>
                  <a:lnTo>
                    <a:pt x="376" y="153"/>
                  </a:lnTo>
                  <a:lnTo>
                    <a:pt x="374" y="149"/>
                  </a:lnTo>
                  <a:lnTo>
                    <a:pt x="376" y="148"/>
                  </a:lnTo>
                  <a:lnTo>
                    <a:pt x="378" y="145"/>
                  </a:lnTo>
                  <a:lnTo>
                    <a:pt x="379" y="143"/>
                  </a:lnTo>
                  <a:lnTo>
                    <a:pt x="381" y="143"/>
                  </a:lnTo>
                  <a:lnTo>
                    <a:pt x="384" y="143"/>
                  </a:lnTo>
                  <a:close/>
                  <a:moveTo>
                    <a:pt x="410" y="153"/>
                  </a:moveTo>
                  <a:lnTo>
                    <a:pt x="410" y="153"/>
                  </a:lnTo>
                  <a:lnTo>
                    <a:pt x="411" y="154"/>
                  </a:lnTo>
                  <a:lnTo>
                    <a:pt x="413" y="156"/>
                  </a:lnTo>
                  <a:lnTo>
                    <a:pt x="413" y="159"/>
                  </a:lnTo>
                  <a:lnTo>
                    <a:pt x="413" y="162"/>
                  </a:lnTo>
                  <a:lnTo>
                    <a:pt x="411" y="164"/>
                  </a:lnTo>
                  <a:lnTo>
                    <a:pt x="410" y="165"/>
                  </a:lnTo>
                  <a:lnTo>
                    <a:pt x="406" y="165"/>
                  </a:lnTo>
                  <a:lnTo>
                    <a:pt x="405" y="165"/>
                  </a:lnTo>
                  <a:lnTo>
                    <a:pt x="402" y="164"/>
                  </a:lnTo>
                  <a:lnTo>
                    <a:pt x="400" y="162"/>
                  </a:lnTo>
                  <a:lnTo>
                    <a:pt x="400" y="159"/>
                  </a:lnTo>
                  <a:lnTo>
                    <a:pt x="400" y="157"/>
                  </a:lnTo>
                  <a:lnTo>
                    <a:pt x="402" y="154"/>
                  </a:lnTo>
                  <a:lnTo>
                    <a:pt x="403" y="153"/>
                  </a:lnTo>
                  <a:lnTo>
                    <a:pt x="406" y="153"/>
                  </a:lnTo>
                  <a:lnTo>
                    <a:pt x="410" y="153"/>
                  </a:lnTo>
                  <a:close/>
                  <a:moveTo>
                    <a:pt x="434" y="162"/>
                  </a:moveTo>
                  <a:lnTo>
                    <a:pt x="434" y="162"/>
                  </a:lnTo>
                  <a:lnTo>
                    <a:pt x="437" y="164"/>
                  </a:lnTo>
                  <a:lnTo>
                    <a:pt x="438" y="165"/>
                  </a:lnTo>
                  <a:lnTo>
                    <a:pt x="438" y="169"/>
                  </a:lnTo>
                  <a:lnTo>
                    <a:pt x="438" y="170"/>
                  </a:lnTo>
                  <a:lnTo>
                    <a:pt x="437" y="173"/>
                  </a:lnTo>
                  <a:lnTo>
                    <a:pt x="434" y="175"/>
                  </a:lnTo>
                  <a:lnTo>
                    <a:pt x="432" y="175"/>
                  </a:lnTo>
                  <a:lnTo>
                    <a:pt x="429" y="175"/>
                  </a:lnTo>
                  <a:lnTo>
                    <a:pt x="427" y="173"/>
                  </a:lnTo>
                  <a:lnTo>
                    <a:pt x="426" y="172"/>
                  </a:lnTo>
                  <a:lnTo>
                    <a:pt x="426" y="169"/>
                  </a:lnTo>
                  <a:lnTo>
                    <a:pt x="426" y="167"/>
                  </a:lnTo>
                  <a:lnTo>
                    <a:pt x="427" y="164"/>
                  </a:lnTo>
                  <a:lnTo>
                    <a:pt x="429" y="162"/>
                  </a:lnTo>
                  <a:lnTo>
                    <a:pt x="432" y="162"/>
                  </a:lnTo>
                  <a:lnTo>
                    <a:pt x="434" y="162"/>
                  </a:lnTo>
                  <a:close/>
                  <a:moveTo>
                    <a:pt x="459" y="172"/>
                  </a:moveTo>
                  <a:lnTo>
                    <a:pt x="459" y="172"/>
                  </a:lnTo>
                  <a:lnTo>
                    <a:pt x="461" y="173"/>
                  </a:lnTo>
                  <a:lnTo>
                    <a:pt x="462" y="175"/>
                  </a:lnTo>
                  <a:lnTo>
                    <a:pt x="462" y="178"/>
                  </a:lnTo>
                  <a:lnTo>
                    <a:pt x="462" y="180"/>
                  </a:lnTo>
                  <a:lnTo>
                    <a:pt x="461" y="183"/>
                  </a:lnTo>
                  <a:lnTo>
                    <a:pt x="459" y="185"/>
                  </a:lnTo>
                  <a:lnTo>
                    <a:pt x="456" y="185"/>
                  </a:lnTo>
                  <a:lnTo>
                    <a:pt x="454" y="185"/>
                  </a:lnTo>
                  <a:lnTo>
                    <a:pt x="451" y="183"/>
                  </a:lnTo>
                  <a:lnTo>
                    <a:pt x="451" y="181"/>
                  </a:lnTo>
                  <a:lnTo>
                    <a:pt x="450" y="178"/>
                  </a:lnTo>
                  <a:lnTo>
                    <a:pt x="450" y="175"/>
                  </a:lnTo>
                  <a:lnTo>
                    <a:pt x="451" y="173"/>
                  </a:lnTo>
                  <a:lnTo>
                    <a:pt x="454" y="172"/>
                  </a:lnTo>
                  <a:lnTo>
                    <a:pt x="456" y="172"/>
                  </a:lnTo>
                  <a:lnTo>
                    <a:pt x="459" y="172"/>
                  </a:lnTo>
                  <a:close/>
                  <a:moveTo>
                    <a:pt x="483" y="181"/>
                  </a:moveTo>
                  <a:lnTo>
                    <a:pt x="483" y="181"/>
                  </a:lnTo>
                  <a:lnTo>
                    <a:pt x="486" y="183"/>
                  </a:lnTo>
                  <a:lnTo>
                    <a:pt x="488" y="185"/>
                  </a:lnTo>
                  <a:lnTo>
                    <a:pt x="488" y="188"/>
                  </a:lnTo>
                  <a:lnTo>
                    <a:pt x="488" y="189"/>
                  </a:lnTo>
                  <a:lnTo>
                    <a:pt x="486" y="193"/>
                  </a:lnTo>
                  <a:lnTo>
                    <a:pt x="485" y="194"/>
                  </a:lnTo>
                  <a:lnTo>
                    <a:pt x="482" y="194"/>
                  </a:lnTo>
                  <a:lnTo>
                    <a:pt x="478" y="194"/>
                  </a:lnTo>
                  <a:lnTo>
                    <a:pt x="477" y="193"/>
                  </a:lnTo>
                  <a:lnTo>
                    <a:pt x="475" y="191"/>
                  </a:lnTo>
                  <a:lnTo>
                    <a:pt x="475" y="188"/>
                  </a:lnTo>
                  <a:lnTo>
                    <a:pt x="475" y="185"/>
                  </a:lnTo>
                  <a:lnTo>
                    <a:pt x="477" y="183"/>
                  </a:lnTo>
                  <a:lnTo>
                    <a:pt x="478" y="181"/>
                  </a:lnTo>
                  <a:lnTo>
                    <a:pt x="482" y="181"/>
                  </a:lnTo>
                  <a:lnTo>
                    <a:pt x="483" y="181"/>
                  </a:lnTo>
                  <a:close/>
                  <a:moveTo>
                    <a:pt x="509" y="191"/>
                  </a:moveTo>
                  <a:lnTo>
                    <a:pt x="509" y="191"/>
                  </a:lnTo>
                  <a:lnTo>
                    <a:pt x="510" y="193"/>
                  </a:lnTo>
                  <a:lnTo>
                    <a:pt x="512" y="194"/>
                  </a:lnTo>
                  <a:lnTo>
                    <a:pt x="514" y="197"/>
                  </a:lnTo>
                  <a:lnTo>
                    <a:pt x="512" y="199"/>
                  </a:lnTo>
                  <a:lnTo>
                    <a:pt x="512" y="202"/>
                  </a:lnTo>
                  <a:lnTo>
                    <a:pt x="509" y="202"/>
                  </a:lnTo>
                  <a:lnTo>
                    <a:pt x="507" y="204"/>
                  </a:lnTo>
                  <a:lnTo>
                    <a:pt x="504" y="204"/>
                  </a:lnTo>
                  <a:lnTo>
                    <a:pt x="502" y="202"/>
                  </a:lnTo>
                  <a:lnTo>
                    <a:pt x="501" y="199"/>
                  </a:lnTo>
                  <a:lnTo>
                    <a:pt x="499" y="197"/>
                  </a:lnTo>
                  <a:lnTo>
                    <a:pt x="501" y="194"/>
                  </a:lnTo>
                  <a:lnTo>
                    <a:pt x="501" y="193"/>
                  </a:lnTo>
                  <a:lnTo>
                    <a:pt x="504" y="191"/>
                  </a:lnTo>
                  <a:lnTo>
                    <a:pt x="506" y="191"/>
                  </a:lnTo>
                  <a:lnTo>
                    <a:pt x="509" y="191"/>
                  </a:lnTo>
                  <a:close/>
                  <a:moveTo>
                    <a:pt x="534" y="201"/>
                  </a:moveTo>
                  <a:lnTo>
                    <a:pt x="534" y="201"/>
                  </a:lnTo>
                  <a:lnTo>
                    <a:pt x="536" y="202"/>
                  </a:lnTo>
                  <a:lnTo>
                    <a:pt x="538" y="204"/>
                  </a:lnTo>
                  <a:lnTo>
                    <a:pt x="538" y="205"/>
                  </a:lnTo>
                  <a:lnTo>
                    <a:pt x="538" y="209"/>
                  </a:lnTo>
                  <a:lnTo>
                    <a:pt x="536" y="210"/>
                  </a:lnTo>
                  <a:lnTo>
                    <a:pt x="534" y="212"/>
                  </a:lnTo>
                  <a:lnTo>
                    <a:pt x="531" y="213"/>
                  </a:lnTo>
                  <a:lnTo>
                    <a:pt x="530" y="212"/>
                  </a:lnTo>
                  <a:lnTo>
                    <a:pt x="526" y="212"/>
                  </a:lnTo>
                  <a:lnTo>
                    <a:pt x="525" y="209"/>
                  </a:lnTo>
                  <a:lnTo>
                    <a:pt x="525" y="207"/>
                  </a:lnTo>
                  <a:lnTo>
                    <a:pt x="525" y="204"/>
                  </a:lnTo>
                  <a:lnTo>
                    <a:pt x="526" y="202"/>
                  </a:lnTo>
                  <a:lnTo>
                    <a:pt x="528" y="201"/>
                  </a:lnTo>
                  <a:lnTo>
                    <a:pt x="531" y="199"/>
                  </a:lnTo>
                  <a:lnTo>
                    <a:pt x="534" y="201"/>
                  </a:lnTo>
                  <a:close/>
                  <a:moveTo>
                    <a:pt x="559" y="210"/>
                  </a:moveTo>
                  <a:lnTo>
                    <a:pt x="559" y="210"/>
                  </a:lnTo>
                  <a:lnTo>
                    <a:pt x="562" y="210"/>
                  </a:lnTo>
                  <a:lnTo>
                    <a:pt x="563" y="213"/>
                  </a:lnTo>
                  <a:lnTo>
                    <a:pt x="563" y="215"/>
                  </a:lnTo>
                  <a:lnTo>
                    <a:pt x="563" y="218"/>
                  </a:lnTo>
                  <a:lnTo>
                    <a:pt x="562" y="220"/>
                  </a:lnTo>
                  <a:lnTo>
                    <a:pt x="559" y="221"/>
                  </a:lnTo>
                  <a:lnTo>
                    <a:pt x="557" y="223"/>
                  </a:lnTo>
                  <a:lnTo>
                    <a:pt x="554" y="221"/>
                  </a:lnTo>
                  <a:lnTo>
                    <a:pt x="552" y="221"/>
                  </a:lnTo>
                  <a:lnTo>
                    <a:pt x="551" y="218"/>
                  </a:lnTo>
                  <a:lnTo>
                    <a:pt x="551" y="217"/>
                  </a:lnTo>
                  <a:lnTo>
                    <a:pt x="551" y="213"/>
                  </a:lnTo>
                  <a:lnTo>
                    <a:pt x="552" y="212"/>
                  </a:lnTo>
                  <a:lnTo>
                    <a:pt x="554" y="210"/>
                  </a:lnTo>
                  <a:lnTo>
                    <a:pt x="557" y="209"/>
                  </a:lnTo>
                  <a:lnTo>
                    <a:pt x="559" y="210"/>
                  </a:lnTo>
                  <a:close/>
                  <a:moveTo>
                    <a:pt x="584" y="218"/>
                  </a:moveTo>
                  <a:lnTo>
                    <a:pt x="584" y="218"/>
                  </a:lnTo>
                  <a:lnTo>
                    <a:pt x="586" y="220"/>
                  </a:lnTo>
                  <a:lnTo>
                    <a:pt x="587" y="223"/>
                  </a:lnTo>
                  <a:lnTo>
                    <a:pt x="587" y="225"/>
                  </a:lnTo>
                  <a:lnTo>
                    <a:pt x="587" y="228"/>
                  </a:lnTo>
                  <a:lnTo>
                    <a:pt x="586" y="229"/>
                  </a:lnTo>
                  <a:lnTo>
                    <a:pt x="584" y="231"/>
                  </a:lnTo>
                  <a:lnTo>
                    <a:pt x="581" y="233"/>
                  </a:lnTo>
                  <a:lnTo>
                    <a:pt x="579" y="231"/>
                  </a:lnTo>
                  <a:lnTo>
                    <a:pt x="576" y="229"/>
                  </a:lnTo>
                  <a:lnTo>
                    <a:pt x="576" y="228"/>
                  </a:lnTo>
                  <a:lnTo>
                    <a:pt x="575" y="226"/>
                  </a:lnTo>
                  <a:lnTo>
                    <a:pt x="575" y="223"/>
                  </a:lnTo>
                  <a:lnTo>
                    <a:pt x="576" y="221"/>
                  </a:lnTo>
                  <a:lnTo>
                    <a:pt x="579" y="220"/>
                  </a:lnTo>
                  <a:lnTo>
                    <a:pt x="581" y="218"/>
                  </a:lnTo>
                  <a:lnTo>
                    <a:pt x="584" y="218"/>
                  </a:lnTo>
                  <a:close/>
                  <a:moveTo>
                    <a:pt x="608" y="228"/>
                  </a:moveTo>
                  <a:lnTo>
                    <a:pt x="608" y="228"/>
                  </a:lnTo>
                  <a:lnTo>
                    <a:pt x="611" y="229"/>
                  </a:lnTo>
                  <a:lnTo>
                    <a:pt x="613" y="233"/>
                  </a:lnTo>
                  <a:lnTo>
                    <a:pt x="613" y="234"/>
                  </a:lnTo>
                  <a:lnTo>
                    <a:pt x="613" y="237"/>
                  </a:lnTo>
                  <a:lnTo>
                    <a:pt x="611" y="239"/>
                  </a:lnTo>
                  <a:lnTo>
                    <a:pt x="610" y="241"/>
                  </a:lnTo>
                  <a:lnTo>
                    <a:pt x="607" y="241"/>
                  </a:lnTo>
                  <a:lnTo>
                    <a:pt x="603" y="241"/>
                  </a:lnTo>
                  <a:lnTo>
                    <a:pt x="602" y="239"/>
                  </a:lnTo>
                  <a:lnTo>
                    <a:pt x="600" y="237"/>
                  </a:lnTo>
                  <a:lnTo>
                    <a:pt x="600" y="234"/>
                  </a:lnTo>
                  <a:lnTo>
                    <a:pt x="600" y="233"/>
                  </a:lnTo>
                  <a:lnTo>
                    <a:pt x="602" y="229"/>
                  </a:lnTo>
                  <a:lnTo>
                    <a:pt x="603" y="229"/>
                  </a:lnTo>
                  <a:lnTo>
                    <a:pt x="607" y="228"/>
                  </a:lnTo>
                  <a:lnTo>
                    <a:pt x="608" y="228"/>
                  </a:lnTo>
                  <a:close/>
                  <a:moveTo>
                    <a:pt x="634" y="237"/>
                  </a:moveTo>
                  <a:lnTo>
                    <a:pt x="634" y="237"/>
                  </a:lnTo>
                  <a:lnTo>
                    <a:pt x="635" y="239"/>
                  </a:lnTo>
                  <a:lnTo>
                    <a:pt x="637" y="241"/>
                  </a:lnTo>
                  <a:lnTo>
                    <a:pt x="639" y="244"/>
                  </a:lnTo>
                  <a:lnTo>
                    <a:pt x="637" y="247"/>
                  </a:lnTo>
                  <a:lnTo>
                    <a:pt x="637" y="249"/>
                  </a:lnTo>
                  <a:lnTo>
                    <a:pt x="634" y="250"/>
                  </a:lnTo>
                  <a:lnTo>
                    <a:pt x="632" y="250"/>
                  </a:lnTo>
                  <a:lnTo>
                    <a:pt x="629" y="250"/>
                  </a:lnTo>
                  <a:lnTo>
                    <a:pt x="627" y="249"/>
                  </a:lnTo>
                  <a:lnTo>
                    <a:pt x="626" y="247"/>
                  </a:lnTo>
                  <a:lnTo>
                    <a:pt x="624" y="244"/>
                  </a:lnTo>
                  <a:lnTo>
                    <a:pt x="626" y="242"/>
                  </a:lnTo>
                  <a:lnTo>
                    <a:pt x="626" y="239"/>
                  </a:lnTo>
                  <a:lnTo>
                    <a:pt x="629" y="237"/>
                  </a:lnTo>
                  <a:lnTo>
                    <a:pt x="631" y="237"/>
                  </a:lnTo>
                  <a:lnTo>
                    <a:pt x="634" y="237"/>
                  </a:lnTo>
                  <a:close/>
                  <a:moveTo>
                    <a:pt x="659" y="247"/>
                  </a:moveTo>
                  <a:lnTo>
                    <a:pt x="659" y="247"/>
                  </a:lnTo>
                  <a:lnTo>
                    <a:pt x="661" y="249"/>
                  </a:lnTo>
                  <a:lnTo>
                    <a:pt x="663" y="250"/>
                  </a:lnTo>
                  <a:lnTo>
                    <a:pt x="663" y="253"/>
                  </a:lnTo>
                  <a:lnTo>
                    <a:pt x="663" y="257"/>
                  </a:lnTo>
                  <a:lnTo>
                    <a:pt x="661" y="258"/>
                  </a:lnTo>
                  <a:lnTo>
                    <a:pt x="659" y="260"/>
                  </a:lnTo>
                  <a:lnTo>
                    <a:pt x="656" y="260"/>
                  </a:lnTo>
                  <a:lnTo>
                    <a:pt x="655" y="260"/>
                  </a:lnTo>
                  <a:lnTo>
                    <a:pt x="651" y="258"/>
                  </a:lnTo>
                  <a:lnTo>
                    <a:pt x="650" y="257"/>
                  </a:lnTo>
                  <a:lnTo>
                    <a:pt x="650" y="253"/>
                  </a:lnTo>
                  <a:lnTo>
                    <a:pt x="650" y="252"/>
                  </a:lnTo>
                  <a:lnTo>
                    <a:pt x="651" y="249"/>
                  </a:lnTo>
                  <a:lnTo>
                    <a:pt x="653" y="247"/>
                  </a:lnTo>
                  <a:lnTo>
                    <a:pt x="656" y="247"/>
                  </a:lnTo>
                  <a:lnTo>
                    <a:pt x="659" y="247"/>
                  </a:lnTo>
                  <a:close/>
                  <a:moveTo>
                    <a:pt x="683" y="257"/>
                  </a:moveTo>
                  <a:lnTo>
                    <a:pt x="683" y="257"/>
                  </a:lnTo>
                  <a:lnTo>
                    <a:pt x="687" y="258"/>
                  </a:lnTo>
                  <a:lnTo>
                    <a:pt x="687" y="260"/>
                  </a:lnTo>
                  <a:lnTo>
                    <a:pt x="688" y="263"/>
                  </a:lnTo>
                  <a:lnTo>
                    <a:pt x="688" y="265"/>
                  </a:lnTo>
                  <a:lnTo>
                    <a:pt x="687" y="268"/>
                  </a:lnTo>
                  <a:lnTo>
                    <a:pt x="683" y="269"/>
                  </a:lnTo>
                  <a:lnTo>
                    <a:pt x="682" y="269"/>
                  </a:lnTo>
                  <a:lnTo>
                    <a:pt x="679" y="269"/>
                  </a:lnTo>
                  <a:lnTo>
                    <a:pt x="677" y="268"/>
                  </a:lnTo>
                  <a:lnTo>
                    <a:pt x="675" y="266"/>
                  </a:lnTo>
                  <a:lnTo>
                    <a:pt x="675" y="263"/>
                  </a:lnTo>
                  <a:lnTo>
                    <a:pt x="675" y="261"/>
                  </a:lnTo>
                  <a:lnTo>
                    <a:pt x="677" y="258"/>
                  </a:lnTo>
                  <a:lnTo>
                    <a:pt x="679" y="257"/>
                  </a:lnTo>
                  <a:lnTo>
                    <a:pt x="682" y="257"/>
                  </a:lnTo>
                  <a:lnTo>
                    <a:pt x="683" y="257"/>
                  </a:lnTo>
                  <a:close/>
                  <a:moveTo>
                    <a:pt x="709" y="266"/>
                  </a:moveTo>
                  <a:lnTo>
                    <a:pt x="709" y="266"/>
                  </a:lnTo>
                  <a:lnTo>
                    <a:pt x="711" y="268"/>
                  </a:lnTo>
                  <a:lnTo>
                    <a:pt x="712" y="269"/>
                  </a:lnTo>
                  <a:lnTo>
                    <a:pt x="712" y="273"/>
                  </a:lnTo>
                  <a:lnTo>
                    <a:pt x="712" y="274"/>
                  </a:lnTo>
                  <a:lnTo>
                    <a:pt x="711" y="278"/>
                  </a:lnTo>
                  <a:lnTo>
                    <a:pt x="709" y="279"/>
                  </a:lnTo>
                  <a:lnTo>
                    <a:pt x="706" y="279"/>
                  </a:lnTo>
                  <a:lnTo>
                    <a:pt x="704" y="279"/>
                  </a:lnTo>
                  <a:lnTo>
                    <a:pt x="701" y="278"/>
                  </a:lnTo>
                  <a:lnTo>
                    <a:pt x="699" y="276"/>
                  </a:lnTo>
                  <a:lnTo>
                    <a:pt x="699" y="273"/>
                  </a:lnTo>
                  <a:lnTo>
                    <a:pt x="699" y="269"/>
                  </a:lnTo>
                  <a:lnTo>
                    <a:pt x="701" y="268"/>
                  </a:lnTo>
                  <a:lnTo>
                    <a:pt x="704" y="266"/>
                  </a:lnTo>
                  <a:lnTo>
                    <a:pt x="706" y="266"/>
                  </a:lnTo>
                  <a:lnTo>
                    <a:pt x="709" y="266"/>
                  </a:lnTo>
                  <a:close/>
                  <a:moveTo>
                    <a:pt x="733" y="276"/>
                  </a:moveTo>
                  <a:lnTo>
                    <a:pt x="733" y="276"/>
                  </a:lnTo>
                  <a:lnTo>
                    <a:pt x="736" y="278"/>
                  </a:lnTo>
                  <a:lnTo>
                    <a:pt x="738" y="279"/>
                  </a:lnTo>
                  <a:lnTo>
                    <a:pt x="738" y="282"/>
                  </a:lnTo>
                  <a:lnTo>
                    <a:pt x="738" y="284"/>
                  </a:lnTo>
                  <a:lnTo>
                    <a:pt x="736" y="287"/>
                  </a:lnTo>
                  <a:lnTo>
                    <a:pt x="735" y="289"/>
                  </a:lnTo>
                  <a:lnTo>
                    <a:pt x="732" y="289"/>
                  </a:lnTo>
                  <a:lnTo>
                    <a:pt x="728" y="289"/>
                  </a:lnTo>
                  <a:lnTo>
                    <a:pt x="727" y="287"/>
                  </a:lnTo>
                  <a:lnTo>
                    <a:pt x="725" y="286"/>
                  </a:lnTo>
                  <a:lnTo>
                    <a:pt x="725" y="282"/>
                  </a:lnTo>
                  <a:lnTo>
                    <a:pt x="725" y="279"/>
                  </a:lnTo>
                  <a:lnTo>
                    <a:pt x="727" y="278"/>
                  </a:lnTo>
                  <a:lnTo>
                    <a:pt x="728" y="276"/>
                  </a:lnTo>
                  <a:lnTo>
                    <a:pt x="732" y="276"/>
                  </a:lnTo>
                  <a:lnTo>
                    <a:pt x="733" y="276"/>
                  </a:lnTo>
                  <a:close/>
                  <a:moveTo>
                    <a:pt x="759" y="286"/>
                  </a:moveTo>
                  <a:lnTo>
                    <a:pt x="759" y="286"/>
                  </a:lnTo>
                  <a:lnTo>
                    <a:pt x="760" y="287"/>
                  </a:lnTo>
                  <a:lnTo>
                    <a:pt x="762" y="289"/>
                  </a:lnTo>
                  <a:lnTo>
                    <a:pt x="764" y="292"/>
                  </a:lnTo>
                  <a:lnTo>
                    <a:pt x="762" y="294"/>
                  </a:lnTo>
                  <a:lnTo>
                    <a:pt x="760" y="297"/>
                  </a:lnTo>
                  <a:lnTo>
                    <a:pt x="759" y="298"/>
                  </a:lnTo>
                  <a:lnTo>
                    <a:pt x="757" y="298"/>
                  </a:lnTo>
                  <a:lnTo>
                    <a:pt x="754" y="298"/>
                  </a:lnTo>
                  <a:lnTo>
                    <a:pt x="752" y="297"/>
                  </a:lnTo>
                  <a:lnTo>
                    <a:pt x="751" y="294"/>
                  </a:lnTo>
                  <a:lnTo>
                    <a:pt x="749" y="292"/>
                  </a:lnTo>
                  <a:lnTo>
                    <a:pt x="751" y="289"/>
                  </a:lnTo>
                  <a:lnTo>
                    <a:pt x="751" y="287"/>
                  </a:lnTo>
                  <a:lnTo>
                    <a:pt x="754" y="286"/>
                  </a:lnTo>
                  <a:lnTo>
                    <a:pt x="756" y="286"/>
                  </a:lnTo>
                  <a:lnTo>
                    <a:pt x="759" y="286"/>
                  </a:lnTo>
                  <a:close/>
                  <a:moveTo>
                    <a:pt x="784" y="295"/>
                  </a:moveTo>
                  <a:lnTo>
                    <a:pt x="784" y="295"/>
                  </a:lnTo>
                  <a:lnTo>
                    <a:pt x="786" y="297"/>
                  </a:lnTo>
                  <a:lnTo>
                    <a:pt x="788" y="298"/>
                  </a:lnTo>
                  <a:lnTo>
                    <a:pt x="788" y="300"/>
                  </a:lnTo>
                  <a:lnTo>
                    <a:pt x="788" y="303"/>
                  </a:lnTo>
                  <a:lnTo>
                    <a:pt x="786" y="305"/>
                  </a:lnTo>
                  <a:lnTo>
                    <a:pt x="784" y="306"/>
                  </a:lnTo>
                  <a:lnTo>
                    <a:pt x="781" y="308"/>
                  </a:lnTo>
                  <a:lnTo>
                    <a:pt x="780" y="308"/>
                  </a:lnTo>
                  <a:lnTo>
                    <a:pt x="776" y="306"/>
                  </a:lnTo>
                  <a:lnTo>
                    <a:pt x="775" y="303"/>
                  </a:lnTo>
                  <a:lnTo>
                    <a:pt x="775" y="302"/>
                  </a:lnTo>
                  <a:lnTo>
                    <a:pt x="775" y="298"/>
                  </a:lnTo>
                  <a:lnTo>
                    <a:pt x="776" y="297"/>
                  </a:lnTo>
                  <a:lnTo>
                    <a:pt x="778" y="295"/>
                  </a:lnTo>
                  <a:lnTo>
                    <a:pt x="781" y="294"/>
                  </a:lnTo>
                  <a:lnTo>
                    <a:pt x="784" y="295"/>
                  </a:lnTo>
                  <a:close/>
                  <a:moveTo>
                    <a:pt x="808" y="305"/>
                  </a:moveTo>
                  <a:lnTo>
                    <a:pt x="808" y="305"/>
                  </a:lnTo>
                  <a:lnTo>
                    <a:pt x="812" y="305"/>
                  </a:lnTo>
                  <a:lnTo>
                    <a:pt x="812" y="308"/>
                  </a:lnTo>
                  <a:lnTo>
                    <a:pt x="813" y="310"/>
                  </a:lnTo>
                  <a:lnTo>
                    <a:pt x="813" y="313"/>
                  </a:lnTo>
                  <a:lnTo>
                    <a:pt x="812" y="314"/>
                  </a:lnTo>
                  <a:lnTo>
                    <a:pt x="808" y="316"/>
                  </a:lnTo>
                  <a:lnTo>
                    <a:pt x="807" y="318"/>
                  </a:lnTo>
                  <a:lnTo>
                    <a:pt x="804" y="316"/>
                  </a:lnTo>
                  <a:lnTo>
                    <a:pt x="802" y="316"/>
                  </a:lnTo>
                  <a:lnTo>
                    <a:pt x="800" y="313"/>
                  </a:lnTo>
                  <a:lnTo>
                    <a:pt x="800" y="311"/>
                  </a:lnTo>
                  <a:lnTo>
                    <a:pt x="800" y="308"/>
                  </a:lnTo>
                  <a:lnTo>
                    <a:pt x="802" y="306"/>
                  </a:lnTo>
                  <a:lnTo>
                    <a:pt x="804" y="305"/>
                  </a:lnTo>
                  <a:lnTo>
                    <a:pt x="805" y="303"/>
                  </a:lnTo>
                  <a:lnTo>
                    <a:pt x="808" y="305"/>
                  </a:lnTo>
                  <a:close/>
                  <a:moveTo>
                    <a:pt x="834" y="314"/>
                  </a:moveTo>
                  <a:lnTo>
                    <a:pt x="834" y="314"/>
                  </a:lnTo>
                  <a:lnTo>
                    <a:pt x="836" y="314"/>
                  </a:lnTo>
                  <a:lnTo>
                    <a:pt x="837" y="318"/>
                  </a:lnTo>
                  <a:lnTo>
                    <a:pt x="837" y="319"/>
                  </a:lnTo>
                  <a:lnTo>
                    <a:pt x="837" y="322"/>
                  </a:lnTo>
                  <a:lnTo>
                    <a:pt x="836" y="324"/>
                  </a:lnTo>
                  <a:lnTo>
                    <a:pt x="834" y="326"/>
                  </a:lnTo>
                  <a:lnTo>
                    <a:pt x="831" y="327"/>
                  </a:lnTo>
                  <a:lnTo>
                    <a:pt x="829" y="326"/>
                  </a:lnTo>
                  <a:lnTo>
                    <a:pt x="826" y="324"/>
                  </a:lnTo>
                  <a:lnTo>
                    <a:pt x="824" y="322"/>
                  </a:lnTo>
                  <a:lnTo>
                    <a:pt x="824" y="321"/>
                  </a:lnTo>
                  <a:lnTo>
                    <a:pt x="824" y="318"/>
                  </a:lnTo>
                  <a:lnTo>
                    <a:pt x="826" y="316"/>
                  </a:lnTo>
                  <a:lnTo>
                    <a:pt x="829" y="314"/>
                  </a:lnTo>
                  <a:lnTo>
                    <a:pt x="831" y="313"/>
                  </a:lnTo>
                  <a:lnTo>
                    <a:pt x="834" y="314"/>
                  </a:lnTo>
                  <a:close/>
                  <a:moveTo>
                    <a:pt x="858" y="322"/>
                  </a:moveTo>
                  <a:lnTo>
                    <a:pt x="858" y="322"/>
                  </a:lnTo>
                  <a:lnTo>
                    <a:pt x="861" y="324"/>
                  </a:lnTo>
                  <a:lnTo>
                    <a:pt x="863" y="327"/>
                  </a:lnTo>
                  <a:lnTo>
                    <a:pt x="863" y="329"/>
                  </a:lnTo>
                  <a:lnTo>
                    <a:pt x="863" y="332"/>
                  </a:lnTo>
                  <a:lnTo>
                    <a:pt x="861" y="334"/>
                  </a:lnTo>
                  <a:lnTo>
                    <a:pt x="860" y="335"/>
                  </a:lnTo>
                  <a:lnTo>
                    <a:pt x="856" y="335"/>
                  </a:lnTo>
                  <a:lnTo>
                    <a:pt x="853" y="335"/>
                  </a:lnTo>
                  <a:lnTo>
                    <a:pt x="852" y="334"/>
                  </a:lnTo>
                  <a:lnTo>
                    <a:pt x="850" y="332"/>
                  </a:lnTo>
                  <a:lnTo>
                    <a:pt x="850" y="329"/>
                  </a:lnTo>
                  <a:lnTo>
                    <a:pt x="850" y="327"/>
                  </a:lnTo>
                  <a:lnTo>
                    <a:pt x="852" y="324"/>
                  </a:lnTo>
                  <a:lnTo>
                    <a:pt x="853" y="324"/>
                  </a:lnTo>
                  <a:lnTo>
                    <a:pt x="856" y="322"/>
                  </a:lnTo>
                  <a:lnTo>
                    <a:pt x="858" y="322"/>
                  </a:lnTo>
                  <a:close/>
                  <a:moveTo>
                    <a:pt x="884" y="332"/>
                  </a:moveTo>
                  <a:lnTo>
                    <a:pt x="884" y="332"/>
                  </a:lnTo>
                  <a:lnTo>
                    <a:pt x="885" y="334"/>
                  </a:lnTo>
                  <a:lnTo>
                    <a:pt x="887" y="337"/>
                  </a:lnTo>
                  <a:lnTo>
                    <a:pt x="888" y="338"/>
                  </a:lnTo>
                  <a:lnTo>
                    <a:pt x="887" y="342"/>
                  </a:lnTo>
                  <a:lnTo>
                    <a:pt x="885" y="343"/>
                  </a:lnTo>
                  <a:lnTo>
                    <a:pt x="884" y="345"/>
                  </a:lnTo>
                  <a:lnTo>
                    <a:pt x="882" y="345"/>
                  </a:lnTo>
                  <a:lnTo>
                    <a:pt x="879" y="345"/>
                  </a:lnTo>
                  <a:lnTo>
                    <a:pt x="877" y="343"/>
                  </a:lnTo>
                  <a:lnTo>
                    <a:pt x="876" y="342"/>
                  </a:lnTo>
                  <a:lnTo>
                    <a:pt x="874" y="338"/>
                  </a:lnTo>
                  <a:lnTo>
                    <a:pt x="876" y="337"/>
                  </a:lnTo>
                  <a:lnTo>
                    <a:pt x="876" y="334"/>
                  </a:lnTo>
                  <a:lnTo>
                    <a:pt x="879" y="332"/>
                  </a:lnTo>
                  <a:lnTo>
                    <a:pt x="880" y="332"/>
                  </a:lnTo>
                  <a:lnTo>
                    <a:pt x="884" y="332"/>
                  </a:lnTo>
                  <a:close/>
                  <a:moveTo>
                    <a:pt x="909" y="342"/>
                  </a:moveTo>
                  <a:lnTo>
                    <a:pt x="909" y="342"/>
                  </a:lnTo>
                  <a:lnTo>
                    <a:pt x="911" y="343"/>
                  </a:lnTo>
                  <a:lnTo>
                    <a:pt x="913" y="345"/>
                  </a:lnTo>
                  <a:lnTo>
                    <a:pt x="913" y="348"/>
                  </a:lnTo>
                  <a:lnTo>
                    <a:pt x="913" y="351"/>
                  </a:lnTo>
                  <a:lnTo>
                    <a:pt x="911" y="353"/>
                  </a:lnTo>
                  <a:lnTo>
                    <a:pt x="909" y="354"/>
                  </a:lnTo>
                  <a:lnTo>
                    <a:pt x="906" y="354"/>
                  </a:lnTo>
                  <a:lnTo>
                    <a:pt x="905" y="354"/>
                  </a:lnTo>
                  <a:lnTo>
                    <a:pt x="901" y="353"/>
                  </a:lnTo>
                  <a:lnTo>
                    <a:pt x="900" y="351"/>
                  </a:lnTo>
                  <a:lnTo>
                    <a:pt x="900" y="348"/>
                  </a:lnTo>
                  <a:lnTo>
                    <a:pt x="900" y="346"/>
                  </a:lnTo>
                  <a:lnTo>
                    <a:pt x="901" y="343"/>
                  </a:lnTo>
                  <a:lnTo>
                    <a:pt x="903" y="342"/>
                  </a:lnTo>
                  <a:lnTo>
                    <a:pt x="906" y="342"/>
                  </a:lnTo>
                  <a:lnTo>
                    <a:pt x="909" y="342"/>
                  </a:lnTo>
                  <a:close/>
                  <a:moveTo>
                    <a:pt x="933" y="351"/>
                  </a:moveTo>
                  <a:lnTo>
                    <a:pt x="933" y="351"/>
                  </a:lnTo>
                  <a:lnTo>
                    <a:pt x="937" y="353"/>
                  </a:lnTo>
                  <a:lnTo>
                    <a:pt x="937" y="354"/>
                  </a:lnTo>
                  <a:lnTo>
                    <a:pt x="938" y="358"/>
                  </a:lnTo>
                  <a:lnTo>
                    <a:pt x="938" y="361"/>
                  </a:lnTo>
                  <a:lnTo>
                    <a:pt x="937" y="362"/>
                  </a:lnTo>
                  <a:lnTo>
                    <a:pt x="933" y="364"/>
                  </a:lnTo>
                  <a:lnTo>
                    <a:pt x="932" y="364"/>
                  </a:lnTo>
                  <a:lnTo>
                    <a:pt x="929" y="364"/>
                  </a:lnTo>
                  <a:lnTo>
                    <a:pt x="927" y="362"/>
                  </a:lnTo>
                  <a:lnTo>
                    <a:pt x="925" y="361"/>
                  </a:lnTo>
                  <a:lnTo>
                    <a:pt x="924" y="358"/>
                  </a:lnTo>
                  <a:lnTo>
                    <a:pt x="925" y="356"/>
                  </a:lnTo>
                  <a:lnTo>
                    <a:pt x="927" y="353"/>
                  </a:lnTo>
                  <a:lnTo>
                    <a:pt x="929" y="351"/>
                  </a:lnTo>
                  <a:lnTo>
                    <a:pt x="930" y="351"/>
                  </a:lnTo>
                  <a:lnTo>
                    <a:pt x="933" y="351"/>
                  </a:lnTo>
                  <a:close/>
                  <a:moveTo>
                    <a:pt x="959" y="361"/>
                  </a:moveTo>
                  <a:lnTo>
                    <a:pt x="959" y="361"/>
                  </a:lnTo>
                  <a:lnTo>
                    <a:pt x="961" y="362"/>
                  </a:lnTo>
                  <a:lnTo>
                    <a:pt x="962" y="364"/>
                  </a:lnTo>
                  <a:lnTo>
                    <a:pt x="962" y="367"/>
                  </a:lnTo>
                  <a:lnTo>
                    <a:pt x="962" y="369"/>
                  </a:lnTo>
                  <a:lnTo>
                    <a:pt x="961" y="372"/>
                  </a:lnTo>
                  <a:lnTo>
                    <a:pt x="959" y="374"/>
                  </a:lnTo>
                  <a:lnTo>
                    <a:pt x="956" y="374"/>
                  </a:lnTo>
                  <a:lnTo>
                    <a:pt x="954" y="374"/>
                  </a:lnTo>
                  <a:lnTo>
                    <a:pt x="951" y="372"/>
                  </a:lnTo>
                  <a:lnTo>
                    <a:pt x="949" y="370"/>
                  </a:lnTo>
                  <a:lnTo>
                    <a:pt x="949" y="367"/>
                  </a:lnTo>
                  <a:lnTo>
                    <a:pt x="949" y="364"/>
                  </a:lnTo>
                  <a:lnTo>
                    <a:pt x="951" y="362"/>
                  </a:lnTo>
                  <a:lnTo>
                    <a:pt x="954" y="361"/>
                  </a:lnTo>
                  <a:lnTo>
                    <a:pt x="956" y="361"/>
                  </a:lnTo>
                  <a:lnTo>
                    <a:pt x="959" y="361"/>
                  </a:lnTo>
                  <a:close/>
                  <a:moveTo>
                    <a:pt x="983" y="370"/>
                  </a:moveTo>
                  <a:lnTo>
                    <a:pt x="983" y="370"/>
                  </a:lnTo>
                  <a:lnTo>
                    <a:pt x="986" y="372"/>
                  </a:lnTo>
                  <a:lnTo>
                    <a:pt x="988" y="374"/>
                  </a:lnTo>
                  <a:lnTo>
                    <a:pt x="988" y="377"/>
                  </a:lnTo>
                  <a:lnTo>
                    <a:pt x="988" y="378"/>
                  </a:lnTo>
                  <a:lnTo>
                    <a:pt x="986" y="382"/>
                  </a:lnTo>
                  <a:lnTo>
                    <a:pt x="985" y="383"/>
                  </a:lnTo>
                  <a:lnTo>
                    <a:pt x="981" y="383"/>
                  </a:lnTo>
                  <a:lnTo>
                    <a:pt x="978" y="383"/>
                  </a:lnTo>
                  <a:lnTo>
                    <a:pt x="977" y="382"/>
                  </a:lnTo>
                  <a:lnTo>
                    <a:pt x="975" y="380"/>
                  </a:lnTo>
                  <a:lnTo>
                    <a:pt x="975" y="377"/>
                  </a:lnTo>
                  <a:lnTo>
                    <a:pt x="975" y="374"/>
                  </a:lnTo>
                  <a:lnTo>
                    <a:pt x="977" y="372"/>
                  </a:lnTo>
                  <a:lnTo>
                    <a:pt x="978" y="370"/>
                  </a:lnTo>
                  <a:lnTo>
                    <a:pt x="981" y="370"/>
                  </a:lnTo>
                  <a:lnTo>
                    <a:pt x="983" y="370"/>
                  </a:lnTo>
                  <a:close/>
                  <a:moveTo>
                    <a:pt x="1009" y="380"/>
                  </a:moveTo>
                  <a:lnTo>
                    <a:pt x="1009" y="380"/>
                  </a:lnTo>
                  <a:lnTo>
                    <a:pt x="1010" y="382"/>
                  </a:lnTo>
                  <a:lnTo>
                    <a:pt x="1012" y="383"/>
                  </a:lnTo>
                  <a:lnTo>
                    <a:pt x="1013" y="386"/>
                  </a:lnTo>
                  <a:lnTo>
                    <a:pt x="1012" y="388"/>
                  </a:lnTo>
                  <a:lnTo>
                    <a:pt x="1010" y="391"/>
                  </a:lnTo>
                  <a:lnTo>
                    <a:pt x="1009" y="393"/>
                  </a:lnTo>
                  <a:lnTo>
                    <a:pt x="1007" y="393"/>
                  </a:lnTo>
                  <a:lnTo>
                    <a:pt x="1004" y="393"/>
                  </a:lnTo>
                  <a:lnTo>
                    <a:pt x="1002" y="391"/>
                  </a:lnTo>
                  <a:lnTo>
                    <a:pt x="1001" y="388"/>
                  </a:lnTo>
                  <a:lnTo>
                    <a:pt x="999" y="386"/>
                  </a:lnTo>
                  <a:lnTo>
                    <a:pt x="1001" y="383"/>
                  </a:lnTo>
                  <a:lnTo>
                    <a:pt x="1001" y="382"/>
                  </a:lnTo>
                  <a:lnTo>
                    <a:pt x="1004" y="380"/>
                  </a:lnTo>
                  <a:lnTo>
                    <a:pt x="1005" y="380"/>
                  </a:lnTo>
                  <a:lnTo>
                    <a:pt x="1009" y="380"/>
                  </a:lnTo>
                  <a:close/>
                  <a:moveTo>
                    <a:pt x="1033" y="390"/>
                  </a:moveTo>
                  <a:lnTo>
                    <a:pt x="1033" y="390"/>
                  </a:lnTo>
                  <a:lnTo>
                    <a:pt x="1036" y="391"/>
                  </a:lnTo>
                  <a:lnTo>
                    <a:pt x="1037" y="393"/>
                  </a:lnTo>
                  <a:lnTo>
                    <a:pt x="1037" y="394"/>
                  </a:lnTo>
                  <a:lnTo>
                    <a:pt x="1037" y="398"/>
                  </a:lnTo>
                  <a:lnTo>
                    <a:pt x="1036" y="401"/>
                  </a:lnTo>
                  <a:lnTo>
                    <a:pt x="1034" y="401"/>
                  </a:lnTo>
                  <a:lnTo>
                    <a:pt x="1031" y="402"/>
                  </a:lnTo>
                  <a:lnTo>
                    <a:pt x="1029" y="402"/>
                  </a:lnTo>
                  <a:lnTo>
                    <a:pt x="1026" y="401"/>
                  </a:lnTo>
                  <a:lnTo>
                    <a:pt x="1025" y="398"/>
                  </a:lnTo>
                  <a:lnTo>
                    <a:pt x="1025" y="396"/>
                  </a:lnTo>
                  <a:lnTo>
                    <a:pt x="1025" y="393"/>
                  </a:lnTo>
                  <a:lnTo>
                    <a:pt x="1026" y="391"/>
                  </a:lnTo>
                  <a:lnTo>
                    <a:pt x="1028" y="390"/>
                  </a:lnTo>
                  <a:lnTo>
                    <a:pt x="1031" y="388"/>
                  </a:lnTo>
                  <a:lnTo>
                    <a:pt x="1033" y="390"/>
                  </a:lnTo>
                  <a:close/>
                  <a:moveTo>
                    <a:pt x="1058" y="399"/>
                  </a:moveTo>
                  <a:lnTo>
                    <a:pt x="1058" y="399"/>
                  </a:lnTo>
                  <a:lnTo>
                    <a:pt x="1060" y="401"/>
                  </a:lnTo>
                  <a:lnTo>
                    <a:pt x="1061" y="402"/>
                  </a:lnTo>
                  <a:lnTo>
                    <a:pt x="1063" y="404"/>
                  </a:lnTo>
                  <a:lnTo>
                    <a:pt x="1063" y="407"/>
                  </a:lnTo>
                  <a:lnTo>
                    <a:pt x="1061" y="409"/>
                  </a:lnTo>
                  <a:lnTo>
                    <a:pt x="1058" y="410"/>
                  </a:lnTo>
                  <a:lnTo>
                    <a:pt x="1057" y="412"/>
                  </a:lnTo>
                  <a:lnTo>
                    <a:pt x="1053" y="410"/>
                  </a:lnTo>
                  <a:lnTo>
                    <a:pt x="1052" y="410"/>
                  </a:lnTo>
                  <a:lnTo>
                    <a:pt x="1050" y="407"/>
                  </a:lnTo>
                  <a:lnTo>
                    <a:pt x="1049" y="406"/>
                  </a:lnTo>
                  <a:lnTo>
                    <a:pt x="1050" y="402"/>
                  </a:lnTo>
                  <a:lnTo>
                    <a:pt x="1052" y="401"/>
                  </a:lnTo>
                  <a:lnTo>
                    <a:pt x="1053" y="399"/>
                  </a:lnTo>
                  <a:lnTo>
                    <a:pt x="1055" y="398"/>
                  </a:lnTo>
                  <a:lnTo>
                    <a:pt x="1058" y="399"/>
                  </a:lnTo>
                  <a:close/>
                  <a:moveTo>
                    <a:pt x="1084" y="409"/>
                  </a:moveTo>
                  <a:lnTo>
                    <a:pt x="1084" y="409"/>
                  </a:lnTo>
                  <a:lnTo>
                    <a:pt x="1086" y="409"/>
                  </a:lnTo>
                  <a:lnTo>
                    <a:pt x="1087" y="412"/>
                  </a:lnTo>
                  <a:lnTo>
                    <a:pt x="1087" y="414"/>
                  </a:lnTo>
                  <a:lnTo>
                    <a:pt x="1087" y="417"/>
                  </a:lnTo>
                  <a:lnTo>
                    <a:pt x="1086" y="418"/>
                  </a:lnTo>
                  <a:lnTo>
                    <a:pt x="1084" y="420"/>
                  </a:lnTo>
                  <a:lnTo>
                    <a:pt x="1081" y="422"/>
                  </a:lnTo>
                  <a:lnTo>
                    <a:pt x="1079" y="420"/>
                  </a:lnTo>
                  <a:lnTo>
                    <a:pt x="1076" y="418"/>
                  </a:lnTo>
                  <a:lnTo>
                    <a:pt x="1074" y="417"/>
                  </a:lnTo>
                  <a:lnTo>
                    <a:pt x="1074" y="415"/>
                  </a:lnTo>
                  <a:lnTo>
                    <a:pt x="1074" y="412"/>
                  </a:lnTo>
                  <a:lnTo>
                    <a:pt x="1076" y="410"/>
                  </a:lnTo>
                  <a:lnTo>
                    <a:pt x="1077" y="409"/>
                  </a:lnTo>
                  <a:lnTo>
                    <a:pt x="1081" y="407"/>
                  </a:lnTo>
                  <a:lnTo>
                    <a:pt x="1084" y="409"/>
                  </a:lnTo>
                  <a:close/>
                  <a:moveTo>
                    <a:pt x="1108" y="417"/>
                  </a:moveTo>
                  <a:lnTo>
                    <a:pt x="1108" y="417"/>
                  </a:lnTo>
                  <a:lnTo>
                    <a:pt x="1111" y="418"/>
                  </a:lnTo>
                  <a:lnTo>
                    <a:pt x="1113" y="422"/>
                  </a:lnTo>
                  <a:lnTo>
                    <a:pt x="1113" y="423"/>
                  </a:lnTo>
                  <a:lnTo>
                    <a:pt x="1113" y="426"/>
                  </a:lnTo>
                  <a:lnTo>
                    <a:pt x="1111" y="428"/>
                  </a:lnTo>
                  <a:lnTo>
                    <a:pt x="1110" y="430"/>
                  </a:lnTo>
                  <a:lnTo>
                    <a:pt x="1106" y="431"/>
                  </a:lnTo>
                  <a:lnTo>
                    <a:pt x="1103" y="430"/>
                  </a:lnTo>
                  <a:lnTo>
                    <a:pt x="1102" y="428"/>
                  </a:lnTo>
                  <a:lnTo>
                    <a:pt x="1100" y="426"/>
                  </a:lnTo>
                  <a:lnTo>
                    <a:pt x="1100" y="425"/>
                  </a:lnTo>
                  <a:lnTo>
                    <a:pt x="1100" y="422"/>
                  </a:lnTo>
                  <a:lnTo>
                    <a:pt x="1102" y="418"/>
                  </a:lnTo>
                  <a:lnTo>
                    <a:pt x="1103" y="418"/>
                  </a:lnTo>
                  <a:lnTo>
                    <a:pt x="1106" y="417"/>
                  </a:lnTo>
                  <a:lnTo>
                    <a:pt x="1108" y="417"/>
                  </a:lnTo>
                  <a:close/>
                  <a:moveTo>
                    <a:pt x="1134" y="426"/>
                  </a:moveTo>
                  <a:lnTo>
                    <a:pt x="1134" y="426"/>
                  </a:lnTo>
                  <a:lnTo>
                    <a:pt x="1135" y="428"/>
                  </a:lnTo>
                  <a:lnTo>
                    <a:pt x="1137" y="431"/>
                  </a:lnTo>
                  <a:lnTo>
                    <a:pt x="1138" y="433"/>
                  </a:lnTo>
                  <a:lnTo>
                    <a:pt x="1137" y="436"/>
                  </a:lnTo>
                  <a:lnTo>
                    <a:pt x="1135" y="438"/>
                  </a:lnTo>
                  <a:lnTo>
                    <a:pt x="1134" y="439"/>
                  </a:lnTo>
                  <a:lnTo>
                    <a:pt x="1132" y="439"/>
                  </a:lnTo>
                  <a:lnTo>
                    <a:pt x="1129" y="439"/>
                  </a:lnTo>
                  <a:lnTo>
                    <a:pt x="1127" y="438"/>
                  </a:lnTo>
                  <a:lnTo>
                    <a:pt x="1126" y="436"/>
                  </a:lnTo>
                  <a:lnTo>
                    <a:pt x="1124" y="433"/>
                  </a:lnTo>
                  <a:lnTo>
                    <a:pt x="1124" y="431"/>
                  </a:lnTo>
                  <a:lnTo>
                    <a:pt x="1126" y="428"/>
                  </a:lnTo>
                  <a:lnTo>
                    <a:pt x="1129" y="426"/>
                  </a:lnTo>
                  <a:lnTo>
                    <a:pt x="1130" y="426"/>
                  </a:lnTo>
                  <a:lnTo>
                    <a:pt x="1134" y="426"/>
                  </a:lnTo>
                  <a:close/>
                  <a:moveTo>
                    <a:pt x="1158" y="436"/>
                  </a:moveTo>
                  <a:lnTo>
                    <a:pt x="1158" y="436"/>
                  </a:lnTo>
                  <a:lnTo>
                    <a:pt x="1161" y="438"/>
                  </a:lnTo>
                  <a:lnTo>
                    <a:pt x="1162" y="439"/>
                  </a:lnTo>
                  <a:lnTo>
                    <a:pt x="1162" y="442"/>
                  </a:lnTo>
                  <a:lnTo>
                    <a:pt x="1162" y="446"/>
                  </a:lnTo>
                  <a:lnTo>
                    <a:pt x="1161" y="447"/>
                  </a:lnTo>
                  <a:lnTo>
                    <a:pt x="1159" y="449"/>
                  </a:lnTo>
                  <a:lnTo>
                    <a:pt x="1156" y="449"/>
                  </a:lnTo>
                  <a:lnTo>
                    <a:pt x="1154" y="449"/>
                  </a:lnTo>
                  <a:lnTo>
                    <a:pt x="1151" y="447"/>
                  </a:lnTo>
                  <a:lnTo>
                    <a:pt x="1150" y="446"/>
                  </a:lnTo>
                  <a:lnTo>
                    <a:pt x="1150" y="442"/>
                  </a:lnTo>
                  <a:lnTo>
                    <a:pt x="1150" y="441"/>
                  </a:lnTo>
                  <a:lnTo>
                    <a:pt x="1151" y="438"/>
                  </a:lnTo>
                  <a:lnTo>
                    <a:pt x="1153" y="436"/>
                  </a:lnTo>
                  <a:lnTo>
                    <a:pt x="1156" y="436"/>
                  </a:lnTo>
                  <a:lnTo>
                    <a:pt x="1158" y="436"/>
                  </a:lnTo>
                  <a:close/>
                  <a:moveTo>
                    <a:pt x="1183" y="446"/>
                  </a:moveTo>
                  <a:lnTo>
                    <a:pt x="1183" y="446"/>
                  </a:lnTo>
                  <a:lnTo>
                    <a:pt x="1185" y="447"/>
                  </a:lnTo>
                  <a:lnTo>
                    <a:pt x="1186" y="449"/>
                  </a:lnTo>
                  <a:lnTo>
                    <a:pt x="1188" y="452"/>
                  </a:lnTo>
                  <a:lnTo>
                    <a:pt x="1186" y="455"/>
                  </a:lnTo>
                  <a:lnTo>
                    <a:pt x="1186" y="457"/>
                  </a:lnTo>
                  <a:lnTo>
                    <a:pt x="1183" y="459"/>
                  </a:lnTo>
                  <a:lnTo>
                    <a:pt x="1182" y="459"/>
                  </a:lnTo>
                  <a:lnTo>
                    <a:pt x="1178" y="459"/>
                  </a:lnTo>
                  <a:lnTo>
                    <a:pt x="1177" y="457"/>
                  </a:lnTo>
                  <a:lnTo>
                    <a:pt x="1175" y="455"/>
                  </a:lnTo>
                  <a:lnTo>
                    <a:pt x="1174" y="452"/>
                  </a:lnTo>
                  <a:lnTo>
                    <a:pt x="1175" y="451"/>
                  </a:lnTo>
                  <a:lnTo>
                    <a:pt x="1177" y="447"/>
                  </a:lnTo>
                  <a:lnTo>
                    <a:pt x="1178" y="446"/>
                  </a:lnTo>
                  <a:lnTo>
                    <a:pt x="1180" y="446"/>
                  </a:lnTo>
                  <a:lnTo>
                    <a:pt x="1183" y="446"/>
                  </a:lnTo>
                  <a:close/>
                  <a:moveTo>
                    <a:pt x="1209" y="455"/>
                  </a:moveTo>
                  <a:lnTo>
                    <a:pt x="1209" y="455"/>
                  </a:lnTo>
                  <a:lnTo>
                    <a:pt x="1210" y="457"/>
                  </a:lnTo>
                  <a:lnTo>
                    <a:pt x="1212" y="459"/>
                  </a:lnTo>
                  <a:lnTo>
                    <a:pt x="1212" y="462"/>
                  </a:lnTo>
                  <a:lnTo>
                    <a:pt x="1212" y="463"/>
                  </a:lnTo>
                  <a:lnTo>
                    <a:pt x="1210" y="467"/>
                  </a:lnTo>
                  <a:lnTo>
                    <a:pt x="1209" y="468"/>
                  </a:lnTo>
                  <a:lnTo>
                    <a:pt x="1206" y="468"/>
                  </a:lnTo>
                  <a:lnTo>
                    <a:pt x="1204" y="468"/>
                  </a:lnTo>
                  <a:lnTo>
                    <a:pt x="1201" y="467"/>
                  </a:lnTo>
                  <a:lnTo>
                    <a:pt x="1199" y="465"/>
                  </a:lnTo>
                  <a:lnTo>
                    <a:pt x="1199" y="462"/>
                  </a:lnTo>
                  <a:lnTo>
                    <a:pt x="1199" y="459"/>
                  </a:lnTo>
                  <a:lnTo>
                    <a:pt x="1201" y="457"/>
                  </a:lnTo>
                  <a:lnTo>
                    <a:pt x="1202" y="455"/>
                  </a:lnTo>
                  <a:lnTo>
                    <a:pt x="1206" y="455"/>
                  </a:lnTo>
                  <a:lnTo>
                    <a:pt x="1209" y="455"/>
                  </a:lnTo>
                  <a:close/>
                  <a:moveTo>
                    <a:pt x="1233" y="465"/>
                  </a:moveTo>
                  <a:lnTo>
                    <a:pt x="1233" y="465"/>
                  </a:lnTo>
                  <a:lnTo>
                    <a:pt x="1236" y="467"/>
                  </a:lnTo>
                  <a:lnTo>
                    <a:pt x="1238" y="468"/>
                  </a:lnTo>
                  <a:lnTo>
                    <a:pt x="1238" y="471"/>
                  </a:lnTo>
                  <a:lnTo>
                    <a:pt x="1238" y="473"/>
                  </a:lnTo>
                  <a:lnTo>
                    <a:pt x="1236" y="476"/>
                  </a:lnTo>
                  <a:lnTo>
                    <a:pt x="1233" y="478"/>
                  </a:lnTo>
                  <a:lnTo>
                    <a:pt x="1231" y="478"/>
                  </a:lnTo>
                  <a:lnTo>
                    <a:pt x="1228" y="478"/>
                  </a:lnTo>
                  <a:lnTo>
                    <a:pt x="1226" y="476"/>
                  </a:lnTo>
                  <a:lnTo>
                    <a:pt x="1225" y="475"/>
                  </a:lnTo>
                  <a:lnTo>
                    <a:pt x="1225" y="471"/>
                  </a:lnTo>
                  <a:lnTo>
                    <a:pt x="1225" y="468"/>
                  </a:lnTo>
                  <a:lnTo>
                    <a:pt x="1226" y="467"/>
                  </a:lnTo>
                  <a:lnTo>
                    <a:pt x="1228" y="465"/>
                  </a:lnTo>
                  <a:lnTo>
                    <a:pt x="1231" y="465"/>
                  </a:lnTo>
                  <a:lnTo>
                    <a:pt x="1233" y="465"/>
                  </a:lnTo>
                  <a:close/>
                  <a:moveTo>
                    <a:pt x="1258" y="475"/>
                  </a:moveTo>
                  <a:lnTo>
                    <a:pt x="1258" y="475"/>
                  </a:lnTo>
                  <a:lnTo>
                    <a:pt x="1260" y="476"/>
                  </a:lnTo>
                  <a:lnTo>
                    <a:pt x="1262" y="478"/>
                  </a:lnTo>
                  <a:lnTo>
                    <a:pt x="1263" y="481"/>
                  </a:lnTo>
                  <a:lnTo>
                    <a:pt x="1262" y="483"/>
                  </a:lnTo>
                  <a:lnTo>
                    <a:pt x="1260" y="486"/>
                  </a:lnTo>
                  <a:lnTo>
                    <a:pt x="1258" y="487"/>
                  </a:lnTo>
                  <a:lnTo>
                    <a:pt x="1257" y="487"/>
                  </a:lnTo>
                  <a:lnTo>
                    <a:pt x="1254" y="487"/>
                  </a:lnTo>
                  <a:lnTo>
                    <a:pt x="1250" y="486"/>
                  </a:lnTo>
                  <a:lnTo>
                    <a:pt x="1250" y="483"/>
                  </a:lnTo>
                  <a:lnTo>
                    <a:pt x="1249" y="481"/>
                  </a:lnTo>
                  <a:lnTo>
                    <a:pt x="1249" y="478"/>
                  </a:lnTo>
                  <a:lnTo>
                    <a:pt x="1250" y="476"/>
                  </a:lnTo>
                  <a:lnTo>
                    <a:pt x="1254" y="475"/>
                  </a:lnTo>
                  <a:lnTo>
                    <a:pt x="1255" y="475"/>
                  </a:lnTo>
                  <a:lnTo>
                    <a:pt x="1258" y="475"/>
                  </a:lnTo>
                  <a:close/>
                  <a:moveTo>
                    <a:pt x="1283" y="484"/>
                  </a:moveTo>
                  <a:lnTo>
                    <a:pt x="1283" y="484"/>
                  </a:lnTo>
                  <a:lnTo>
                    <a:pt x="1286" y="486"/>
                  </a:lnTo>
                  <a:lnTo>
                    <a:pt x="1287" y="487"/>
                  </a:lnTo>
                  <a:lnTo>
                    <a:pt x="1287" y="491"/>
                  </a:lnTo>
                  <a:lnTo>
                    <a:pt x="1287" y="492"/>
                  </a:lnTo>
                  <a:lnTo>
                    <a:pt x="1286" y="495"/>
                  </a:lnTo>
                  <a:lnTo>
                    <a:pt x="1284" y="495"/>
                  </a:lnTo>
                  <a:lnTo>
                    <a:pt x="1281" y="497"/>
                  </a:lnTo>
                  <a:lnTo>
                    <a:pt x="1278" y="497"/>
                  </a:lnTo>
                  <a:lnTo>
                    <a:pt x="1276" y="495"/>
                  </a:lnTo>
                  <a:lnTo>
                    <a:pt x="1275" y="492"/>
                  </a:lnTo>
                  <a:lnTo>
                    <a:pt x="1275" y="491"/>
                  </a:lnTo>
                  <a:lnTo>
                    <a:pt x="1275" y="487"/>
                  </a:lnTo>
                  <a:lnTo>
                    <a:pt x="1276" y="486"/>
                  </a:lnTo>
                  <a:lnTo>
                    <a:pt x="1278" y="484"/>
                  </a:lnTo>
                  <a:lnTo>
                    <a:pt x="1281" y="484"/>
                  </a:lnTo>
                  <a:lnTo>
                    <a:pt x="1283" y="484"/>
                  </a:lnTo>
                  <a:close/>
                  <a:moveTo>
                    <a:pt x="1308" y="494"/>
                  </a:moveTo>
                  <a:lnTo>
                    <a:pt x="1308" y="494"/>
                  </a:lnTo>
                  <a:lnTo>
                    <a:pt x="1310" y="495"/>
                  </a:lnTo>
                  <a:lnTo>
                    <a:pt x="1311" y="497"/>
                  </a:lnTo>
                  <a:lnTo>
                    <a:pt x="1313" y="499"/>
                  </a:lnTo>
                  <a:lnTo>
                    <a:pt x="1311" y="502"/>
                  </a:lnTo>
                  <a:lnTo>
                    <a:pt x="1311" y="503"/>
                  </a:lnTo>
                  <a:lnTo>
                    <a:pt x="1308" y="505"/>
                  </a:lnTo>
                  <a:lnTo>
                    <a:pt x="1307" y="507"/>
                  </a:lnTo>
                  <a:lnTo>
                    <a:pt x="1303" y="505"/>
                  </a:lnTo>
                  <a:lnTo>
                    <a:pt x="1302" y="505"/>
                  </a:lnTo>
                  <a:lnTo>
                    <a:pt x="1300" y="502"/>
                  </a:lnTo>
                  <a:lnTo>
                    <a:pt x="1299" y="500"/>
                  </a:lnTo>
                  <a:lnTo>
                    <a:pt x="1300" y="497"/>
                  </a:lnTo>
                  <a:lnTo>
                    <a:pt x="1302" y="495"/>
                  </a:lnTo>
                  <a:lnTo>
                    <a:pt x="1303" y="494"/>
                  </a:lnTo>
                  <a:lnTo>
                    <a:pt x="1305" y="492"/>
                  </a:lnTo>
                  <a:lnTo>
                    <a:pt x="1308" y="494"/>
                  </a:lnTo>
                  <a:close/>
                  <a:moveTo>
                    <a:pt x="1334" y="503"/>
                  </a:moveTo>
                  <a:lnTo>
                    <a:pt x="1334" y="503"/>
                  </a:lnTo>
                  <a:lnTo>
                    <a:pt x="1335" y="503"/>
                  </a:lnTo>
                  <a:lnTo>
                    <a:pt x="1337" y="507"/>
                  </a:lnTo>
                  <a:lnTo>
                    <a:pt x="1337" y="508"/>
                  </a:lnTo>
                  <a:lnTo>
                    <a:pt x="1337" y="511"/>
                  </a:lnTo>
                  <a:lnTo>
                    <a:pt x="1335" y="513"/>
                  </a:lnTo>
                  <a:lnTo>
                    <a:pt x="1334" y="515"/>
                  </a:lnTo>
                  <a:lnTo>
                    <a:pt x="1331" y="516"/>
                  </a:lnTo>
                  <a:lnTo>
                    <a:pt x="1329" y="515"/>
                  </a:lnTo>
                  <a:lnTo>
                    <a:pt x="1326" y="513"/>
                  </a:lnTo>
                  <a:lnTo>
                    <a:pt x="1324" y="511"/>
                  </a:lnTo>
                  <a:lnTo>
                    <a:pt x="1324" y="510"/>
                  </a:lnTo>
                  <a:lnTo>
                    <a:pt x="1324" y="507"/>
                  </a:lnTo>
                  <a:lnTo>
                    <a:pt x="1326" y="505"/>
                  </a:lnTo>
                  <a:lnTo>
                    <a:pt x="1327" y="503"/>
                  </a:lnTo>
                  <a:lnTo>
                    <a:pt x="1331" y="502"/>
                  </a:lnTo>
                  <a:lnTo>
                    <a:pt x="1334" y="503"/>
                  </a:lnTo>
                  <a:close/>
                  <a:moveTo>
                    <a:pt x="1358" y="511"/>
                  </a:moveTo>
                  <a:lnTo>
                    <a:pt x="1358" y="511"/>
                  </a:lnTo>
                  <a:lnTo>
                    <a:pt x="1361" y="513"/>
                  </a:lnTo>
                  <a:lnTo>
                    <a:pt x="1363" y="516"/>
                  </a:lnTo>
                  <a:lnTo>
                    <a:pt x="1363" y="518"/>
                  </a:lnTo>
                  <a:lnTo>
                    <a:pt x="1363" y="521"/>
                  </a:lnTo>
                  <a:lnTo>
                    <a:pt x="1361" y="523"/>
                  </a:lnTo>
                  <a:lnTo>
                    <a:pt x="1358" y="524"/>
                  </a:lnTo>
                  <a:lnTo>
                    <a:pt x="1356" y="526"/>
                  </a:lnTo>
                  <a:lnTo>
                    <a:pt x="1353" y="524"/>
                  </a:lnTo>
                  <a:lnTo>
                    <a:pt x="1351" y="523"/>
                  </a:lnTo>
                  <a:lnTo>
                    <a:pt x="1350" y="521"/>
                  </a:lnTo>
                  <a:lnTo>
                    <a:pt x="1350" y="519"/>
                  </a:lnTo>
                  <a:lnTo>
                    <a:pt x="1350" y="516"/>
                  </a:lnTo>
                  <a:lnTo>
                    <a:pt x="1351" y="515"/>
                  </a:lnTo>
                  <a:lnTo>
                    <a:pt x="1353" y="513"/>
                  </a:lnTo>
                  <a:lnTo>
                    <a:pt x="1356" y="511"/>
                  </a:lnTo>
                  <a:lnTo>
                    <a:pt x="1358" y="511"/>
                  </a:lnTo>
                  <a:close/>
                  <a:moveTo>
                    <a:pt x="1383" y="521"/>
                  </a:moveTo>
                  <a:lnTo>
                    <a:pt x="1383" y="521"/>
                  </a:lnTo>
                  <a:lnTo>
                    <a:pt x="1385" y="523"/>
                  </a:lnTo>
                  <a:lnTo>
                    <a:pt x="1387" y="526"/>
                  </a:lnTo>
                  <a:lnTo>
                    <a:pt x="1387" y="527"/>
                  </a:lnTo>
                  <a:lnTo>
                    <a:pt x="1387" y="531"/>
                  </a:lnTo>
                  <a:lnTo>
                    <a:pt x="1385" y="532"/>
                  </a:lnTo>
                  <a:lnTo>
                    <a:pt x="1383" y="534"/>
                  </a:lnTo>
                  <a:lnTo>
                    <a:pt x="1382" y="534"/>
                  </a:lnTo>
                  <a:lnTo>
                    <a:pt x="1379" y="534"/>
                  </a:lnTo>
                  <a:lnTo>
                    <a:pt x="1375" y="532"/>
                  </a:lnTo>
                  <a:lnTo>
                    <a:pt x="1375" y="531"/>
                  </a:lnTo>
                  <a:lnTo>
                    <a:pt x="1374" y="527"/>
                  </a:lnTo>
                  <a:lnTo>
                    <a:pt x="1374" y="526"/>
                  </a:lnTo>
                  <a:lnTo>
                    <a:pt x="1375" y="523"/>
                  </a:lnTo>
                  <a:lnTo>
                    <a:pt x="1379" y="521"/>
                  </a:lnTo>
                  <a:lnTo>
                    <a:pt x="1380" y="521"/>
                  </a:lnTo>
                  <a:lnTo>
                    <a:pt x="1383" y="521"/>
                  </a:lnTo>
                  <a:close/>
                  <a:moveTo>
                    <a:pt x="1407" y="531"/>
                  </a:moveTo>
                  <a:lnTo>
                    <a:pt x="1407" y="531"/>
                  </a:lnTo>
                  <a:lnTo>
                    <a:pt x="1411" y="532"/>
                  </a:lnTo>
                  <a:lnTo>
                    <a:pt x="1412" y="534"/>
                  </a:lnTo>
                  <a:lnTo>
                    <a:pt x="1412" y="537"/>
                  </a:lnTo>
                  <a:lnTo>
                    <a:pt x="1412" y="540"/>
                  </a:lnTo>
                  <a:lnTo>
                    <a:pt x="1411" y="542"/>
                  </a:lnTo>
                  <a:lnTo>
                    <a:pt x="1409" y="543"/>
                  </a:lnTo>
                  <a:lnTo>
                    <a:pt x="1406" y="543"/>
                  </a:lnTo>
                  <a:lnTo>
                    <a:pt x="1403" y="543"/>
                  </a:lnTo>
                  <a:lnTo>
                    <a:pt x="1401" y="542"/>
                  </a:lnTo>
                  <a:lnTo>
                    <a:pt x="1399" y="540"/>
                  </a:lnTo>
                  <a:lnTo>
                    <a:pt x="1399" y="537"/>
                  </a:lnTo>
                  <a:lnTo>
                    <a:pt x="1399" y="535"/>
                  </a:lnTo>
                  <a:lnTo>
                    <a:pt x="1401" y="532"/>
                  </a:lnTo>
                  <a:lnTo>
                    <a:pt x="1403" y="531"/>
                  </a:lnTo>
                  <a:lnTo>
                    <a:pt x="1406" y="531"/>
                  </a:lnTo>
                  <a:lnTo>
                    <a:pt x="1407" y="531"/>
                  </a:lnTo>
                  <a:close/>
                  <a:moveTo>
                    <a:pt x="1433" y="540"/>
                  </a:moveTo>
                  <a:lnTo>
                    <a:pt x="1433" y="540"/>
                  </a:lnTo>
                  <a:lnTo>
                    <a:pt x="1435" y="542"/>
                  </a:lnTo>
                  <a:lnTo>
                    <a:pt x="1436" y="543"/>
                  </a:lnTo>
                  <a:lnTo>
                    <a:pt x="1438" y="547"/>
                  </a:lnTo>
                  <a:lnTo>
                    <a:pt x="1436" y="550"/>
                  </a:lnTo>
                  <a:lnTo>
                    <a:pt x="1436" y="551"/>
                  </a:lnTo>
                  <a:lnTo>
                    <a:pt x="1433" y="553"/>
                  </a:lnTo>
                  <a:lnTo>
                    <a:pt x="1431" y="553"/>
                  </a:lnTo>
                  <a:lnTo>
                    <a:pt x="1428" y="553"/>
                  </a:lnTo>
                  <a:lnTo>
                    <a:pt x="1427" y="551"/>
                  </a:lnTo>
                  <a:lnTo>
                    <a:pt x="1425" y="550"/>
                  </a:lnTo>
                  <a:lnTo>
                    <a:pt x="1423" y="547"/>
                  </a:lnTo>
                  <a:lnTo>
                    <a:pt x="1425" y="545"/>
                  </a:lnTo>
                  <a:lnTo>
                    <a:pt x="1427" y="542"/>
                  </a:lnTo>
                  <a:lnTo>
                    <a:pt x="1428" y="540"/>
                  </a:lnTo>
                  <a:lnTo>
                    <a:pt x="1430" y="540"/>
                  </a:lnTo>
                  <a:lnTo>
                    <a:pt x="1433" y="540"/>
                  </a:lnTo>
                  <a:close/>
                  <a:moveTo>
                    <a:pt x="1459" y="550"/>
                  </a:moveTo>
                  <a:lnTo>
                    <a:pt x="1459" y="550"/>
                  </a:lnTo>
                  <a:lnTo>
                    <a:pt x="1460" y="551"/>
                  </a:lnTo>
                  <a:lnTo>
                    <a:pt x="1462" y="553"/>
                  </a:lnTo>
                  <a:lnTo>
                    <a:pt x="1462" y="556"/>
                  </a:lnTo>
                  <a:lnTo>
                    <a:pt x="1462" y="558"/>
                  </a:lnTo>
                  <a:lnTo>
                    <a:pt x="1460" y="561"/>
                  </a:lnTo>
                  <a:lnTo>
                    <a:pt x="1459" y="563"/>
                  </a:lnTo>
                  <a:lnTo>
                    <a:pt x="1456" y="563"/>
                  </a:lnTo>
                  <a:lnTo>
                    <a:pt x="1454" y="563"/>
                  </a:lnTo>
                  <a:lnTo>
                    <a:pt x="1451" y="561"/>
                  </a:lnTo>
                  <a:lnTo>
                    <a:pt x="1449" y="559"/>
                  </a:lnTo>
                  <a:lnTo>
                    <a:pt x="1449" y="556"/>
                  </a:lnTo>
                  <a:lnTo>
                    <a:pt x="1449" y="555"/>
                  </a:lnTo>
                  <a:lnTo>
                    <a:pt x="1451" y="551"/>
                  </a:lnTo>
                  <a:lnTo>
                    <a:pt x="1452" y="550"/>
                  </a:lnTo>
                  <a:lnTo>
                    <a:pt x="1456" y="550"/>
                  </a:lnTo>
                  <a:lnTo>
                    <a:pt x="1459" y="550"/>
                  </a:lnTo>
                  <a:close/>
                  <a:moveTo>
                    <a:pt x="1483" y="559"/>
                  </a:moveTo>
                  <a:lnTo>
                    <a:pt x="1483" y="559"/>
                  </a:lnTo>
                  <a:lnTo>
                    <a:pt x="1486" y="561"/>
                  </a:lnTo>
                  <a:lnTo>
                    <a:pt x="1488" y="563"/>
                  </a:lnTo>
                  <a:lnTo>
                    <a:pt x="1488" y="566"/>
                  </a:lnTo>
                  <a:lnTo>
                    <a:pt x="1488" y="567"/>
                  </a:lnTo>
                  <a:lnTo>
                    <a:pt x="1486" y="571"/>
                  </a:lnTo>
                  <a:lnTo>
                    <a:pt x="1483" y="572"/>
                  </a:lnTo>
                  <a:lnTo>
                    <a:pt x="1481" y="572"/>
                  </a:lnTo>
                  <a:lnTo>
                    <a:pt x="1478" y="572"/>
                  </a:lnTo>
                  <a:lnTo>
                    <a:pt x="1476" y="571"/>
                  </a:lnTo>
                  <a:lnTo>
                    <a:pt x="1475" y="569"/>
                  </a:lnTo>
                  <a:lnTo>
                    <a:pt x="1475" y="566"/>
                  </a:lnTo>
                  <a:lnTo>
                    <a:pt x="1475" y="563"/>
                  </a:lnTo>
                  <a:lnTo>
                    <a:pt x="1476" y="561"/>
                  </a:lnTo>
                  <a:lnTo>
                    <a:pt x="1478" y="559"/>
                  </a:lnTo>
                  <a:lnTo>
                    <a:pt x="1481" y="559"/>
                  </a:lnTo>
                  <a:lnTo>
                    <a:pt x="1483" y="559"/>
                  </a:lnTo>
                  <a:close/>
                  <a:moveTo>
                    <a:pt x="1508" y="569"/>
                  </a:moveTo>
                  <a:lnTo>
                    <a:pt x="1508" y="569"/>
                  </a:lnTo>
                  <a:lnTo>
                    <a:pt x="1510" y="571"/>
                  </a:lnTo>
                  <a:lnTo>
                    <a:pt x="1512" y="572"/>
                  </a:lnTo>
                  <a:lnTo>
                    <a:pt x="1512" y="575"/>
                  </a:lnTo>
                  <a:lnTo>
                    <a:pt x="1512" y="577"/>
                  </a:lnTo>
                  <a:lnTo>
                    <a:pt x="1510" y="580"/>
                  </a:lnTo>
                  <a:lnTo>
                    <a:pt x="1508" y="582"/>
                  </a:lnTo>
                  <a:lnTo>
                    <a:pt x="1505" y="582"/>
                  </a:lnTo>
                  <a:lnTo>
                    <a:pt x="1504" y="582"/>
                  </a:lnTo>
                  <a:lnTo>
                    <a:pt x="1500" y="580"/>
                  </a:lnTo>
                  <a:lnTo>
                    <a:pt x="1500" y="579"/>
                  </a:lnTo>
                  <a:lnTo>
                    <a:pt x="1499" y="575"/>
                  </a:lnTo>
                  <a:lnTo>
                    <a:pt x="1499" y="572"/>
                  </a:lnTo>
                  <a:lnTo>
                    <a:pt x="1500" y="571"/>
                  </a:lnTo>
                  <a:lnTo>
                    <a:pt x="1504" y="569"/>
                  </a:lnTo>
                  <a:lnTo>
                    <a:pt x="1505" y="569"/>
                  </a:lnTo>
                  <a:lnTo>
                    <a:pt x="1508" y="569"/>
                  </a:lnTo>
                  <a:close/>
                  <a:moveTo>
                    <a:pt x="1532" y="579"/>
                  </a:moveTo>
                  <a:lnTo>
                    <a:pt x="1532" y="579"/>
                  </a:lnTo>
                  <a:lnTo>
                    <a:pt x="1536" y="580"/>
                  </a:lnTo>
                  <a:lnTo>
                    <a:pt x="1537" y="582"/>
                  </a:lnTo>
                  <a:lnTo>
                    <a:pt x="1537" y="585"/>
                  </a:lnTo>
                  <a:lnTo>
                    <a:pt x="1537" y="587"/>
                  </a:lnTo>
                  <a:lnTo>
                    <a:pt x="1536" y="590"/>
                  </a:lnTo>
                  <a:lnTo>
                    <a:pt x="1534" y="591"/>
                  </a:lnTo>
                  <a:lnTo>
                    <a:pt x="1531" y="591"/>
                  </a:lnTo>
                  <a:lnTo>
                    <a:pt x="1528" y="591"/>
                  </a:lnTo>
                  <a:lnTo>
                    <a:pt x="1526" y="590"/>
                  </a:lnTo>
                  <a:lnTo>
                    <a:pt x="1524" y="587"/>
                  </a:lnTo>
                  <a:lnTo>
                    <a:pt x="1524" y="585"/>
                  </a:lnTo>
                  <a:lnTo>
                    <a:pt x="1524" y="582"/>
                  </a:lnTo>
                  <a:lnTo>
                    <a:pt x="1526" y="580"/>
                  </a:lnTo>
                  <a:lnTo>
                    <a:pt x="1528" y="579"/>
                  </a:lnTo>
                  <a:lnTo>
                    <a:pt x="1531" y="579"/>
                  </a:lnTo>
                  <a:lnTo>
                    <a:pt x="1532" y="579"/>
                  </a:lnTo>
                  <a:close/>
                  <a:moveTo>
                    <a:pt x="1558" y="588"/>
                  </a:moveTo>
                  <a:lnTo>
                    <a:pt x="1558" y="588"/>
                  </a:lnTo>
                  <a:lnTo>
                    <a:pt x="1560" y="590"/>
                  </a:lnTo>
                  <a:lnTo>
                    <a:pt x="1561" y="591"/>
                  </a:lnTo>
                  <a:lnTo>
                    <a:pt x="1563" y="593"/>
                  </a:lnTo>
                  <a:lnTo>
                    <a:pt x="1561" y="596"/>
                  </a:lnTo>
                  <a:lnTo>
                    <a:pt x="1561" y="598"/>
                  </a:lnTo>
                  <a:lnTo>
                    <a:pt x="1558" y="599"/>
                  </a:lnTo>
                  <a:lnTo>
                    <a:pt x="1556" y="601"/>
                  </a:lnTo>
                  <a:lnTo>
                    <a:pt x="1553" y="599"/>
                  </a:lnTo>
                  <a:lnTo>
                    <a:pt x="1552" y="599"/>
                  </a:lnTo>
                  <a:lnTo>
                    <a:pt x="1550" y="596"/>
                  </a:lnTo>
                  <a:lnTo>
                    <a:pt x="1548" y="595"/>
                  </a:lnTo>
                  <a:lnTo>
                    <a:pt x="1550" y="591"/>
                  </a:lnTo>
                  <a:lnTo>
                    <a:pt x="1550" y="590"/>
                  </a:lnTo>
                  <a:lnTo>
                    <a:pt x="1553" y="588"/>
                  </a:lnTo>
                  <a:lnTo>
                    <a:pt x="1555" y="587"/>
                  </a:lnTo>
                  <a:lnTo>
                    <a:pt x="1558" y="588"/>
                  </a:lnTo>
                  <a:close/>
                  <a:moveTo>
                    <a:pt x="1584" y="598"/>
                  </a:moveTo>
                  <a:lnTo>
                    <a:pt x="1584" y="598"/>
                  </a:lnTo>
                  <a:lnTo>
                    <a:pt x="1585" y="598"/>
                  </a:lnTo>
                  <a:lnTo>
                    <a:pt x="1587" y="601"/>
                  </a:lnTo>
                  <a:lnTo>
                    <a:pt x="1587" y="603"/>
                  </a:lnTo>
                  <a:lnTo>
                    <a:pt x="1587" y="606"/>
                  </a:lnTo>
                  <a:lnTo>
                    <a:pt x="1585" y="607"/>
                  </a:lnTo>
                  <a:lnTo>
                    <a:pt x="1584" y="609"/>
                  </a:lnTo>
                  <a:lnTo>
                    <a:pt x="1580" y="611"/>
                  </a:lnTo>
                  <a:lnTo>
                    <a:pt x="1579" y="609"/>
                  </a:lnTo>
                  <a:lnTo>
                    <a:pt x="1576" y="609"/>
                  </a:lnTo>
                  <a:lnTo>
                    <a:pt x="1574" y="606"/>
                  </a:lnTo>
                  <a:lnTo>
                    <a:pt x="1574" y="604"/>
                  </a:lnTo>
                  <a:lnTo>
                    <a:pt x="1574" y="601"/>
                  </a:lnTo>
                  <a:lnTo>
                    <a:pt x="1576" y="599"/>
                  </a:lnTo>
                  <a:lnTo>
                    <a:pt x="1577" y="598"/>
                  </a:lnTo>
                  <a:lnTo>
                    <a:pt x="1580" y="596"/>
                  </a:lnTo>
                  <a:lnTo>
                    <a:pt x="1584" y="598"/>
                  </a:lnTo>
                  <a:close/>
                  <a:moveTo>
                    <a:pt x="1608" y="607"/>
                  </a:moveTo>
                  <a:lnTo>
                    <a:pt x="1608" y="607"/>
                  </a:lnTo>
                  <a:lnTo>
                    <a:pt x="1611" y="607"/>
                  </a:lnTo>
                  <a:lnTo>
                    <a:pt x="1612" y="611"/>
                  </a:lnTo>
                  <a:lnTo>
                    <a:pt x="1612" y="612"/>
                  </a:lnTo>
                  <a:lnTo>
                    <a:pt x="1612" y="615"/>
                  </a:lnTo>
                  <a:lnTo>
                    <a:pt x="1611" y="617"/>
                  </a:lnTo>
                  <a:lnTo>
                    <a:pt x="1608" y="619"/>
                  </a:lnTo>
                  <a:lnTo>
                    <a:pt x="1606" y="620"/>
                  </a:lnTo>
                  <a:lnTo>
                    <a:pt x="1603" y="619"/>
                  </a:lnTo>
                  <a:lnTo>
                    <a:pt x="1601" y="617"/>
                  </a:lnTo>
                  <a:lnTo>
                    <a:pt x="1600" y="615"/>
                  </a:lnTo>
                  <a:lnTo>
                    <a:pt x="1600" y="614"/>
                  </a:lnTo>
                  <a:lnTo>
                    <a:pt x="1600" y="611"/>
                  </a:lnTo>
                  <a:lnTo>
                    <a:pt x="1601" y="609"/>
                  </a:lnTo>
                  <a:lnTo>
                    <a:pt x="1603" y="607"/>
                  </a:lnTo>
                  <a:lnTo>
                    <a:pt x="1606" y="606"/>
                  </a:lnTo>
                  <a:lnTo>
                    <a:pt x="1608" y="607"/>
                  </a:lnTo>
                  <a:close/>
                  <a:moveTo>
                    <a:pt x="1633" y="615"/>
                  </a:moveTo>
                  <a:lnTo>
                    <a:pt x="1633" y="615"/>
                  </a:lnTo>
                  <a:lnTo>
                    <a:pt x="1635" y="617"/>
                  </a:lnTo>
                  <a:lnTo>
                    <a:pt x="1637" y="620"/>
                  </a:lnTo>
                  <a:lnTo>
                    <a:pt x="1637" y="622"/>
                  </a:lnTo>
                  <a:lnTo>
                    <a:pt x="1637" y="625"/>
                  </a:lnTo>
                  <a:lnTo>
                    <a:pt x="1635" y="627"/>
                  </a:lnTo>
                  <a:lnTo>
                    <a:pt x="1633" y="628"/>
                  </a:lnTo>
                  <a:lnTo>
                    <a:pt x="1630" y="628"/>
                  </a:lnTo>
                  <a:lnTo>
                    <a:pt x="1629" y="628"/>
                  </a:lnTo>
                  <a:lnTo>
                    <a:pt x="1625" y="627"/>
                  </a:lnTo>
                  <a:lnTo>
                    <a:pt x="1624" y="625"/>
                  </a:lnTo>
                  <a:lnTo>
                    <a:pt x="1624" y="622"/>
                  </a:lnTo>
                  <a:lnTo>
                    <a:pt x="1624" y="620"/>
                  </a:lnTo>
                  <a:lnTo>
                    <a:pt x="1625" y="617"/>
                  </a:lnTo>
                  <a:lnTo>
                    <a:pt x="1629" y="617"/>
                  </a:lnTo>
                  <a:lnTo>
                    <a:pt x="1630" y="615"/>
                  </a:lnTo>
                  <a:lnTo>
                    <a:pt x="1633" y="615"/>
                  </a:lnTo>
                  <a:close/>
                  <a:moveTo>
                    <a:pt x="1657" y="625"/>
                  </a:moveTo>
                  <a:lnTo>
                    <a:pt x="1657" y="625"/>
                  </a:lnTo>
                  <a:lnTo>
                    <a:pt x="1661" y="627"/>
                  </a:lnTo>
                  <a:lnTo>
                    <a:pt x="1662" y="630"/>
                  </a:lnTo>
                  <a:lnTo>
                    <a:pt x="1662" y="632"/>
                  </a:lnTo>
                  <a:lnTo>
                    <a:pt x="1662" y="635"/>
                  </a:lnTo>
                  <a:lnTo>
                    <a:pt x="1661" y="636"/>
                  </a:lnTo>
                  <a:lnTo>
                    <a:pt x="1659" y="638"/>
                  </a:lnTo>
                  <a:lnTo>
                    <a:pt x="1656" y="638"/>
                  </a:lnTo>
                  <a:lnTo>
                    <a:pt x="1653" y="638"/>
                  </a:lnTo>
                  <a:lnTo>
                    <a:pt x="1651" y="636"/>
                  </a:lnTo>
                  <a:lnTo>
                    <a:pt x="1649" y="635"/>
                  </a:lnTo>
                  <a:lnTo>
                    <a:pt x="1649" y="632"/>
                  </a:lnTo>
                  <a:lnTo>
                    <a:pt x="1649" y="630"/>
                  </a:lnTo>
                  <a:lnTo>
                    <a:pt x="1651" y="627"/>
                  </a:lnTo>
                  <a:lnTo>
                    <a:pt x="1653" y="625"/>
                  </a:lnTo>
                  <a:lnTo>
                    <a:pt x="1656" y="625"/>
                  </a:lnTo>
                  <a:lnTo>
                    <a:pt x="1657" y="625"/>
                  </a:lnTo>
                  <a:close/>
                  <a:moveTo>
                    <a:pt x="1683" y="635"/>
                  </a:moveTo>
                  <a:lnTo>
                    <a:pt x="1683" y="635"/>
                  </a:lnTo>
                  <a:lnTo>
                    <a:pt x="1685" y="636"/>
                  </a:lnTo>
                  <a:lnTo>
                    <a:pt x="1686" y="638"/>
                  </a:lnTo>
                  <a:lnTo>
                    <a:pt x="1688" y="641"/>
                  </a:lnTo>
                  <a:lnTo>
                    <a:pt x="1686" y="644"/>
                  </a:lnTo>
                  <a:lnTo>
                    <a:pt x="1686" y="646"/>
                  </a:lnTo>
                  <a:lnTo>
                    <a:pt x="1683" y="648"/>
                  </a:lnTo>
                  <a:lnTo>
                    <a:pt x="1681" y="648"/>
                  </a:lnTo>
                  <a:lnTo>
                    <a:pt x="1678" y="648"/>
                  </a:lnTo>
                  <a:lnTo>
                    <a:pt x="1677" y="646"/>
                  </a:lnTo>
                  <a:lnTo>
                    <a:pt x="1675" y="644"/>
                  </a:lnTo>
                  <a:lnTo>
                    <a:pt x="1673" y="641"/>
                  </a:lnTo>
                  <a:lnTo>
                    <a:pt x="1675" y="640"/>
                  </a:lnTo>
                  <a:lnTo>
                    <a:pt x="1675" y="636"/>
                  </a:lnTo>
                  <a:lnTo>
                    <a:pt x="1678" y="635"/>
                  </a:lnTo>
                  <a:lnTo>
                    <a:pt x="1680" y="635"/>
                  </a:lnTo>
                  <a:lnTo>
                    <a:pt x="1683" y="635"/>
                  </a:lnTo>
                  <a:close/>
                  <a:moveTo>
                    <a:pt x="1709" y="644"/>
                  </a:moveTo>
                  <a:lnTo>
                    <a:pt x="1709" y="644"/>
                  </a:lnTo>
                  <a:lnTo>
                    <a:pt x="1710" y="646"/>
                  </a:lnTo>
                  <a:lnTo>
                    <a:pt x="1712" y="648"/>
                  </a:lnTo>
                  <a:lnTo>
                    <a:pt x="1712" y="651"/>
                  </a:lnTo>
                  <a:lnTo>
                    <a:pt x="1712" y="654"/>
                  </a:lnTo>
                  <a:lnTo>
                    <a:pt x="1710" y="656"/>
                  </a:lnTo>
                  <a:lnTo>
                    <a:pt x="1709" y="657"/>
                  </a:lnTo>
                  <a:lnTo>
                    <a:pt x="1705" y="657"/>
                  </a:lnTo>
                  <a:lnTo>
                    <a:pt x="1704" y="657"/>
                  </a:lnTo>
                  <a:lnTo>
                    <a:pt x="1701" y="656"/>
                  </a:lnTo>
                  <a:lnTo>
                    <a:pt x="1699" y="654"/>
                  </a:lnTo>
                  <a:lnTo>
                    <a:pt x="1699" y="651"/>
                  </a:lnTo>
                  <a:lnTo>
                    <a:pt x="1699" y="649"/>
                  </a:lnTo>
                  <a:lnTo>
                    <a:pt x="1701" y="646"/>
                  </a:lnTo>
                  <a:lnTo>
                    <a:pt x="1702" y="644"/>
                  </a:lnTo>
                  <a:lnTo>
                    <a:pt x="1705" y="644"/>
                  </a:lnTo>
                  <a:lnTo>
                    <a:pt x="1709" y="644"/>
                  </a:lnTo>
                  <a:close/>
                  <a:moveTo>
                    <a:pt x="1733" y="654"/>
                  </a:moveTo>
                  <a:lnTo>
                    <a:pt x="1733" y="654"/>
                  </a:lnTo>
                  <a:lnTo>
                    <a:pt x="1736" y="656"/>
                  </a:lnTo>
                  <a:lnTo>
                    <a:pt x="1737" y="657"/>
                  </a:lnTo>
                  <a:lnTo>
                    <a:pt x="1737" y="660"/>
                  </a:lnTo>
                  <a:lnTo>
                    <a:pt x="1737" y="662"/>
                  </a:lnTo>
                  <a:lnTo>
                    <a:pt x="1736" y="665"/>
                  </a:lnTo>
                  <a:lnTo>
                    <a:pt x="1733" y="667"/>
                  </a:lnTo>
                  <a:lnTo>
                    <a:pt x="1731" y="667"/>
                  </a:lnTo>
                  <a:lnTo>
                    <a:pt x="1728" y="667"/>
                  </a:lnTo>
                  <a:lnTo>
                    <a:pt x="1726" y="665"/>
                  </a:lnTo>
                  <a:lnTo>
                    <a:pt x="1725" y="664"/>
                  </a:lnTo>
                  <a:lnTo>
                    <a:pt x="1725" y="660"/>
                  </a:lnTo>
                  <a:lnTo>
                    <a:pt x="1725" y="657"/>
                  </a:lnTo>
                  <a:lnTo>
                    <a:pt x="1726" y="656"/>
                  </a:lnTo>
                  <a:lnTo>
                    <a:pt x="1728" y="654"/>
                  </a:lnTo>
                  <a:lnTo>
                    <a:pt x="1731" y="654"/>
                  </a:lnTo>
                  <a:lnTo>
                    <a:pt x="1733" y="654"/>
                  </a:lnTo>
                  <a:close/>
                  <a:moveTo>
                    <a:pt x="1758" y="664"/>
                  </a:moveTo>
                  <a:lnTo>
                    <a:pt x="1758" y="664"/>
                  </a:lnTo>
                  <a:lnTo>
                    <a:pt x="1760" y="665"/>
                  </a:lnTo>
                  <a:lnTo>
                    <a:pt x="1761" y="667"/>
                  </a:lnTo>
                  <a:lnTo>
                    <a:pt x="1761" y="670"/>
                  </a:lnTo>
                  <a:lnTo>
                    <a:pt x="1761" y="672"/>
                  </a:lnTo>
                  <a:lnTo>
                    <a:pt x="1760" y="675"/>
                  </a:lnTo>
                  <a:lnTo>
                    <a:pt x="1758" y="676"/>
                  </a:lnTo>
                  <a:lnTo>
                    <a:pt x="1755" y="676"/>
                  </a:lnTo>
                  <a:lnTo>
                    <a:pt x="1753" y="676"/>
                  </a:lnTo>
                  <a:lnTo>
                    <a:pt x="1750" y="675"/>
                  </a:lnTo>
                  <a:lnTo>
                    <a:pt x="1749" y="673"/>
                  </a:lnTo>
                  <a:lnTo>
                    <a:pt x="1749" y="670"/>
                  </a:lnTo>
                  <a:lnTo>
                    <a:pt x="1749" y="667"/>
                  </a:lnTo>
                  <a:lnTo>
                    <a:pt x="1750" y="665"/>
                  </a:lnTo>
                  <a:lnTo>
                    <a:pt x="1753" y="664"/>
                  </a:lnTo>
                  <a:lnTo>
                    <a:pt x="1755" y="664"/>
                  </a:lnTo>
                  <a:lnTo>
                    <a:pt x="1758" y="664"/>
                  </a:lnTo>
                  <a:close/>
                  <a:moveTo>
                    <a:pt x="1782" y="673"/>
                  </a:moveTo>
                  <a:lnTo>
                    <a:pt x="1782" y="673"/>
                  </a:lnTo>
                  <a:lnTo>
                    <a:pt x="1785" y="675"/>
                  </a:lnTo>
                  <a:lnTo>
                    <a:pt x="1787" y="676"/>
                  </a:lnTo>
                  <a:lnTo>
                    <a:pt x="1787" y="680"/>
                  </a:lnTo>
                  <a:lnTo>
                    <a:pt x="1787" y="681"/>
                  </a:lnTo>
                  <a:lnTo>
                    <a:pt x="1785" y="684"/>
                  </a:lnTo>
                  <a:lnTo>
                    <a:pt x="1784" y="686"/>
                  </a:lnTo>
                  <a:lnTo>
                    <a:pt x="1781" y="686"/>
                  </a:lnTo>
                  <a:lnTo>
                    <a:pt x="1777" y="686"/>
                  </a:lnTo>
                  <a:lnTo>
                    <a:pt x="1776" y="684"/>
                  </a:lnTo>
                  <a:lnTo>
                    <a:pt x="1774" y="681"/>
                  </a:lnTo>
                  <a:lnTo>
                    <a:pt x="1774" y="680"/>
                  </a:lnTo>
                  <a:lnTo>
                    <a:pt x="1774" y="676"/>
                  </a:lnTo>
                  <a:lnTo>
                    <a:pt x="1776" y="675"/>
                  </a:lnTo>
                  <a:lnTo>
                    <a:pt x="1777" y="673"/>
                  </a:lnTo>
                  <a:lnTo>
                    <a:pt x="1781" y="673"/>
                  </a:lnTo>
                  <a:lnTo>
                    <a:pt x="1782" y="673"/>
                  </a:lnTo>
                  <a:close/>
                  <a:moveTo>
                    <a:pt x="1808" y="683"/>
                  </a:moveTo>
                  <a:lnTo>
                    <a:pt x="1808" y="683"/>
                  </a:lnTo>
                  <a:lnTo>
                    <a:pt x="1810" y="684"/>
                  </a:lnTo>
                  <a:lnTo>
                    <a:pt x="1811" y="686"/>
                  </a:lnTo>
                  <a:lnTo>
                    <a:pt x="1813" y="688"/>
                  </a:lnTo>
                  <a:lnTo>
                    <a:pt x="1811" y="691"/>
                  </a:lnTo>
                  <a:lnTo>
                    <a:pt x="1810" y="694"/>
                  </a:lnTo>
                  <a:lnTo>
                    <a:pt x="1808" y="694"/>
                  </a:lnTo>
                  <a:lnTo>
                    <a:pt x="1806" y="696"/>
                  </a:lnTo>
                  <a:lnTo>
                    <a:pt x="1803" y="696"/>
                  </a:lnTo>
                  <a:lnTo>
                    <a:pt x="1802" y="694"/>
                  </a:lnTo>
                  <a:lnTo>
                    <a:pt x="1800" y="691"/>
                  </a:lnTo>
                  <a:lnTo>
                    <a:pt x="1798" y="689"/>
                  </a:lnTo>
                  <a:lnTo>
                    <a:pt x="1800" y="686"/>
                  </a:lnTo>
                  <a:lnTo>
                    <a:pt x="1800" y="684"/>
                  </a:lnTo>
                  <a:lnTo>
                    <a:pt x="1803" y="683"/>
                  </a:lnTo>
                  <a:lnTo>
                    <a:pt x="1805" y="681"/>
                  </a:lnTo>
                  <a:lnTo>
                    <a:pt x="1808" y="683"/>
                  </a:lnTo>
                  <a:close/>
                  <a:moveTo>
                    <a:pt x="1834" y="692"/>
                  </a:moveTo>
                  <a:lnTo>
                    <a:pt x="1834" y="692"/>
                  </a:lnTo>
                  <a:lnTo>
                    <a:pt x="1835" y="694"/>
                  </a:lnTo>
                  <a:lnTo>
                    <a:pt x="1837" y="696"/>
                  </a:lnTo>
                  <a:lnTo>
                    <a:pt x="1837" y="697"/>
                  </a:lnTo>
                  <a:lnTo>
                    <a:pt x="1837" y="700"/>
                  </a:lnTo>
                  <a:lnTo>
                    <a:pt x="1835" y="702"/>
                  </a:lnTo>
                  <a:lnTo>
                    <a:pt x="1834" y="704"/>
                  </a:lnTo>
                  <a:lnTo>
                    <a:pt x="1830" y="705"/>
                  </a:lnTo>
                  <a:lnTo>
                    <a:pt x="1829" y="704"/>
                  </a:lnTo>
                  <a:lnTo>
                    <a:pt x="1826" y="704"/>
                  </a:lnTo>
                  <a:lnTo>
                    <a:pt x="1824" y="700"/>
                  </a:lnTo>
                  <a:lnTo>
                    <a:pt x="1824" y="699"/>
                  </a:lnTo>
                  <a:lnTo>
                    <a:pt x="1824" y="696"/>
                  </a:lnTo>
                  <a:lnTo>
                    <a:pt x="1826" y="694"/>
                  </a:lnTo>
                  <a:lnTo>
                    <a:pt x="1827" y="692"/>
                  </a:lnTo>
                  <a:lnTo>
                    <a:pt x="1830" y="691"/>
                  </a:lnTo>
                  <a:lnTo>
                    <a:pt x="1834" y="692"/>
                  </a:lnTo>
                  <a:close/>
                  <a:moveTo>
                    <a:pt x="1858" y="702"/>
                  </a:moveTo>
                  <a:lnTo>
                    <a:pt x="1858" y="702"/>
                  </a:lnTo>
                  <a:lnTo>
                    <a:pt x="1861" y="702"/>
                  </a:lnTo>
                  <a:lnTo>
                    <a:pt x="1861" y="705"/>
                  </a:lnTo>
                  <a:lnTo>
                    <a:pt x="1862" y="707"/>
                  </a:lnTo>
                  <a:lnTo>
                    <a:pt x="1862" y="710"/>
                  </a:lnTo>
                  <a:lnTo>
                    <a:pt x="1861" y="712"/>
                  </a:lnTo>
                  <a:lnTo>
                    <a:pt x="1858" y="713"/>
                  </a:lnTo>
                  <a:lnTo>
                    <a:pt x="1856" y="715"/>
                  </a:lnTo>
                  <a:lnTo>
                    <a:pt x="1853" y="713"/>
                  </a:lnTo>
                  <a:lnTo>
                    <a:pt x="1851" y="712"/>
                  </a:lnTo>
                  <a:lnTo>
                    <a:pt x="1850" y="710"/>
                  </a:lnTo>
                  <a:lnTo>
                    <a:pt x="1850" y="708"/>
                  </a:lnTo>
                  <a:lnTo>
                    <a:pt x="1850" y="705"/>
                  </a:lnTo>
                  <a:lnTo>
                    <a:pt x="1851" y="704"/>
                  </a:lnTo>
                  <a:lnTo>
                    <a:pt x="1853" y="702"/>
                  </a:lnTo>
                  <a:lnTo>
                    <a:pt x="1856" y="700"/>
                  </a:lnTo>
                  <a:lnTo>
                    <a:pt x="1858" y="702"/>
                  </a:lnTo>
                  <a:close/>
                  <a:moveTo>
                    <a:pt x="1883" y="710"/>
                  </a:moveTo>
                  <a:lnTo>
                    <a:pt x="1883" y="710"/>
                  </a:lnTo>
                  <a:lnTo>
                    <a:pt x="1885" y="712"/>
                  </a:lnTo>
                  <a:lnTo>
                    <a:pt x="1886" y="715"/>
                  </a:lnTo>
                  <a:lnTo>
                    <a:pt x="1886" y="716"/>
                  </a:lnTo>
                  <a:lnTo>
                    <a:pt x="1886" y="720"/>
                  </a:lnTo>
                  <a:lnTo>
                    <a:pt x="1885" y="721"/>
                  </a:lnTo>
                  <a:lnTo>
                    <a:pt x="1883" y="723"/>
                  </a:lnTo>
                  <a:lnTo>
                    <a:pt x="1880" y="723"/>
                  </a:lnTo>
                  <a:lnTo>
                    <a:pt x="1878" y="723"/>
                  </a:lnTo>
                  <a:lnTo>
                    <a:pt x="1875" y="721"/>
                  </a:lnTo>
                  <a:lnTo>
                    <a:pt x="1874" y="720"/>
                  </a:lnTo>
                  <a:lnTo>
                    <a:pt x="1874" y="716"/>
                  </a:lnTo>
                  <a:lnTo>
                    <a:pt x="1874" y="715"/>
                  </a:lnTo>
                  <a:lnTo>
                    <a:pt x="1875" y="712"/>
                  </a:lnTo>
                  <a:lnTo>
                    <a:pt x="1878" y="712"/>
                  </a:lnTo>
                  <a:lnTo>
                    <a:pt x="1880" y="710"/>
                  </a:lnTo>
                  <a:lnTo>
                    <a:pt x="1883" y="710"/>
                  </a:lnTo>
                  <a:close/>
                  <a:moveTo>
                    <a:pt x="1907" y="720"/>
                  </a:moveTo>
                  <a:lnTo>
                    <a:pt x="1907" y="720"/>
                  </a:lnTo>
                  <a:lnTo>
                    <a:pt x="1910" y="721"/>
                  </a:lnTo>
                  <a:lnTo>
                    <a:pt x="1912" y="724"/>
                  </a:lnTo>
                  <a:lnTo>
                    <a:pt x="1912" y="726"/>
                  </a:lnTo>
                  <a:lnTo>
                    <a:pt x="1912" y="729"/>
                  </a:lnTo>
                  <a:lnTo>
                    <a:pt x="1910" y="731"/>
                  </a:lnTo>
                  <a:lnTo>
                    <a:pt x="1909" y="732"/>
                  </a:lnTo>
                  <a:lnTo>
                    <a:pt x="1906" y="732"/>
                  </a:lnTo>
                  <a:lnTo>
                    <a:pt x="1902" y="732"/>
                  </a:lnTo>
                  <a:lnTo>
                    <a:pt x="1901" y="731"/>
                  </a:lnTo>
                  <a:lnTo>
                    <a:pt x="1899" y="729"/>
                  </a:lnTo>
                  <a:lnTo>
                    <a:pt x="1899" y="726"/>
                  </a:lnTo>
                  <a:lnTo>
                    <a:pt x="1899" y="724"/>
                  </a:lnTo>
                  <a:lnTo>
                    <a:pt x="1901" y="721"/>
                  </a:lnTo>
                  <a:lnTo>
                    <a:pt x="1902" y="720"/>
                  </a:lnTo>
                  <a:lnTo>
                    <a:pt x="1906" y="720"/>
                  </a:lnTo>
                  <a:lnTo>
                    <a:pt x="1907" y="720"/>
                  </a:lnTo>
                  <a:close/>
                  <a:moveTo>
                    <a:pt x="1933" y="729"/>
                  </a:moveTo>
                  <a:lnTo>
                    <a:pt x="1933" y="729"/>
                  </a:lnTo>
                  <a:lnTo>
                    <a:pt x="1934" y="731"/>
                  </a:lnTo>
                  <a:lnTo>
                    <a:pt x="1936" y="732"/>
                  </a:lnTo>
                  <a:lnTo>
                    <a:pt x="1938" y="736"/>
                  </a:lnTo>
                  <a:lnTo>
                    <a:pt x="1936" y="739"/>
                  </a:lnTo>
                  <a:lnTo>
                    <a:pt x="1934" y="740"/>
                  </a:lnTo>
                  <a:lnTo>
                    <a:pt x="1933" y="742"/>
                  </a:lnTo>
                  <a:lnTo>
                    <a:pt x="1931" y="742"/>
                  </a:lnTo>
                  <a:lnTo>
                    <a:pt x="1928" y="742"/>
                  </a:lnTo>
                  <a:lnTo>
                    <a:pt x="1926" y="740"/>
                  </a:lnTo>
                  <a:lnTo>
                    <a:pt x="1925" y="739"/>
                  </a:lnTo>
                  <a:lnTo>
                    <a:pt x="1923" y="736"/>
                  </a:lnTo>
                  <a:lnTo>
                    <a:pt x="1925" y="734"/>
                  </a:lnTo>
                  <a:lnTo>
                    <a:pt x="1925" y="731"/>
                  </a:lnTo>
                  <a:lnTo>
                    <a:pt x="1928" y="729"/>
                  </a:lnTo>
                  <a:lnTo>
                    <a:pt x="1930" y="729"/>
                  </a:lnTo>
                  <a:lnTo>
                    <a:pt x="1933" y="729"/>
                  </a:lnTo>
                  <a:close/>
                  <a:moveTo>
                    <a:pt x="1958" y="739"/>
                  </a:moveTo>
                  <a:lnTo>
                    <a:pt x="1958" y="739"/>
                  </a:lnTo>
                  <a:lnTo>
                    <a:pt x="1960" y="740"/>
                  </a:lnTo>
                  <a:lnTo>
                    <a:pt x="1962" y="742"/>
                  </a:lnTo>
                  <a:lnTo>
                    <a:pt x="1962" y="745"/>
                  </a:lnTo>
                  <a:lnTo>
                    <a:pt x="1962" y="748"/>
                  </a:lnTo>
                  <a:lnTo>
                    <a:pt x="1960" y="750"/>
                  </a:lnTo>
                  <a:lnTo>
                    <a:pt x="1958" y="752"/>
                  </a:lnTo>
                  <a:lnTo>
                    <a:pt x="1955" y="752"/>
                  </a:lnTo>
                  <a:lnTo>
                    <a:pt x="1954" y="752"/>
                  </a:lnTo>
                  <a:lnTo>
                    <a:pt x="1950" y="750"/>
                  </a:lnTo>
                  <a:lnTo>
                    <a:pt x="1949" y="748"/>
                  </a:lnTo>
                  <a:lnTo>
                    <a:pt x="1949" y="745"/>
                  </a:lnTo>
                  <a:lnTo>
                    <a:pt x="1949" y="744"/>
                  </a:lnTo>
                  <a:lnTo>
                    <a:pt x="1950" y="740"/>
                  </a:lnTo>
                  <a:lnTo>
                    <a:pt x="1952" y="739"/>
                  </a:lnTo>
                  <a:lnTo>
                    <a:pt x="1955" y="739"/>
                  </a:lnTo>
                  <a:lnTo>
                    <a:pt x="1958" y="739"/>
                  </a:lnTo>
                  <a:close/>
                  <a:moveTo>
                    <a:pt x="1983" y="748"/>
                  </a:moveTo>
                  <a:lnTo>
                    <a:pt x="1983" y="748"/>
                  </a:lnTo>
                  <a:lnTo>
                    <a:pt x="1986" y="750"/>
                  </a:lnTo>
                  <a:lnTo>
                    <a:pt x="1986" y="752"/>
                  </a:lnTo>
                  <a:lnTo>
                    <a:pt x="1987" y="755"/>
                  </a:lnTo>
                  <a:lnTo>
                    <a:pt x="1987" y="756"/>
                  </a:lnTo>
                  <a:lnTo>
                    <a:pt x="1986" y="760"/>
                  </a:lnTo>
                  <a:lnTo>
                    <a:pt x="1983" y="761"/>
                  </a:lnTo>
                  <a:lnTo>
                    <a:pt x="1981" y="761"/>
                  </a:lnTo>
                  <a:lnTo>
                    <a:pt x="1978" y="761"/>
                  </a:lnTo>
                  <a:lnTo>
                    <a:pt x="1976" y="760"/>
                  </a:lnTo>
                  <a:lnTo>
                    <a:pt x="1974" y="758"/>
                  </a:lnTo>
                  <a:lnTo>
                    <a:pt x="1973" y="755"/>
                  </a:lnTo>
                  <a:lnTo>
                    <a:pt x="1974" y="752"/>
                  </a:lnTo>
                  <a:lnTo>
                    <a:pt x="1976" y="750"/>
                  </a:lnTo>
                  <a:lnTo>
                    <a:pt x="1978" y="748"/>
                  </a:lnTo>
                  <a:lnTo>
                    <a:pt x="1979" y="748"/>
                  </a:lnTo>
                  <a:lnTo>
                    <a:pt x="1983" y="748"/>
                  </a:lnTo>
                  <a:close/>
                  <a:moveTo>
                    <a:pt x="2008" y="758"/>
                  </a:moveTo>
                  <a:lnTo>
                    <a:pt x="2008" y="758"/>
                  </a:lnTo>
                  <a:lnTo>
                    <a:pt x="2010" y="760"/>
                  </a:lnTo>
                  <a:lnTo>
                    <a:pt x="2011" y="761"/>
                  </a:lnTo>
                  <a:lnTo>
                    <a:pt x="2011" y="764"/>
                  </a:lnTo>
                  <a:lnTo>
                    <a:pt x="2011" y="766"/>
                  </a:lnTo>
                  <a:lnTo>
                    <a:pt x="2010" y="769"/>
                  </a:lnTo>
                  <a:lnTo>
                    <a:pt x="2008" y="771"/>
                  </a:lnTo>
                  <a:lnTo>
                    <a:pt x="2005" y="771"/>
                  </a:lnTo>
                  <a:lnTo>
                    <a:pt x="2003" y="771"/>
                  </a:lnTo>
                  <a:lnTo>
                    <a:pt x="2000" y="769"/>
                  </a:lnTo>
                  <a:lnTo>
                    <a:pt x="1999" y="768"/>
                  </a:lnTo>
                  <a:lnTo>
                    <a:pt x="1999" y="764"/>
                  </a:lnTo>
                  <a:lnTo>
                    <a:pt x="1999" y="761"/>
                  </a:lnTo>
                  <a:lnTo>
                    <a:pt x="2000" y="760"/>
                  </a:lnTo>
                  <a:lnTo>
                    <a:pt x="2003" y="758"/>
                  </a:lnTo>
                  <a:lnTo>
                    <a:pt x="2005" y="758"/>
                  </a:lnTo>
                  <a:lnTo>
                    <a:pt x="2008" y="758"/>
                  </a:lnTo>
                  <a:close/>
                  <a:moveTo>
                    <a:pt x="2032" y="768"/>
                  </a:moveTo>
                  <a:lnTo>
                    <a:pt x="2032" y="768"/>
                  </a:lnTo>
                  <a:lnTo>
                    <a:pt x="2035" y="769"/>
                  </a:lnTo>
                  <a:lnTo>
                    <a:pt x="2037" y="771"/>
                  </a:lnTo>
                  <a:lnTo>
                    <a:pt x="2037" y="774"/>
                  </a:lnTo>
                  <a:lnTo>
                    <a:pt x="2037" y="776"/>
                  </a:lnTo>
                  <a:lnTo>
                    <a:pt x="2035" y="779"/>
                  </a:lnTo>
                  <a:lnTo>
                    <a:pt x="2034" y="780"/>
                  </a:lnTo>
                  <a:lnTo>
                    <a:pt x="2031" y="780"/>
                  </a:lnTo>
                  <a:lnTo>
                    <a:pt x="2027" y="780"/>
                  </a:lnTo>
                  <a:lnTo>
                    <a:pt x="2026" y="779"/>
                  </a:lnTo>
                  <a:lnTo>
                    <a:pt x="2024" y="776"/>
                  </a:lnTo>
                  <a:lnTo>
                    <a:pt x="2024" y="774"/>
                  </a:lnTo>
                  <a:lnTo>
                    <a:pt x="2024" y="771"/>
                  </a:lnTo>
                  <a:lnTo>
                    <a:pt x="2026" y="769"/>
                  </a:lnTo>
                  <a:lnTo>
                    <a:pt x="2027" y="768"/>
                  </a:lnTo>
                  <a:lnTo>
                    <a:pt x="2031" y="768"/>
                  </a:lnTo>
                  <a:lnTo>
                    <a:pt x="2032" y="768"/>
                  </a:lnTo>
                  <a:close/>
                  <a:moveTo>
                    <a:pt x="2058" y="777"/>
                  </a:moveTo>
                  <a:lnTo>
                    <a:pt x="2058" y="777"/>
                  </a:lnTo>
                  <a:lnTo>
                    <a:pt x="2059" y="779"/>
                  </a:lnTo>
                  <a:lnTo>
                    <a:pt x="2061" y="780"/>
                  </a:lnTo>
                  <a:lnTo>
                    <a:pt x="2063" y="784"/>
                  </a:lnTo>
                  <a:lnTo>
                    <a:pt x="2061" y="785"/>
                  </a:lnTo>
                  <a:lnTo>
                    <a:pt x="2059" y="788"/>
                  </a:lnTo>
                  <a:lnTo>
                    <a:pt x="2058" y="788"/>
                  </a:lnTo>
                  <a:lnTo>
                    <a:pt x="2056" y="790"/>
                  </a:lnTo>
                  <a:lnTo>
                    <a:pt x="2053" y="790"/>
                  </a:lnTo>
                  <a:lnTo>
                    <a:pt x="2051" y="788"/>
                  </a:lnTo>
                  <a:lnTo>
                    <a:pt x="2050" y="785"/>
                  </a:lnTo>
                  <a:lnTo>
                    <a:pt x="2048" y="784"/>
                  </a:lnTo>
                  <a:lnTo>
                    <a:pt x="2050" y="780"/>
                  </a:lnTo>
                  <a:lnTo>
                    <a:pt x="2050" y="779"/>
                  </a:lnTo>
                  <a:lnTo>
                    <a:pt x="2053" y="777"/>
                  </a:lnTo>
                  <a:lnTo>
                    <a:pt x="2055" y="777"/>
                  </a:lnTo>
                  <a:lnTo>
                    <a:pt x="2058" y="777"/>
                  </a:lnTo>
                  <a:close/>
                  <a:moveTo>
                    <a:pt x="2082" y="787"/>
                  </a:moveTo>
                  <a:lnTo>
                    <a:pt x="2083" y="787"/>
                  </a:lnTo>
                  <a:lnTo>
                    <a:pt x="2085" y="788"/>
                  </a:lnTo>
                  <a:lnTo>
                    <a:pt x="2087" y="790"/>
                  </a:lnTo>
                  <a:lnTo>
                    <a:pt x="2087" y="792"/>
                  </a:lnTo>
                  <a:lnTo>
                    <a:pt x="2087" y="795"/>
                  </a:lnTo>
                  <a:lnTo>
                    <a:pt x="2085" y="796"/>
                  </a:lnTo>
                  <a:lnTo>
                    <a:pt x="2083" y="798"/>
                  </a:lnTo>
                  <a:lnTo>
                    <a:pt x="2080" y="800"/>
                  </a:lnTo>
                  <a:lnTo>
                    <a:pt x="2079" y="798"/>
                  </a:lnTo>
                  <a:lnTo>
                    <a:pt x="2075" y="798"/>
                  </a:lnTo>
                  <a:lnTo>
                    <a:pt x="2074" y="795"/>
                  </a:lnTo>
                  <a:lnTo>
                    <a:pt x="2074" y="793"/>
                  </a:lnTo>
                  <a:lnTo>
                    <a:pt x="2074" y="790"/>
                  </a:lnTo>
                  <a:lnTo>
                    <a:pt x="2075" y="788"/>
                  </a:lnTo>
                  <a:lnTo>
                    <a:pt x="2077" y="787"/>
                  </a:lnTo>
                  <a:lnTo>
                    <a:pt x="2080" y="785"/>
                  </a:lnTo>
                  <a:lnTo>
                    <a:pt x="2082" y="787"/>
                  </a:lnTo>
                  <a:close/>
                  <a:moveTo>
                    <a:pt x="2099" y="756"/>
                  </a:moveTo>
                  <a:lnTo>
                    <a:pt x="2160" y="822"/>
                  </a:lnTo>
                  <a:lnTo>
                    <a:pt x="2071" y="832"/>
                  </a:lnTo>
                  <a:lnTo>
                    <a:pt x="2099" y="756"/>
                  </a:lnTo>
                  <a:close/>
                </a:path>
              </a:pathLst>
            </a:custGeom>
            <a:solidFill>
              <a:srgbClr val="000000"/>
            </a:solidFill>
            <a:ln w="3175">
              <a:solidFill>
                <a:srgbClr val="000000"/>
              </a:solidFill>
              <a:round/>
              <a:headEnd/>
              <a:tailEnd/>
            </a:ln>
          </p:spPr>
          <p:txBody>
            <a:bodyPr/>
            <a:lstStyle/>
            <a:p>
              <a:endParaRPr lang="de-DE"/>
            </a:p>
          </p:txBody>
        </p:sp>
        <p:sp>
          <p:nvSpPr>
            <p:cNvPr id="18471" name="Rectangle 61"/>
            <p:cNvSpPr>
              <a:spLocks noChangeArrowheads="1"/>
            </p:cNvSpPr>
            <p:nvPr/>
          </p:nvSpPr>
          <p:spPr bwMode="auto">
            <a:xfrm>
              <a:off x="821" y="1514"/>
              <a:ext cx="1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y’</a:t>
              </a:r>
              <a:endParaRPr lang="de-DE"/>
            </a:p>
          </p:txBody>
        </p:sp>
        <p:sp>
          <p:nvSpPr>
            <p:cNvPr id="18472" name="Rectangle 62"/>
            <p:cNvSpPr>
              <a:spLocks noChangeArrowheads="1"/>
            </p:cNvSpPr>
            <p:nvPr/>
          </p:nvSpPr>
          <p:spPr bwMode="auto">
            <a:xfrm>
              <a:off x="953" y="151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sp>
          <p:nvSpPr>
            <p:cNvPr id="18473" name="Rectangle 63"/>
            <p:cNvSpPr>
              <a:spLocks noChangeArrowheads="1"/>
            </p:cNvSpPr>
            <p:nvPr/>
          </p:nvSpPr>
          <p:spPr bwMode="auto">
            <a:xfrm>
              <a:off x="2503" y="3444"/>
              <a:ext cx="1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x’</a:t>
              </a:r>
              <a:endParaRPr lang="de-DE"/>
            </a:p>
          </p:txBody>
        </p:sp>
      </p:grpSp>
      <p:sp>
        <p:nvSpPr>
          <p:cNvPr id="18460" name="Rectangle 64"/>
          <p:cNvSpPr>
            <a:spLocks noChangeArrowheads="1"/>
          </p:cNvSpPr>
          <p:nvPr/>
        </p:nvSpPr>
        <p:spPr bwMode="auto">
          <a:xfrm>
            <a:off x="4187825" y="54673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 </a:t>
            </a:r>
            <a:endParaRPr lang="de-DE"/>
          </a:p>
        </p:txBody>
      </p:sp>
      <p:grpSp>
        <p:nvGrpSpPr>
          <p:cNvPr id="11" name="Group 76"/>
          <p:cNvGrpSpPr>
            <a:grpSpLocks/>
          </p:cNvGrpSpPr>
          <p:nvPr/>
        </p:nvGrpSpPr>
        <p:grpSpPr bwMode="auto">
          <a:xfrm>
            <a:off x="3322638" y="5111750"/>
            <a:ext cx="468312" cy="317500"/>
            <a:chOff x="2093" y="3220"/>
            <a:chExt cx="295" cy="200"/>
          </a:xfrm>
        </p:grpSpPr>
        <p:sp>
          <p:nvSpPr>
            <p:cNvPr id="18464" name="Freeform 34"/>
            <p:cNvSpPr>
              <a:spLocks/>
            </p:cNvSpPr>
            <p:nvPr/>
          </p:nvSpPr>
          <p:spPr bwMode="auto">
            <a:xfrm>
              <a:off x="2098" y="3266"/>
              <a:ext cx="94" cy="96"/>
            </a:xfrm>
            <a:custGeom>
              <a:avLst/>
              <a:gdLst>
                <a:gd name="T0" fmla="*/ 46 w 94"/>
                <a:gd name="T1" fmla="*/ 0 h 96"/>
                <a:gd name="T2" fmla="*/ 42 w 94"/>
                <a:gd name="T3" fmla="*/ 2 h 96"/>
                <a:gd name="T4" fmla="*/ 37 w 94"/>
                <a:gd name="T5" fmla="*/ 2 h 96"/>
                <a:gd name="T6" fmla="*/ 32 w 94"/>
                <a:gd name="T7" fmla="*/ 3 h 96"/>
                <a:gd name="T8" fmla="*/ 29 w 94"/>
                <a:gd name="T9" fmla="*/ 5 h 96"/>
                <a:gd name="T10" fmla="*/ 24 w 94"/>
                <a:gd name="T11" fmla="*/ 7 h 96"/>
                <a:gd name="T12" fmla="*/ 21 w 94"/>
                <a:gd name="T13" fmla="*/ 10 h 96"/>
                <a:gd name="T14" fmla="*/ 13 w 94"/>
                <a:gd name="T15" fmla="*/ 15 h 96"/>
                <a:gd name="T16" fmla="*/ 8 w 94"/>
                <a:gd name="T17" fmla="*/ 23 h 96"/>
                <a:gd name="T18" fmla="*/ 5 w 94"/>
                <a:gd name="T19" fmla="*/ 26 h 96"/>
                <a:gd name="T20" fmla="*/ 3 w 94"/>
                <a:gd name="T21" fmla="*/ 31 h 96"/>
                <a:gd name="T22" fmla="*/ 2 w 94"/>
                <a:gd name="T23" fmla="*/ 34 h 96"/>
                <a:gd name="T24" fmla="*/ 0 w 94"/>
                <a:gd name="T25" fmla="*/ 39 h 96"/>
                <a:gd name="T26" fmla="*/ 0 w 94"/>
                <a:gd name="T27" fmla="*/ 44 h 96"/>
                <a:gd name="T28" fmla="*/ 0 w 94"/>
                <a:gd name="T29" fmla="*/ 48 h 96"/>
                <a:gd name="T30" fmla="*/ 0 w 94"/>
                <a:gd name="T31" fmla="*/ 53 h 96"/>
                <a:gd name="T32" fmla="*/ 0 w 94"/>
                <a:gd name="T33" fmla="*/ 58 h 96"/>
                <a:gd name="T34" fmla="*/ 2 w 94"/>
                <a:gd name="T35" fmla="*/ 63 h 96"/>
                <a:gd name="T36" fmla="*/ 3 w 94"/>
                <a:gd name="T37" fmla="*/ 68 h 96"/>
                <a:gd name="T38" fmla="*/ 5 w 94"/>
                <a:gd name="T39" fmla="*/ 71 h 96"/>
                <a:gd name="T40" fmla="*/ 8 w 94"/>
                <a:gd name="T41" fmla="*/ 76 h 96"/>
                <a:gd name="T42" fmla="*/ 13 w 94"/>
                <a:gd name="T43" fmla="*/ 82 h 96"/>
                <a:gd name="T44" fmla="*/ 21 w 94"/>
                <a:gd name="T45" fmla="*/ 88 h 96"/>
                <a:gd name="T46" fmla="*/ 24 w 94"/>
                <a:gd name="T47" fmla="*/ 90 h 96"/>
                <a:gd name="T48" fmla="*/ 29 w 94"/>
                <a:gd name="T49" fmla="*/ 93 h 96"/>
                <a:gd name="T50" fmla="*/ 32 w 94"/>
                <a:gd name="T51" fmla="*/ 95 h 96"/>
                <a:gd name="T52" fmla="*/ 37 w 94"/>
                <a:gd name="T53" fmla="*/ 95 h 96"/>
                <a:gd name="T54" fmla="*/ 42 w 94"/>
                <a:gd name="T55" fmla="*/ 96 h 96"/>
                <a:gd name="T56" fmla="*/ 46 w 94"/>
                <a:gd name="T57" fmla="*/ 96 h 96"/>
                <a:gd name="T58" fmla="*/ 51 w 94"/>
                <a:gd name="T59" fmla="*/ 96 h 96"/>
                <a:gd name="T60" fmla="*/ 56 w 94"/>
                <a:gd name="T61" fmla="*/ 95 h 96"/>
                <a:gd name="T62" fmla="*/ 61 w 94"/>
                <a:gd name="T63" fmla="*/ 95 h 96"/>
                <a:gd name="T64" fmla="*/ 66 w 94"/>
                <a:gd name="T65" fmla="*/ 93 h 96"/>
                <a:gd name="T66" fmla="*/ 70 w 94"/>
                <a:gd name="T67" fmla="*/ 90 h 96"/>
                <a:gd name="T68" fmla="*/ 74 w 94"/>
                <a:gd name="T69" fmla="*/ 88 h 96"/>
                <a:gd name="T70" fmla="*/ 80 w 94"/>
                <a:gd name="T71" fmla="*/ 82 h 96"/>
                <a:gd name="T72" fmla="*/ 86 w 94"/>
                <a:gd name="T73" fmla="*/ 76 h 96"/>
                <a:gd name="T74" fmla="*/ 90 w 94"/>
                <a:gd name="T75" fmla="*/ 71 h 96"/>
                <a:gd name="T76" fmla="*/ 91 w 94"/>
                <a:gd name="T77" fmla="*/ 68 h 96"/>
                <a:gd name="T78" fmla="*/ 93 w 94"/>
                <a:gd name="T79" fmla="*/ 63 h 96"/>
                <a:gd name="T80" fmla="*/ 94 w 94"/>
                <a:gd name="T81" fmla="*/ 58 h 96"/>
                <a:gd name="T82" fmla="*/ 94 w 94"/>
                <a:gd name="T83" fmla="*/ 53 h 96"/>
                <a:gd name="T84" fmla="*/ 94 w 94"/>
                <a:gd name="T85" fmla="*/ 48 h 96"/>
                <a:gd name="T86" fmla="*/ 94 w 94"/>
                <a:gd name="T87" fmla="*/ 44 h 96"/>
                <a:gd name="T88" fmla="*/ 94 w 94"/>
                <a:gd name="T89" fmla="*/ 39 h 96"/>
                <a:gd name="T90" fmla="*/ 93 w 94"/>
                <a:gd name="T91" fmla="*/ 34 h 96"/>
                <a:gd name="T92" fmla="*/ 91 w 94"/>
                <a:gd name="T93" fmla="*/ 31 h 96"/>
                <a:gd name="T94" fmla="*/ 90 w 94"/>
                <a:gd name="T95" fmla="*/ 26 h 96"/>
                <a:gd name="T96" fmla="*/ 86 w 94"/>
                <a:gd name="T97" fmla="*/ 23 h 96"/>
                <a:gd name="T98" fmla="*/ 80 w 94"/>
                <a:gd name="T99" fmla="*/ 15 h 96"/>
                <a:gd name="T100" fmla="*/ 74 w 94"/>
                <a:gd name="T101" fmla="*/ 10 h 96"/>
                <a:gd name="T102" fmla="*/ 70 w 94"/>
                <a:gd name="T103" fmla="*/ 7 h 96"/>
                <a:gd name="T104" fmla="*/ 66 w 94"/>
                <a:gd name="T105" fmla="*/ 5 h 96"/>
                <a:gd name="T106" fmla="*/ 61 w 94"/>
                <a:gd name="T107" fmla="*/ 3 h 96"/>
                <a:gd name="T108" fmla="*/ 56 w 94"/>
                <a:gd name="T109" fmla="*/ 2 h 96"/>
                <a:gd name="T110" fmla="*/ 51 w 94"/>
                <a:gd name="T111" fmla="*/ 2 h 96"/>
                <a:gd name="T112" fmla="*/ 46 w 94"/>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96"/>
                <a:gd name="T173" fmla="*/ 94 w 94"/>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96">
                  <a:moveTo>
                    <a:pt x="46" y="0"/>
                  </a:moveTo>
                  <a:lnTo>
                    <a:pt x="42" y="2"/>
                  </a:lnTo>
                  <a:lnTo>
                    <a:pt x="37" y="2"/>
                  </a:lnTo>
                  <a:lnTo>
                    <a:pt x="32" y="3"/>
                  </a:lnTo>
                  <a:lnTo>
                    <a:pt x="29" y="5"/>
                  </a:lnTo>
                  <a:lnTo>
                    <a:pt x="24" y="7"/>
                  </a:lnTo>
                  <a:lnTo>
                    <a:pt x="21" y="10"/>
                  </a:lnTo>
                  <a:lnTo>
                    <a:pt x="13" y="15"/>
                  </a:lnTo>
                  <a:lnTo>
                    <a:pt x="8" y="23"/>
                  </a:lnTo>
                  <a:lnTo>
                    <a:pt x="5" y="26"/>
                  </a:lnTo>
                  <a:lnTo>
                    <a:pt x="3" y="31"/>
                  </a:lnTo>
                  <a:lnTo>
                    <a:pt x="2" y="34"/>
                  </a:lnTo>
                  <a:lnTo>
                    <a:pt x="0" y="39"/>
                  </a:lnTo>
                  <a:lnTo>
                    <a:pt x="0" y="44"/>
                  </a:lnTo>
                  <a:lnTo>
                    <a:pt x="0" y="48"/>
                  </a:lnTo>
                  <a:lnTo>
                    <a:pt x="0" y="53"/>
                  </a:lnTo>
                  <a:lnTo>
                    <a:pt x="0" y="58"/>
                  </a:lnTo>
                  <a:lnTo>
                    <a:pt x="2" y="63"/>
                  </a:lnTo>
                  <a:lnTo>
                    <a:pt x="3" y="68"/>
                  </a:lnTo>
                  <a:lnTo>
                    <a:pt x="5" y="71"/>
                  </a:lnTo>
                  <a:lnTo>
                    <a:pt x="8" y="76"/>
                  </a:lnTo>
                  <a:lnTo>
                    <a:pt x="13" y="82"/>
                  </a:lnTo>
                  <a:lnTo>
                    <a:pt x="21" y="88"/>
                  </a:lnTo>
                  <a:lnTo>
                    <a:pt x="24" y="90"/>
                  </a:lnTo>
                  <a:lnTo>
                    <a:pt x="29" y="93"/>
                  </a:lnTo>
                  <a:lnTo>
                    <a:pt x="32" y="95"/>
                  </a:lnTo>
                  <a:lnTo>
                    <a:pt x="37" y="95"/>
                  </a:lnTo>
                  <a:lnTo>
                    <a:pt x="42" y="96"/>
                  </a:lnTo>
                  <a:lnTo>
                    <a:pt x="46" y="96"/>
                  </a:lnTo>
                  <a:lnTo>
                    <a:pt x="51" y="96"/>
                  </a:lnTo>
                  <a:lnTo>
                    <a:pt x="56" y="95"/>
                  </a:lnTo>
                  <a:lnTo>
                    <a:pt x="61" y="95"/>
                  </a:lnTo>
                  <a:lnTo>
                    <a:pt x="66" y="93"/>
                  </a:lnTo>
                  <a:lnTo>
                    <a:pt x="70" y="90"/>
                  </a:lnTo>
                  <a:lnTo>
                    <a:pt x="74" y="88"/>
                  </a:lnTo>
                  <a:lnTo>
                    <a:pt x="80" y="82"/>
                  </a:lnTo>
                  <a:lnTo>
                    <a:pt x="86" y="76"/>
                  </a:lnTo>
                  <a:lnTo>
                    <a:pt x="90" y="71"/>
                  </a:lnTo>
                  <a:lnTo>
                    <a:pt x="91" y="68"/>
                  </a:lnTo>
                  <a:lnTo>
                    <a:pt x="93" y="63"/>
                  </a:lnTo>
                  <a:lnTo>
                    <a:pt x="94" y="58"/>
                  </a:lnTo>
                  <a:lnTo>
                    <a:pt x="94" y="53"/>
                  </a:lnTo>
                  <a:lnTo>
                    <a:pt x="94" y="48"/>
                  </a:lnTo>
                  <a:lnTo>
                    <a:pt x="94" y="44"/>
                  </a:lnTo>
                  <a:lnTo>
                    <a:pt x="94" y="39"/>
                  </a:lnTo>
                  <a:lnTo>
                    <a:pt x="93" y="34"/>
                  </a:lnTo>
                  <a:lnTo>
                    <a:pt x="91" y="31"/>
                  </a:lnTo>
                  <a:lnTo>
                    <a:pt x="90" y="26"/>
                  </a:lnTo>
                  <a:lnTo>
                    <a:pt x="86" y="23"/>
                  </a:lnTo>
                  <a:lnTo>
                    <a:pt x="80" y="15"/>
                  </a:lnTo>
                  <a:lnTo>
                    <a:pt x="74" y="10"/>
                  </a:lnTo>
                  <a:lnTo>
                    <a:pt x="70" y="7"/>
                  </a:lnTo>
                  <a:lnTo>
                    <a:pt x="66" y="5"/>
                  </a:lnTo>
                  <a:lnTo>
                    <a:pt x="61" y="3"/>
                  </a:lnTo>
                  <a:lnTo>
                    <a:pt x="56" y="2"/>
                  </a:lnTo>
                  <a:lnTo>
                    <a:pt x="51" y="2"/>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65" name="Freeform 35"/>
            <p:cNvSpPr>
              <a:spLocks noEditPoints="1"/>
            </p:cNvSpPr>
            <p:nvPr/>
          </p:nvSpPr>
          <p:spPr bwMode="auto">
            <a:xfrm>
              <a:off x="2093" y="3261"/>
              <a:ext cx="104" cy="106"/>
            </a:xfrm>
            <a:custGeom>
              <a:avLst/>
              <a:gdLst>
                <a:gd name="T0" fmla="*/ 47 w 104"/>
                <a:gd name="T1" fmla="*/ 8 h 106"/>
                <a:gd name="T2" fmla="*/ 51 w 104"/>
                <a:gd name="T3" fmla="*/ 0 h 106"/>
                <a:gd name="T4" fmla="*/ 56 w 104"/>
                <a:gd name="T5" fmla="*/ 5 h 106"/>
                <a:gd name="T6" fmla="*/ 51 w 104"/>
                <a:gd name="T7" fmla="*/ 12 h 106"/>
                <a:gd name="T8" fmla="*/ 29 w 104"/>
                <a:gd name="T9" fmla="*/ 15 h 106"/>
                <a:gd name="T10" fmla="*/ 31 w 104"/>
                <a:gd name="T11" fmla="*/ 7 h 106"/>
                <a:gd name="T12" fmla="*/ 37 w 104"/>
                <a:gd name="T13" fmla="*/ 8 h 106"/>
                <a:gd name="T14" fmla="*/ 34 w 104"/>
                <a:gd name="T15" fmla="*/ 15 h 106"/>
                <a:gd name="T16" fmla="*/ 15 w 104"/>
                <a:gd name="T17" fmla="*/ 28 h 106"/>
                <a:gd name="T18" fmla="*/ 13 w 104"/>
                <a:gd name="T19" fmla="*/ 20 h 106"/>
                <a:gd name="T20" fmla="*/ 19 w 104"/>
                <a:gd name="T21" fmla="*/ 18 h 106"/>
                <a:gd name="T22" fmla="*/ 21 w 104"/>
                <a:gd name="T23" fmla="*/ 26 h 106"/>
                <a:gd name="T24" fmla="*/ 7 w 104"/>
                <a:gd name="T25" fmla="*/ 45 h 106"/>
                <a:gd name="T26" fmla="*/ 2 w 104"/>
                <a:gd name="T27" fmla="*/ 39 h 106"/>
                <a:gd name="T28" fmla="*/ 8 w 104"/>
                <a:gd name="T29" fmla="*/ 36 h 106"/>
                <a:gd name="T30" fmla="*/ 11 w 104"/>
                <a:gd name="T31" fmla="*/ 41 h 106"/>
                <a:gd name="T32" fmla="*/ 7 w 104"/>
                <a:gd name="T33" fmla="*/ 65 h 106"/>
                <a:gd name="T34" fmla="*/ 0 w 104"/>
                <a:gd name="T35" fmla="*/ 60 h 106"/>
                <a:gd name="T36" fmla="*/ 5 w 104"/>
                <a:gd name="T37" fmla="*/ 55 h 106"/>
                <a:gd name="T38" fmla="*/ 10 w 104"/>
                <a:gd name="T39" fmla="*/ 58 h 106"/>
                <a:gd name="T40" fmla="*/ 15 w 104"/>
                <a:gd name="T41" fmla="*/ 81 h 106"/>
                <a:gd name="T42" fmla="*/ 7 w 104"/>
                <a:gd name="T43" fmla="*/ 81 h 106"/>
                <a:gd name="T44" fmla="*/ 8 w 104"/>
                <a:gd name="T45" fmla="*/ 74 h 106"/>
                <a:gd name="T46" fmla="*/ 16 w 104"/>
                <a:gd name="T47" fmla="*/ 76 h 106"/>
                <a:gd name="T48" fmla="*/ 29 w 104"/>
                <a:gd name="T49" fmla="*/ 95 h 106"/>
                <a:gd name="T50" fmla="*/ 21 w 104"/>
                <a:gd name="T51" fmla="*/ 97 h 106"/>
                <a:gd name="T52" fmla="*/ 21 w 104"/>
                <a:gd name="T53" fmla="*/ 90 h 106"/>
                <a:gd name="T54" fmla="*/ 27 w 104"/>
                <a:gd name="T55" fmla="*/ 89 h 106"/>
                <a:gd name="T56" fmla="*/ 48 w 104"/>
                <a:gd name="T57" fmla="*/ 100 h 106"/>
                <a:gd name="T58" fmla="*/ 42 w 104"/>
                <a:gd name="T59" fmla="*/ 106 h 106"/>
                <a:gd name="T60" fmla="*/ 39 w 104"/>
                <a:gd name="T61" fmla="*/ 100 h 106"/>
                <a:gd name="T62" fmla="*/ 43 w 104"/>
                <a:gd name="T63" fmla="*/ 95 h 106"/>
                <a:gd name="T64" fmla="*/ 67 w 104"/>
                <a:gd name="T65" fmla="*/ 97 h 106"/>
                <a:gd name="T66" fmla="*/ 64 w 104"/>
                <a:gd name="T67" fmla="*/ 105 h 106"/>
                <a:gd name="T68" fmla="*/ 58 w 104"/>
                <a:gd name="T69" fmla="*/ 101 h 106"/>
                <a:gd name="T70" fmla="*/ 61 w 104"/>
                <a:gd name="T71" fmla="*/ 95 h 106"/>
                <a:gd name="T72" fmla="*/ 83 w 104"/>
                <a:gd name="T73" fmla="*/ 87 h 106"/>
                <a:gd name="T74" fmla="*/ 83 w 104"/>
                <a:gd name="T75" fmla="*/ 95 h 106"/>
                <a:gd name="T76" fmla="*/ 77 w 104"/>
                <a:gd name="T77" fmla="*/ 95 h 106"/>
                <a:gd name="T78" fmla="*/ 77 w 104"/>
                <a:gd name="T79" fmla="*/ 89 h 106"/>
                <a:gd name="T80" fmla="*/ 95 w 104"/>
                <a:gd name="T81" fmla="*/ 71 h 106"/>
                <a:gd name="T82" fmla="*/ 98 w 104"/>
                <a:gd name="T83" fmla="*/ 79 h 106"/>
                <a:gd name="T84" fmla="*/ 91 w 104"/>
                <a:gd name="T85" fmla="*/ 81 h 106"/>
                <a:gd name="T86" fmla="*/ 90 w 104"/>
                <a:gd name="T87" fmla="*/ 74 h 106"/>
                <a:gd name="T88" fmla="*/ 98 w 104"/>
                <a:gd name="T89" fmla="*/ 53 h 106"/>
                <a:gd name="T90" fmla="*/ 104 w 104"/>
                <a:gd name="T91" fmla="*/ 58 h 106"/>
                <a:gd name="T92" fmla="*/ 99 w 104"/>
                <a:gd name="T93" fmla="*/ 63 h 106"/>
                <a:gd name="T94" fmla="*/ 95 w 104"/>
                <a:gd name="T95" fmla="*/ 57 h 106"/>
                <a:gd name="T96" fmla="*/ 93 w 104"/>
                <a:gd name="T97" fmla="*/ 34 h 106"/>
                <a:gd name="T98" fmla="*/ 101 w 104"/>
                <a:gd name="T99" fmla="*/ 36 h 106"/>
                <a:gd name="T100" fmla="*/ 98 w 104"/>
                <a:gd name="T101" fmla="*/ 42 h 106"/>
                <a:gd name="T102" fmla="*/ 91 w 104"/>
                <a:gd name="T103" fmla="*/ 39 h 106"/>
                <a:gd name="T104" fmla="*/ 82 w 104"/>
                <a:gd name="T105" fmla="*/ 18 h 106"/>
                <a:gd name="T106" fmla="*/ 90 w 104"/>
                <a:gd name="T107" fmla="*/ 18 h 106"/>
                <a:gd name="T108" fmla="*/ 90 w 104"/>
                <a:gd name="T109" fmla="*/ 24 h 106"/>
                <a:gd name="T110" fmla="*/ 82 w 104"/>
                <a:gd name="T111" fmla="*/ 24 h 106"/>
                <a:gd name="T112" fmla="*/ 66 w 104"/>
                <a:gd name="T113" fmla="*/ 10 h 106"/>
                <a:gd name="T114" fmla="*/ 72 w 104"/>
                <a:gd name="T115" fmla="*/ 5 h 106"/>
                <a:gd name="T116" fmla="*/ 75 w 104"/>
                <a:gd name="T117" fmla="*/ 12 h 106"/>
                <a:gd name="T118" fmla="*/ 69 w 104"/>
                <a:gd name="T119" fmla="*/ 15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06"/>
                <a:gd name="T182" fmla="*/ 104 w 104"/>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06">
                  <a:moveTo>
                    <a:pt x="51" y="12"/>
                  </a:moveTo>
                  <a:lnTo>
                    <a:pt x="51" y="12"/>
                  </a:lnTo>
                  <a:lnTo>
                    <a:pt x="50" y="10"/>
                  </a:lnTo>
                  <a:lnTo>
                    <a:pt x="48" y="10"/>
                  </a:lnTo>
                  <a:lnTo>
                    <a:pt x="47" y="8"/>
                  </a:lnTo>
                  <a:lnTo>
                    <a:pt x="47" y="7"/>
                  </a:lnTo>
                  <a:lnTo>
                    <a:pt x="47" y="5"/>
                  </a:lnTo>
                  <a:lnTo>
                    <a:pt x="48" y="4"/>
                  </a:lnTo>
                  <a:lnTo>
                    <a:pt x="50" y="2"/>
                  </a:lnTo>
                  <a:lnTo>
                    <a:pt x="51" y="0"/>
                  </a:lnTo>
                  <a:lnTo>
                    <a:pt x="53" y="2"/>
                  </a:lnTo>
                  <a:lnTo>
                    <a:pt x="55" y="2"/>
                  </a:lnTo>
                  <a:lnTo>
                    <a:pt x="56" y="4"/>
                  </a:lnTo>
                  <a:lnTo>
                    <a:pt x="56" y="5"/>
                  </a:lnTo>
                  <a:lnTo>
                    <a:pt x="56" y="7"/>
                  </a:lnTo>
                  <a:lnTo>
                    <a:pt x="56" y="10"/>
                  </a:lnTo>
                  <a:lnTo>
                    <a:pt x="55" y="10"/>
                  </a:lnTo>
                  <a:lnTo>
                    <a:pt x="51" y="12"/>
                  </a:lnTo>
                  <a:close/>
                  <a:moveTo>
                    <a:pt x="34" y="15"/>
                  </a:moveTo>
                  <a:lnTo>
                    <a:pt x="34" y="15"/>
                  </a:lnTo>
                  <a:lnTo>
                    <a:pt x="32" y="15"/>
                  </a:lnTo>
                  <a:lnTo>
                    <a:pt x="31" y="15"/>
                  </a:lnTo>
                  <a:lnTo>
                    <a:pt x="29" y="15"/>
                  </a:lnTo>
                  <a:lnTo>
                    <a:pt x="27" y="13"/>
                  </a:lnTo>
                  <a:lnTo>
                    <a:pt x="27" y="12"/>
                  </a:lnTo>
                  <a:lnTo>
                    <a:pt x="27" y="8"/>
                  </a:lnTo>
                  <a:lnTo>
                    <a:pt x="29" y="7"/>
                  </a:lnTo>
                  <a:lnTo>
                    <a:pt x="31" y="7"/>
                  </a:lnTo>
                  <a:lnTo>
                    <a:pt x="32" y="5"/>
                  </a:lnTo>
                  <a:lnTo>
                    <a:pt x="34" y="5"/>
                  </a:lnTo>
                  <a:lnTo>
                    <a:pt x="35" y="7"/>
                  </a:lnTo>
                  <a:lnTo>
                    <a:pt x="37" y="8"/>
                  </a:lnTo>
                  <a:lnTo>
                    <a:pt x="37" y="10"/>
                  </a:lnTo>
                  <a:lnTo>
                    <a:pt x="37" y="12"/>
                  </a:lnTo>
                  <a:lnTo>
                    <a:pt x="35" y="13"/>
                  </a:lnTo>
                  <a:lnTo>
                    <a:pt x="34" y="15"/>
                  </a:lnTo>
                  <a:close/>
                  <a:moveTo>
                    <a:pt x="21" y="26"/>
                  </a:moveTo>
                  <a:lnTo>
                    <a:pt x="19" y="26"/>
                  </a:lnTo>
                  <a:lnTo>
                    <a:pt x="16" y="28"/>
                  </a:lnTo>
                  <a:lnTo>
                    <a:pt x="15" y="28"/>
                  </a:lnTo>
                  <a:lnTo>
                    <a:pt x="13" y="26"/>
                  </a:lnTo>
                  <a:lnTo>
                    <a:pt x="11" y="24"/>
                  </a:lnTo>
                  <a:lnTo>
                    <a:pt x="11" y="23"/>
                  </a:lnTo>
                  <a:lnTo>
                    <a:pt x="11" y="21"/>
                  </a:lnTo>
                  <a:lnTo>
                    <a:pt x="13" y="20"/>
                  </a:lnTo>
                  <a:lnTo>
                    <a:pt x="15" y="18"/>
                  </a:lnTo>
                  <a:lnTo>
                    <a:pt x="16" y="18"/>
                  </a:lnTo>
                  <a:lnTo>
                    <a:pt x="18" y="18"/>
                  </a:lnTo>
                  <a:lnTo>
                    <a:pt x="19" y="18"/>
                  </a:lnTo>
                  <a:lnTo>
                    <a:pt x="21" y="20"/>
                  </a:lnTo>
                  <a:lnTo>
                    <a:pt x="21" y="21"/>
                  </a:lnTo>
                  <a:lnTo>
                    <a:pt x="21" y="24"/>
                  </a:lnTo>
                  <a:lnTo>
                    <a:pt x="21" y="26"/>
                  </a:lnTo>
                  <a:close/>
                  <a:moveTo>
                    <a:pt x="11" y="41"/>
                  </a:moveTo>
                  <a:lnTo>
                    <a:pt x="11" y="41"/>
                  </a:lnTo>
                  <a:lnTo>
                    <a:pt x="10" y="44"/>
                  </a:lnTo>
                  <a:lnTo>
                    <a:pt x="8" y="44"/>
                  </a:lnTo>
                  <a:lnTo>
                    <a:pt x="7" y="45"/>
                  </a:lnTo>
                  <a:lnTo>
                    <a:pt x="5" y="44"/>
                  </a:lnTo>
                  <a:lnTo>
                    <a:pt x="3" y="44"/>
                  </a:lnTo>
                  <a:lnTo>
                    <a:pt x="2" y="42"/>
                  </a:lnTo>
                  <a:lnTo>
                    <a:pt x="2" y="41"/>
                  </a:lnTo>
                  <a:lnTo>
                    <a:pt x="2" y="39"/>
                  </a:lnTo>
                  <a:lnTo>
                    <a:pt x="3" y="36"/>
                  </a:lnTo>
                  <a:lnTo>
                    <a:pt x="5" y="36"/>
                  </a:lnTo>
                  <a:lnTo>
                    <a:pt x="7" y="34"/>
                  </a:lnTo>
                  <a:lnTo>
                    <a:pt x="8" y="36"/>
                  </a:lnTo>
                  <a:lnTo>
                    <a:pt x="10" y="36"/>
                  </a:lnTo>
                  <a:lnTo>
                    <a:pt x="11" y="37"/>
                  </a:lnTo>
                  <a:lnTo>
                    <a:pt x="11" y="39"/>
                  </a:lnTo>
                  <a:lnTo>
                    <a:pt x="11" y="41"/>
                  </a:lnTo>
                  <a:close/>
                  <a:moveTo>
                    <a:pt x="10" y="58"/>
                  </a:moveTo>
                  <a:lnTo>
                    <a:pt x="10" y="60"/>
                  </a:lnTo>
                  <a:lnTo>
                    <a:pt x="10" y="61"/>
                  </a:lnTo>
                  <a:lnTo>
                    <a:pt x="8" y="63"/>
                  </a:lnTo>
                  <a:lnTo>
                    <a:pt x="7" y="65"/>
                  </a:lnTo>
                  <a:lnTo>
                    <a:pt x="5" y="65"/>
                  </a:lnTo>
                  <a:lnTo>
                    <a:pt x="3" y="65"/>
                  </a:lnTo>
                  <a:lnTo>
                    <a:pt x="2" y="63"/>
                  </a:lnTo>
                  <a:lnTo>
                    <a:pt x="0" y="61"/>
                  </a:lnTo>
                  <a:lnTo>
                    <a:pt x="0" y="60"/>
                  </a:lnTo>
                  <a:lnTo>
                    <a:pt x="0" y="58"/>
                  </a:lnTo>
                  <a:lnTo>
                    <a:pt x="2" y="57"/>
                  </a:lnTo>
                  <a:lnTo>
                    <a:pt x="2" y="55"/>
                  </a:lnTo>
                  <a:lnTo>
                    <a:pt x="5" y="55"/>
                  </a:lnTo>
                  <a:lnTo>
                    <a:pt x="7" y="55"/>
                  </a:lnTo>
                  <a:lnTo>
                    <a:pt x="8" y="55"/>
                  </a:lnTo>
                  <a:lnTo>
                    <a:pt x="10" y="57"/>
                  </a:lnTo>
                  <a:lnTo>
                    <a:pt x="10" y="58"/>
                  </a:lnTo>
                  <a:close/>
                  <a:moveTo>
                    <a:pt x="16" y="76"/>
                  </a:moveTo>
                  <a:lnTo>
                    <a:pt x="16" y="76"/>
                  </a:lnTo>
                  <a:lnTo>
                    <a:pt x="16" y="77"/>
                  </a:lnTo>
                  <a:lnTo>
                    <a:pt x="16" y="79"/>
                  </a:lnTo>
                  <a:lnTo>
                    <a:pt x="15" y="81"/>
                  </a:lnTo>
                  <a:lnTo>
                    <a:pt x="13" y="82"/>
                  </a:lnTo>
                  <a:lnTo>
                    <a:pt x="11" y="84"/>
                  </a:lnTo>
                  <a:lnTo>
                    <a:pt x="10" y="84"/>
                  </a:lnTo>
                  <a:lnTo>
                    <a:pt x="8" y="82"/>
                  </a:lnTo>
                  <a:lnTo>
                    <a:pt x="7" y="81"/>
                  </a:lnTo>
                  <a:lnTo>
                    <a:pt x="7" y="79"/>
                  </a:lnTo>
                  <a:lnTo>
                    <a:pt x="7" y="77"/>
                  </a:lnTo>
                  <a:lnTo>
                    <a:pt x="7" y="76"/>
                  </a:lnTo>
                  <a:lnTo>
                    <a:pt x="8" y="74"/>
                  </a:lnTo>
                  <a:lnTo>
                    <a:pt x="11" y="73"/>
                  </a:lnTo>
                  <a:lnTo>
                    <a:pt x="13" y="74"/>
                  </a:lnTo>
                  <a:lnTo>
                    <a:pt x="15" y="74"/>
                  </a:lnTo>
                  <a:lnTo>
                    <a:pt x="16" y="76"/>
                  </a:lnTo>
                  <a:close/>
                  <a:moveTo>
                    <a:pt x="27" y="89"/>
                  </a:moveTo>
                  <a:lnTo>
                    <a:pt x="27" y="89"/>
                  </a:lnTo>
                  <a:lnTo>
                    <a:pt x="29" y="90"/>
                  </a:lnTo>
                  <a:lnTo>
                    <a:pt x="29" y="92"/>
                  </a:lnTo>
                  <a:lnTo>
                    <a:pt x="29" y="95"/>
                  </a:lnTo>
                  <a:lnTo>
                    <a:pt x="29" y="97"/>
                  </a:lnTo>
                  <a:lnTo>
                    <a:pt x="27" y="97"/>
                  </a:lnTo>
                  <a:lnTo>
                    <a:pt x="26" y="98"/>
                  </a:lnTo>
                  <a:lnTo>
                    <a:pt x="23" y="98"/>
                  </a:lnTo>
                  <a:lnTo>
                    <a:pt x="21" y="97"/>
                  </a:lnTo>
                  <a:lnTo>
                    <a:pt x="21" y="95"/>
                  </a:lnTo>
                  <a:lnTo>
                    <a:pt x="19" y="93"/>
                  </a:lnTo>
                  <a:lnTo>
                    <a:pt x="19" y="92"/>
                  </a:lnTo>
                  <a:lnTo>
                    <a:pt x="21" y="90"/>
                  </a:lnTo>
                  <a:lnTo>
                    <a:pt x="23" y="89"/>
                  </a:lnTo>
                  <a:lnTo>
                    <a:pt x="24" y="89"/>
                  </a:lnTo>
                  <a:lnTo>
                    <a:pt x="26" y="89"/>
                  </a:lnTo>
                  <a:lnTo>
                    <a:pt x="27" y="89"/>
                  </a:lnTo>
                  <a:close/>
                  <a:moveTo>
                    <a:pt x="43" y="95"/>
                  </a:moveTo>
                  <a:lnTo>
                    <a:pt x="43" y="95"/>
                  </a:lnTo>
                  <a:lnTo>
                    <a:pt x="45" y="97"/>
                  </a:lnTo>
                  <a:lnTo>
                    <a:pt x="47" y="98"/>
                  </a:lnTo>
                  <a:lnTo>
                    <a:pt x="48" y="100"/>
                  </a:lnTo>
                  <a:lnTo>
                    <a:pt x="48" y="101"/>
                  </a:lnTo>
                  <a:lnTo>
                    <a:pt x="47" y="103"/>
                  </a:lnTo>
                  <a:lnTo>
                    <a:pt x="47" y="105"/>
                  </a:lnTo>
                  <a:lnTo>
                    <a:pt x="45" y="105"/>
                  </a:lnTo>
                  <a:lnTo>
                    <a:pt x="42" y="106"/>
                  </a:lnTo>
                  <a:lnTo>
                    <a:pt x="40" y="105"/>
                  </a:lnTo>
                  <a:lnTo>
                    <a:pt x="39" y="103"/>
                  </a:lnTo>
                  <a:lnTo>
                    <a:pt x="39" y="101"/>
                  </a:lnTo>
                  <a:lnTo>
                    <a:pt x="39" y="100"/>
                  </a:lnTo>
                  <a:lnTo>
                    <a:pt x="39" y="98"/>
                  </a:lnTo>
                  <a:lnTo>
                    <a:pt x="40" y="97"/>
                  </a:lnTo>
                  <a:lnTo>
                    <a:pt x="42" y="97"/>
                  </a:lnTo>
                  <a:lnTo>
                    <a:pt x="43" y="95"/>
                  </a:lnTo>
                  <a:close/>
                  <a:moveTo>
                    <a:pt x="61" y="95"/>
                  </a:moveTo>
                  <a:lnTo>
                    <a:pt x="61" y="95"/>
                  </a:lnTo>
                  <a:lnTo>
                    <a:pt x="63" y="95"/>
                  </a:lnTo>
                  <a:lnTo>
                    <a:pt x="66" y="95"/>
                  </a:lnTo>
                  <a:lnTo>
                    <a:pt x="67" y="97"/>
                  </a:lnTo>
                  <a:lnTo>
                    <a:pt x="67" y="98"/>
                  </a:lnTo>
                  <a:lnTo>
                    <a:pt x="67" y="100"/>
                  </a:lnTo>
                  <a:lnTo>
                    <a:pt x="67" y="103"/>
                  </a:lnTo>
                  <a:lnTo>
                    <a:pt x="66" y="105"/>
                  </a:lnTo>
                  <a:lnTo>
                    <a:pt x="64" y="105"/>
                  </a:lnTo>
                  <a:lnTo>
                    <a:pt x="63" y="105"/>
                  </a:lnTo>
                  <a:lnTo>
                    <a:pt x="61" y="105"/>
                  </a:lnTo>
                  <a:lnTo>
                    <a:pt x="59" y="103"/>
                  </a:lnTo>
                  <a:lnTo>
                    <a:pt x="58" y="101"/>
                  </a:lnTo>
                  <a:lnTo>
                    <a:pt x="58" y="100"/>
                  </a:lnTo>
                  <a:lnTo>
                    <a:pt x="58" y="98"/>
                  </a:lnTo>
                  <a:lnTo>
                    <a:pt x="59" y="97"/>
                  </a:lnTo>
                  <a:lnTo>
                    <a:pt x="61" y="95"/>
                  </a:lnTo>
                  <a:close/>
                  <a:moveTo>
                    <a:pt x="77" y="89"/>
                  </a:moveTo>
                  <a:lnTo>
                    <a:pt x="77" y="89"/>
                  </a:lnTo>
                  <a:lnTo>
                    <a:pt x="79" y="87"/>
                  </a:lnTo>
                  <a:lnTo>
                    <a:pt x="82" y="87"/>
                  </a:lnTo>
                  <a:lnTo>
                    <a:pt x="83" y="87"/>
                  </a:lnTo>
                  <a:lnTo>
                    <a:pt x="85" y="89"/>
                  </a:lnTo>
                  <a:lnTo>
                    <a:pt x="85" y="90"/>
                  </a:lnTo>
                  <a:lnTo>
                    <a:pt x="85" y="92"/>
                  </a:lnTo>
                  <a:lnTo>
                    <a:pt x="85" y="93"/>
                  </a:lnTo>
                  <a:lnTo>
                    <a:pt x="83" y="95"/>
                  </a:lnTo>
                  <a:lnTo>
                    <a:pt x="82" y="97"/>
                  </a:lnTo>
                  <a:lnTo>
                    <a:pt x="80" y="97"/>
                  </a:lnTo>
                  <a:lnTo>
                    <a:pt x="79" y="97"/>
                  </a:lnTo>
                  <a:lnTo>
                    <a:pt x="77" y="95"/>
                  </a:lnTo>
                  <a:lnTo>
                    <a:pt x="75" y="93"/>
                  </a:lnTo>
                  <a:lnTo>
                    <a:pt x="75" y="92"/>
                  </a:lnTo>
                  <a:lnTo>
                    <a:pt x="77" y="89"/>
                  </a:lnTo>
                  <a:close/>
                  <a:moveTo>
                    <a:pt x="90" y="74"/>
                  </a:moveTo>
                  <a:lnTo>
                    <a:pt x="90" y="74"/>
                  </a:lnTo>
                  <a:lnTo>
                    <a:pt x="90" y="73"/>
                  </a:lnTo>
                  <a:lnTo>
                    <a:pt x="93" y="71"/>
                  </a:lnTo>
                  <a:lnTo>
                    <a:pt x="95" y="71"/>
                  </a:lnTo>
                  <a:lnTo>
                    <a:pt x="96" y="73"/>
                  </a:lnTo>
                  <a:lnTo>
                    <a:pt x="98" y="74"/>
                  </a:lnTo>
                  <a:lnTo>
                    <a:pt x="98" y="76"/>
                  </a:lnTo>
                  <a:lnTo>
                    <a:pt x="99" y="77"/>
                  </a:lnTo>
                  <a:lnTo>
                    <a:pt x="98" y="79"/>
                  </a:lnTo>
                  <a:lnTo>
                    <a:pt x="96" y="81"/>
                  </a:lnTo>
                  <a:lnTo>
                    <a:pt x="95" y="81"/>
                  </a:lnTo>
                  <a:lnTo>
                    <a:pt x="93" y="82"/>
                  </a:lnTo>
                  <a:lnTo>
                    <a:pt x="91" y="81"/>
                  </a:lnTo>
                  <a:lnTo>
                    <a:pt x="90" y="79"/>
                  </a:lnTo>
                  <a:lnTo>
                    <a:pt x="88" y="77"/>
                  </a:lnTo>
                  <a:lnTo>
                    <a:pt x="88" y="76"/>
                  </a:lnTo>
                  <a:lnTo>
                    <a:pt x="90" y="74"/>
                  </a:lnTo>
                  <a:close/>
                  <a:moveTo>
                    <a:pt x="95" y="57"/>
                  </a:moveTo>
                  <a:lnTo>
                    <a:pt x="95" y="57"/>
                  </a:lnTo>
                  <a:lnTo>
                    <a:pt x="95" y="55"/>
                  </a:lnTo>
                  <a:lnTo>
                    <a:pt x="96" y="53"/>
                  </a:lnTo>
                  <a:lnTo>
                    <a:pt x="98" y="53"/>
                  </a:lnTo>
                  <a:lnTo>
                    <a:pt x="99" y="53"/>
                  </a:lnTo>
                  <a:lnTo>
                    <a:pt x="101" y="53"/>
                  </a:lnTo>
                  <a:lnTo>
                    <a:pt x="103" y="55"/>
                  </a:lnTo>
                  <a:lnTo>
                    <a:pt x="104" y="57"/>
                  </a:lnTo>
                  <a:lnTo>
                    <a:pt x="104" y="58"/>
                  </a:lnTo>
                  <a:lnTo>
                    <a:pt x="104" y="60"/>
                  </a:lnTo>
                  <a:lnTo>
                    <a:pt x="103" y="61"/>
                  </a:lnTo>
                  <a:lnTo>
                    <a:pt x="101" y="63"/>
                  </a:lnTo>
                  <a:lnTo>
                    <a:pt x="99" y="63"/>
                  </a:lnTo>
                  <a:lnTo>
                    <a:pt x="96" y="61"/>
                  </a:lnTo>
                  <a:lnTo>
                    <a:pt x="95" y="60"/>
                  </a:lnTo>
                  <a:lnTo>
                    <a:pt x="95" y="57"/>
                  </a:lnTo>
                  <a:close/>
                  <a:moveTo>
                    <a:pt x="91" y="39"/>
                  </a:moveTo>
                  <a:lnTo>
                    <a:pt x="91" y="39"/>
                  </a:lnTo>
                  <a:lnTo>
                    <a:pt x="91" y="37"/>
                  </a:lnTo>
                  <a:lnTo>
                    <a:pt x="93" y="36"/>
                  </a:lnTo>
                  <a:lnTo>
                    <a:pt x="93" y="34"/>
                  </a:lnTo>
                  <a:lnTo>
                    <a:pt x="95" y="32"/>
                  </a:lnTo>
                  <a:lnTo>
                    <a:pt x="98" y="32"/>
                  </a:lnTo>
                  <a:lnTo>
                    <a:pt x="99" y="34"/>
                  </a:lnTo>
                  <a:lnTo>
                    <a:pt x="101" y="34"/>
                  </a:lnTo>
                  <a:lnTo>
                    <a:pt x="101" y="36"/>
                  </a:lnTo>
                  <a:lnTo>
                    <a:pt x="101" y="39"/>
                  </a:lnTo>
                  <a:lnTo>
                    <a:pt x="101" y="41"/>
                  </a:lnTo>
                  <a:lnTo>
                    <a:pt x="99" y="42"/>
                  </a:lnTo>
                  <a:lnTo>
                    <a:pt x="98" y="42"/>
                  </a:lnTo>
                  <a:lnTo>
                    <a:pt x="96" y="42"/>
                  </a:lnTo>
                  <a:lnTo>
                    <a:pt x="95" y="42"/>
                  </a:lnTo>
                  <a:lnTo>
                    <a:pt x="93" y="41"/>
                  </a:lnTo>
                  <a:lnTo>
                    <a:pt x="91" y="39"/>
                  </a:lnTo>
                  <a:close/>
                  <a:moveTo>
                    <a:pt x="82" y="24"/>
                  </a:moveTo>
                  <a:lnTo>
                    <a:pt x="82" y="24"/>
                  </a:lnTo>
                  <a:lnTo>
                    <a:pt x="82" y="23"/>
                  </a:lnTo>
                  <a:lnTo>
                    <a:pt x="82" y="20"/>
                  </a:lnTo>
                  <a:lnTo>
                    <a:pt x="82" y="18"/>
                  </a:lnTo>
                  <a:lnTo>
                    <a:pt x="83" y="16"/>
                  </a:lnTo>
                  <a:lnTo>
                    <a:pt x="85" y="16"/>
                  </a:lnTo>
                  <a:lnTo>
                    <a:pt x="87" y="16"/>
                  </a:lnTo>
                  <a:lnTo>
                    <a:pt x="88" y="16"/>
                  </a:lnTo>
                  <a:lnTo>
                    <a:pt x="90" y="18"/>
                  </a:lnTo>
                  <a:lnTo>
                    <a:pt x="91" y="20"/>
                  </a:lnTo>
                  <a:lnTo>
                    <a:pt x="91" y="21"/>
                  </a:lnTo>
                  <a:lnTo>
                    <a:pt x="91" y="23"/>
                  </a:lnTo>
                  <a:lnTo>
                    <a:pt x="90" y="24"/>
                  </a:lnTo>
                  <a:lnTo>
                    <a:pt x="88" y="26"/>
                  </a:lnTo>
                  <a:lnTo>
                    <a:pt x="87" y="26"/>
                  </a:lnTo>
                  <a:lnTo>
                    <a:pt x="83" y="26"/>
                  </a:lnTo>
                  <a:lnTo>
                    <a:pt x="82" y="24"/>
                  </a:lnTo>
                  <a:close/>
                  <a:moveTo>
                    <a:pt x="69" y="15"/>
                  </a:moveTo>
                  <a:lnTo>
                    <a:pt x="69" y="15"/>
                  </a:lnTo>
                  <a:lnTo>
                    <a:pt x="67" y="13"/>
                  </a:lnTo>
                  <a:lnTo>
                    <a:pt x="66" y="12"/>
                  </a:lnTo>
                  <a:lnTo>
                    <a:pt x="66" y="10"/>
                  </a:lnTo>
                  <a:lnTo>
                    <a:pt x="66" y="8"/>
                  </a:lnTo>
                  <a:lnTo>
                    <a:pt x="66" y="7"/>
                  </a:lnTo>
                  <a:lnTo>
                    <a:pt x="67" y="5"/>
                  </a:lnTo>
                  <a:lnTo>
                    <a:pt x="69" y="5"/>
                  </a:lnTo>
                  <a:lnTo>
                    <a:pt x="72" y="5"/>
                  </a:lnTo>
                  <a:lnTo>
                    <a:pt x="74" y="5"/>
                  </a:lnTo>
                  <a:lnTo>
                    <a:pt x="74" y="7"/>
                  </a:lnTo>
                  <a:lnTo>
                    <a:pt x="75" y="10"/>
                  </a:lnTo>
                  <a:lnTo>
                    <a:pt x="75" y="12"/>
                  </a:lnTo>
                  <a:lnTo>
                    <a:pt x="74" y="13"/>
                  </a:lnTo>
                  <a:lnTo>
                    <a:pt x="72" y="15"/>
                  </a:lnTo>
                  <a:lnTo>
                    <a:pt x="71" y="15"/>
                  </a:lnTo>
                  <a:lnTo>
                    <a:pt x="69" y="15"/>
                  </a:lnTo>
                  <a:close/>
                </a:path>
              </a:pathLst>
            </a:custGeom>
            <a:solidFill>
              <a:srgbClr val="000000"/>
            </a:solidFill>
            <a:ln w="3175">
              <a:solidFill>
                <a:srgbClr val="000000"/>
              </a:solidFill>
              <a:round/>
              <a:headEnd/>
              <a:tailEnd/>
            </a:ln>
          </p:spPr>
          <p:txBody>
            <a:bodyPr/>
            <a:lstStyle/>
            <a:p>
              <a:endParaRPr lang="de-DE"/>
            </a:p>
          </p:txBody>
        </p:sp>
        <p:sp>
          <p:nvSpPr>
            <p:cNvPr id="18466" name="Rectangle 65"/>
            <p:cNvSpPr>
              <a:spLocks noChangeArrowheads="1"/>
            </p:cNvSpPr>
            <p:nvPr/>
          </p:nvSpPr>
          <p:spPr bwMode="auto">
            <a:xfrm>
              <a:off x="2202" y="322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g</a:t>
              </a:r>
              <a:endParaRPr lang="de-DE"/>
            </a:p>
          </p:txBody>
        </p:sp>
        <p:sp>
          <p:nvSpPr>
            <p:cNvPr id="18467" name="Rectangle 66"/>
            <p:cNvSpPr>
              <a:spLocks noChangeArrowheads="1"/>
            </p:cNvSpPr>
            <p:nvPr/>
          </p:nvSpPr>
          <p:spPr bwMode="auto">
            <a:xfrm>
              <a:off x="2281" y="3295"/>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a:solidFill>
                    <a:srgbClr val="000000"/>
                  </a:solidFill>
                  <a:latin typeface="Times New Roman" pitchFamily="18" charset="0"/>
                </a:rPr>
                <a:t>3</a:t>
              </a:r>
              <a:endParaRPr lang="de-DE"/>
            </a:p>
          </p:txBody>
        </p:sp>
        <p:sp>
          <p:nvSpPr>
            <p:cNvPr id="18468" name="Rectangle 67"/>
            <p:cNvSpPr>
              <a:spLocks noChangeArrowheads="1"/>
            </p:cNvSpPr>
            <p:nvPr/>
          </p:nvSpPr>
          <p:spPr bwMode="auto">
            <a:xfrm>
              <a:off x="2335" y="3220"/>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solidFill>
                    <a:srgbClr val="000000"/>
                  </a:solidFill>
                  <a:latin typeface="Times New Roman" pitchFamily="18" charset="0"/>
                </a:rPr>
                <a:t>’</a:t>
              </a:r>
              <a:endParaRPr lang="de-DE"/>
            </a:p>
          </p:txBody>
        </p:sp>
      </p:grpSp>
      <p:sp>
        <p:nvSpPr>
          <p:cNvPr id="178245" name="Text Box 69"/>
          <p:cNvSpPr txBox="1">
            <a:spLocks noChangeArrowheads="1"/>
          </p:cNvSpPr>
          <p:nvPr/>
        </p:nvSpPr>
        <p:spPr bwMode="auto">
          <a:xfrm>
            <a:off x="5080000" y="1796336"/>
            <a:ext cx="406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449263" algn="l"/>
              </a:tabLst>
              <a:defRPr sz="2000">
                <a:solidFill>
                  <a:schemeClr val="tx1"/>
                </a:solidFill>
                <a:latin typeface="Arial" pitchFamily="34" charset="0"/>
              </a:defRPr>
            </a:lvl1pPr>
            <a:lvl2pPr marL="742950" indent="-285750">
              <a:tabLst>
                <a:tab pos="449263" algn="l"/>
              </a:tabLst>
              <a:defRPr sz="2000">
                <a:solidFill>
                  <a:schemeClr val="tx1"/>
                </a:solidFill>
                <a:latin typeface="Arial" pitchFamily="34" charset="0"/>
              </a:defRPr>
            </a:lvl2pPr>
            <a:lvl3pPr marL="1143000" indent="-228600">
              <a:tabLst>
                <a:tab pos="449263" algn="l"/>
              </a:tabLst>
              <a:defRPr sz="2000">
                <a:solidFill>
                  <a:schemeClr val="tx1"/>
                </a:solidFill>
                <a:latin typeface="Arial" pitchFamily="34" charset="0"/>
              </a:defRPr>
            </a:lvl3pPr>
            <a:lvl4pPr marL="1600200" indent="-228600">
              <a:tabLst>
                <a:tab pos="449263" algn="l"/>
              </a:tabLst>
              <a:defRPr sz="2000">
                <a:solidFill>
                  <a:schemeClr val="tx1"/>
                </a:solidFill>
                <a:latin typeface="Arial" pitchFamily="34" charset="0"/>
              </a:defRPr>
            </a:lvl4pPr>
            <a:lvl5pPr marL="2057400" indent="-228600">
              <a:tabLst>
                <a:tab pos="449263" algn="l"/>
              </a:tabLst>
              <a:defRPr sz="2000">
                <a:solidFill>
                  <a:schemeClr val="tx1"/>
                </a:solidFill>
                <a:latin typeface="Arial" pitchFamily="34" charset="0"/>
              </a:defRPr>
            </a:lvl5pPr>
            <a:lvl6pPr marL="2514600" indent="-228600" eaLnBrk="0" fontAlgn="base" hangingPunct="0">
              <a:spcBef>
                <a:spcPct val="50000"/>
              </a:spcBef>
              <a:spcAft>
                <a:spcPct val="0"/>
              </a:spcAft>
              <a:tabLst>
                <a:tab pos="449263" algn="l"/>
              </a:tabLst>
              <a:defRPr sz="2000">
                <a:solidFill>
                  <a:schemeClr val="tx1"/>
                </a:solidFill>
                <a:latin typeface="Arial" pitchFamily="34" charset="0"/>
              </a:defRPr>
            </a:lvl6pPr>
            <a:lvl7pPr marL="2971800" indent="-228600" eaLnBrk="0" fontAlgn="base" hangingPunct="0">
              <a:spcBef>
                <a:spcPct val="50000"/>
              </a:spcBef>
              <a:spcAft>
                <a:spcPct val="0"/>
              </a:spcAft>
              <a:tabLst>
                <a:tab pos="449263" algn="l"/>
              </a:tabLst>
              <a:defRPr sz="2000">
                <a:solidFill>
                  <a:schemeClr val="tx1"/>
                </a:solidFill>
                <a:latin typeface="Arial" pitchFamily="34" charset="0"/>
              </a:defRPr>
            </a:lvl7pPr>
            <a:lvl8pPr marL="3429000" indent="-228600" eaLnBrk="0" fontAlgn="base" hangingPunct="0">
              <a:spcBef>
                <a:spcPct val="50000"/>
              </a:spcBef>
              <a:spcAft>
                <a:spcPct val="0"/>
              </a:spcAft>
              <a:tabLst>
                <a:tab pos="449263" algn="l"/>
              </a:tabLst>
              <a:defRPr sz="2000">
                <a:solidFill>
                  <a:schemeClr val="tx1"/>
                </a:solidFill>
                <a:latin typeface="Arial" pitchFamily="34" charset="0"/>
              </a:defRPr>
            </a:lvl8pPr>
            <a:lvl9pPr marL="3886200" indent="-228600" eaLnBrk="0" fontAlgn="base" hangingPunct="0">
              <a:spcBef>
                <a:spcPct val="50000"/>
              </a:spcBef>
              <a:spcAft>
                <a:spcPct val="0"/>
              </a:spcAft>
              <a:tabLst>
                <a:tab pos="449263" algn="l"/>
              </a:tabLst>
              <a:defRPr sz="2000">
                <a:solidFill>
                  <a:schemeClr val="tx1"/>
                </a:solidFill>
                <a:latin typeface="Arial" pitchFamily="34" charset="0"/>
              </a:defRPr>
            </a:lvl9pPr>
          </a:lstStyle>
          <a:p>
            <a:r>
              <a:rPr lang="de-DE" b="1" dirty="0"/>
              <a:t>Beispiel</a:t>
            </a:r>
          </a:p>
          <a:p>
            <a:pPr>
              <a:lnSpc>
                <a:spcPct val="60000"/>
              </a:lnSpc>
            </a:pPr>
            <a:r>
              <a:rPr lang="de-DE" b="1" dirty="0">
                <a:solidFill>
                  <a:srgbClr val="000000"/>
                </a:solidFill>
                <a:latin typeface="TIMES" charset="0"/>
                <a:cs typeface="Times New Roman" pitchFamily="18" charset="0"/>
              </a:rPr>
              <a:t>	g</a:t>
            </a:r>
            <a:r>
              <a:rPr lang="de-DE" baseline="-30000" dirty="0">
                <a:solidFill>
                  <a:srgbClr val="000000"/>
                </a:solidFill>
                <a:latin typeface="TIMES" charset="0"/>
                <a:cs typeface="Times New Roman" pitchFamily="18" charset="0"/>
              </a:rPr>
              <a:t>1 </a:t>
            </a:r>
            <a:r>
              <a:rPr lang="de-DE" dirty="0">
                <a:solidFill>
                  <a:srgbClr val="000000"/>
                </a:solidFill>
                <a:latin typeface="TIMES" charset="0"/>
                <a:cs typeface="Times New Roman" pitchFamily="18" charset="0"/>
              </a:rPr>
              <a:t>= (x</a:t>
            </a:r>
            <a:r>
              <a:rPr lang="de-DE" baseline="-30000" dirty="0">
                <a:solidFill>
                  <a:srgbClr val="000000"/>
                </a:solidFill>
                <a:latin typeface="TIMES" charset="0"/>
                <a:cs typeface="Times New Roman" pitchFamily="18" charset="0"/>
              </a:rPr>
              <a:t>1</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1</a:t>
            </a:r>
            <a:r>
              <a:rPr lang="de-DE" dirty="0">
                <a:solidFill>
                  <a:srgbClr val="000000"/>
                </a:solidFill>
                <a:latin typeface="TIMES" charset="0"/>
                <a:cs typeface="Times New Roman" pitchFamily="18" charset="0"/>
              </a:rPr>
              <a:t>) und </a:t>
            </a:r>
            <a:r>
              <a:rPr lang="de-DE" b="1" dirty="0">
                <a:solidFill>
                  <a:srgbClr val="000000"/>
                </a:solidFill>
                <a:latin typeface="TIMES" charset="0"/>
                <a:cs typeface="Times New Roman" pitchFamily="18" charset="0"/>
              </a:rPr>
              <a:t>g</a:t>
            </a:r>
            <a:r>
              <a:rPr lang="de-DE" baseline="-30000" dirty="0">
                <a:solidFill>
                  <a:srgbClr val="000000"/>
                </a:solidFill>
                <a:latin typeface="TIMES" charset="0"/>
                <a:cs typeface="Times New Roman" pitchFamily="18" charset="0"/>
              </a:rPr>
              <a:t>2 </a:t>
            </a:r>
            <a:r>
              <a:rPr lang="de-DE" dirty="0">
                <a:solidFill>
                  <a:srgbClr val="000000"/>
                </a:solidFill>
                <a:latin typeface="TIMES" charset="0"/>
                <a:cs typeface="Times New Roman" pitchFamily="18" charset="0"/>
              </a:rPr>
              <a:t>= (x</a:t>
            </a:r>
            <a:r>
              <a:rPr lang="de-DE" baseline="-30000" dirty="0">
                <a:solidFill>
                  <a:srgbClr val="000000"/>
                </a:solidFill>
                <a:latin typeface="TIMES" charset="0"/>
                <a:cs typeface="Times New Roman" pitchFamily="18" charset="0"/>
              </a:rPr>
              <a:t>2</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2</a:t>
            </a:r>
            <a:r>
              <a:rPr lang="de-DE" dirty="0">
                <a:solidFill>
                  <a:srgbClr val="000000"/>
                </a:solidFill>
                <a:latin typeface="TIMES" charset="0"/>
                <a:cs typeface="Times New Roman" pitchFamily="18" charset="0"/>
              </a:rPr>
              <a:t>)</a:t>
            </a:r>
            <a:r>
              <a:rPr lang="de-DE" dirty="0"/>
              <a:t> </a:t>
            </a:r>
          </a:p>
          <a:p>
            <a:pPr>
              <a:lnSpc>
                <a:spcPct val="60000"/>
              </a:lnSpc>
            </a:pPr>
            <a:r>
              <a:rPr lang="de-DE" dirty="0"/>
              <a:t>ergibt Kinder</a:t>
            </a:r>
          </a:p>
          <a:p>
            <a:pPr>
              <a:lnSpc>
                <a:spcPct val="60000"/>
              </a:lnSpc>
            </a:pPr>
            <a:r>
              <a:rPr lang="de-DE" b="1" dirty="0">
                <a:solidFill>
                  <a:srgbClr val="000000"/>
                </a:solidFill>
                <a:latin typeface="TIMES" charset="0"/>
                <a:cs typeface="Times New Roman" pitchFamily="18" charset="0"/>
              </a:rPr>
              <a:t>	g</a:t>
            </a:r>
            <a:r>
              <a:rPr lang="de-DE" baseline="-30000" dirty="0">
                <a:solidFill>
                  <a:srgbClr val="000000"/>
                </a:solidFill>
                <a:latin typeface="TIMES" charset="0"/>
                <a:cs typeface="Times New Roman" pitchFamily="18" charset="0"/>
              </a:rPr>
              <a:t>3</a:t>
            </a:r>
            <a:r>
              <a:rPr lang="de-DE" dirty="0">
                <a:solidFill>
                  <a:srgbClr val="000000"/>
                </a:solidFill>
                <a:latin typeface="TIMES" charset="0"/>
                <a:cs typeface="Times New Roman" pitchFamily="18" charset="0"/>
              </a:rPr>
              <a:t> = (x</a:t>
            </a:r>
            <a:r>
              <a:rPr lang="de-DE" baseline="-30000" dirty="0">
                <a:solidFill>
                  <a:srgbClr val="000000"/>
                </a:solidFill>
                <a:latin typeface="TIMES" charset="0"/>
                <a:cs typeface="Times New Roman" pitchFamily="18" charset="0"/>
              </a:rPr>
              <a:t>2</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1</a:t>
            </a:r>
            <a:r>
              <a:rPr lang="de-DE" dirty="0">
                <a:solidFill>
                  <a:srgbClr val="000000"/>
                </a:solidFill>
                <a:latin typeface="TIMES" charset="0"/>
                <a:cs typeface="Times New Roman" pitchFamily="18" charset="0"/>
              </a:rPr>
              <a:t>) und </a:t>
            </a:r>
            <a:r>
              <a:rPr lang="de-DE" b="1" dirty="0">
                <a:solidFill>
                  <a:srgbClr val="000000"/>
                </a:solidFill>
                <a:latin typeface="TIMES" charset="0"/>
                <a:cs typeface="Times New Roman" pitchFamily="18" charset="0"/>
              </a:rPr>
              <a:t>g</a:t>
            </a:r>
            <a:r>
              <a:rPr lang="de-DE" baseline="-30000" dirty="0">
                <a:solidFill>
                  <a:srgbClr val="000000"/>
                </a:solidFill>
                <a:latin typeface="TIMES" charset="0"/>
                <a:cs typeface="Times New Roman" pitchFamily="18" charset="0"/>
              </a:rPr>
              <a:t>4</a:t>
            </a:r>
            <a:r>
              <a:rPr lang="de-DE" dirty="0">
                <a:solidFill>
                  <a:srgbClr val="000000"/>
                </a:solidFill>
                <a:latin typeface="TIMES" charset="0"/>
                <a:cs typeface="Times New Roman" pitchFamily="18" charset="0"/>
              </a:rPr>
              <a:t> = (x</a:t>
            </a:r>
            <a:r>
              <a:rPr lang="de-DE" baseline="-30000" dirty="0">
                <a:solidFill>
                  <a:srgbClr val="000000"/>
                </a:solidFill>
                <a:latin typeface="TIMES" charset="0"/>
                <a:cs typeface="Times New Roman" pitchFamily="18" charset="0"/>
              </a:rPr>
              <a:t>1</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2</a:t>
            </a:r>
            <a:r>
              <a:rPr lang="de-DE" dirty="0">
                <a:solidFill>
                  <a:srgbClr val="000000"/>
                </a:solidFill>
                <a:latin typeface="TIMES" charset="0"/>
                <a:cs typeface="Times New Roman" pitchFamily="18" charset="0"/>
              </a:rPr>
              <a:t>)</a:t>
            </a:r>
          </a:p>
          <a:p>
            <a:pPr>
              <a:lnSpc>
                <a:spcPct val="60000"/>
              </a:lnSpc>
            </a:pPr>
            <a:r>
              <a:rPr lang="de-DE" dirty="0">
                <a:solidFill>
                  <a:srgbClr val="000000"/>
                </a:solidFill>
                <a:latin typeface="TIMES" charset="0"/>
                <a:cs typeface="Times New Roman" pitchFamily="18" charset="0"/>
              </a:rPr>
              <a:t>oder in </a:t>
            </a:r>
            <a:r>
              <a:rPr lang="de-DE" dirty="0" err="1">
                <a:solidFill>
                  <a:srgbClr val="000000"/>
                </a:solidFill>
                <a:latin typeface="TIMES" charset="0"/>
                <a:cs typeface="Times New Roman" pitchFamily="18" charset="0"/>
              </a:rPr>
              <a:t>and</a:t>
            </a:r>
            <a:r>
              <a:rPr lang="de-DE" dirty="0">
                <a:solidFill>
                  <a:srgbClr val="000000"/>
                </a:solidFill>
                <a:latin typeface="TIMES" charset="0"/>
                <a:cs typeface="Times New Roman" pitchFamily="18" charset="0"/>
              </a:rPr>
              <a:t>. </a:t>
            </a:r>
            <a:r>
              <a:rPr lang="de-DE" dirty="0" err="1">
                <a:solidFill>
                  <a:srgbClr val="000000"/>
                </a:solidFill>
                <a:latin typeface="TIMES" charset="0"/>
                <a:cs typeface="Times New Roman" pitchFamily="18" charset="0"/>
              </a:rPr>
              <a:t>Koord.system</a:t>
            </a:r>
            <a:r>
              <a:rPr lang="de-DE" dirty="0"/>
              <a:t> </a:t>
            </a:r>
          </a:p>
          <a:p>
            <a:pPr>
              <a:lnSpc>
                <a:spcPct val="60000"/>
              </a:lnSpc>
            </a:pPr>
            <a:r>
              <a:rPr lang="de-DE" b="1" dirty="0">
                <a:solidFill>
                  <a:srgbClr val="000000"/>
                </a:solidFill>
                <a:latin typeface="TIMES" charset="0"/>
                <a:cs typeface="Times New Roman" pitchFamily="18" charset="0"/>
              </a:rPr>
              <a:t>	g</a:t>
            </a:r>
            <a:r>
              <a:rPr lang="de-DE" baseline="-25000" dirty="0">
                <a:solidFill>
                  <a:srgbClr val="000000"/>
                </a:solidFill>
                <a:latin typeface="TIMES" charset="0"/>
                <a:cs typeface="Times New Roman" pitchFamily="18" charset="0"/>
              </a:rPr>
              <a:t>3</a:t>
            </a:r>
            <a:r>
              <a:rPr lang="de-DE" dirty="0">
                <a:solidFill>
                  <a:srgbClr val="000000"/>
                </a:solidFill>
                <a:latin typeface="TIMES" charset="0"/>
                <a:cs typeface="Times New Roman" pitchFamily="18" charset="0"/>
              </a:rPr>
              <a:t>‘ = (x</a:t>
            </a:r>
            <a:r>
              <a:rPr lang="de-DE" baseline="-30000" dirty="0">
                <a:solidFill>
                  <a:srgbClr val="000000"/>
                </a:solidFill>
                <a:latin typeface="TIMES" charset="0"/>
                <a:cs typeface="Times New Roman" pitchFamily="18" charset="0"/>
              </a:rPr>
              <a:t>2</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1</a:t>
            </a:r>
            <a:r>
              <a:rPr lang="de-DE" dirty="0">
                <a:solidFill>
                  <a:srgbClr val="000000"/>
                </a:solidFill>
              </a:rPr>
              <a:t>‘</a:t>
            </a:r>
            <a:r>
              <a:rPr lang="de-DE" dirty="0">
                <a:solidFill>
                  <a:srgbClr val="000000"/>
                </a:solidFill>
                <a:latin typeface="TIMES" charset="0"/>
                <a:cs typeface="Times New Roman" pitchFamily="18" charset="0"/>
              </a:rPr>
              <a:t>) und </a:t>
            </a:r>
            <a:r>
              <a:rPr lang="de-DE" b="1" dirty="0">
                <a:solidFill>
                  <a:srgbClr val="000000"/>
                </a:solidFill>
                <a:latin typeface="TIMES" charset="0"/>
                <a:cs typeface="Times New Roman" pitchFamily="18" charset="0"/>
              </a:rPr>
              <a:t>g</a:t>
            </a:r>
            <a:r>
              <a:rPr lang="de-DE" baseline="-30000" dirty="0">
                <a:solidFill>
                  <a:srgbClr val="000000"/>
                </a:solidFill>
                <a:latin typeface="TIMES" charset="0"/>
                <a:cs typeface="Times New Roman" pitchFamily="18" charset="0"/>
              </a:rPr>
              <a:t>4</a:t>
            </a:r>
            <a:r>
              <a:rPr lang="de-DE" dirty="0">
                <a:solidFill>
                  <a:srgbClr val="000000"/>
                </a:solidFill>
              </a:rPr>
              <a:t>‘</a:t>
            </a:r>
            <a:r>
              <a:rPr lang="de-DE" dirty="0">
                <a:solidFill>
                  <a:srgbClr val="000000"/>
                </a:solidFill>
                <a:latin typeface="TIMES" charset="0"/>
                <a:cs typeface="Times New Roman" pitchFamily="18" charset="0"/>
              </a:rPr>
              <a:t> = (x</a:t>
            </a:r>
            <a:r>
              <a:rPr lang="de-DE" baseline="-30000" dirty="0">
                <a:solidFill>
                  <a:srgbClr val="000000"/>
                </a:solidFill>
                <a:latin typeface="TIMES" charset="0"/>
                <a:cs typeface="Times New Roman" pitchFamily="18" charset="0"/>
              </a:rPr>
              <a:t>1</a:t>
            </a:r>
            <a:r>
              <a:rPr lang="de-DE" dirty="0">
                <a:solidFill>
                  <a:srgbClr val="000000"/>
                </a:solidFill>
              </a:rPr>
              <a:t>‘</a:t>
            </a:r>
            <a:r>
              <a:rPr lang="de-DE" dirty="0">
                <a:solidFill>
                  <a:srgbClr val="000000"/>
                </a:solidFill>
                <a:latin typeface="TIMES" charset="0"/>
                <a:cs typeface="Times New Roman" pitchFamily="18" charset="0"/>
              </a:rPr>
              <a:t>,y</a:t>
            </a:r>
            <a:r>
              <a:rPr lang="de-DE" baseline="-30000" dirty="0">
                <a:solidFill>
                  <a:srgbClr val="000000"/>
                </a:solidFill>
                <a:latin typeface="TIMES" charset="0"/>
                <a:cs typeface="Times New Roman" pitchFamily="18" charset="0"/>
              </a:rPr>
              <a:t>2</a:t>
            </a:r>
            <a:r>
              <a:rPr lang="de-DE" dirty="0">
                <a:solidFill>
                  <a:srgbClr val="000000"/>
                </a:solidFill>
              </a:rPr>
              <a:t>‘</a:t>
            </a:r>
            <a:r>
              <a:rPr lang="de-DE" dirty="0">
                <a:solidFill>
                  <a:srgbClr val="000000"/>
                </a:solidFill>
                <a:latin typeface="TIMES" charset="0"/>
                <a:cs typeface="Times New Roman" pitchFamily="18" charset="0"/>
              </a:rPr>
              <a:t>)</a:t>
            </a:r>
          </a:p>
          <a:p>
            <a:pPr marL="342900" indent="-342900">
              <a:lnSpc>
                <a:spcPct val="120000"/>
              </a:lnSpc>
              <a:buFont typeface="Symbol" pitchFamily="18" charset="2"/>
              <a:buChar char="Þ"/>
            </a:pPr>
            <a:r>
              <a:rPr lang="de-DE" dirty="0" err="1" smtClean="0">
                <a:solidFill>
                  <a:schemeClr val="accent2"/>
                </a:solidFill>
                <a:sym typeface="Symbol" pitchFamily="18" charset="2"/>
              </a:rPr>
              <a:t>koord.Syst</a:t>
            </a:r>
            <a:r>
              <a:rPr lang="de-DE" dirty="0" smtClean="0">
                <a:solidFill>
                  <a:schemeClr val="accent2"/>
                </a:solidFill>
                <a:sym typeface="Symbol" pitchFamily="18" charset="2"/>
              </a:rPr>
              <a:t>. </a:t>
            </a:r>
            <a:r>
              <a:rPr lang="de-DE" dirty="0" err="1" smtClean="0">
                <a:solidFill>
                  <a:schemeClr val="accent2"/>
                </a:solidFill>
                <a:sym typeface="Symbol" pitchFamily="18" charset="2"/>
              </a:rPr>
              <a:t>unabh</a:t>
            </a:r>
            <a:r>
              <a:rPr lang="de-DE" dirty="0" smtClean="0">
                <a:solidFill>
                  <a:schemeClr val="accent2"/>
                </a:solidFill>
                <a:sym typeface="Symbol" pitchFamily="18" charset="2"/>
              </a:rPr>
              <a:t>.:</a:t>
            </a:r>
          </a:p>
          <a:p>
            <a:pPr>
              <a:lnSpc>
                <a:spcPct val="120000"/>
              </a:lnSpc>
              <a:spcBef>
                <a:spcPts val="0"/>
              </a:spcBef>
            </a:pPr>
            <a:r>
              <a:rPr lang="de-DE" b="1" dirty="0" smtClean="0">
                <a:solidFill>
                  <a:schemeClr val="accent2"/>
                </a:solidFill>
              </a:rPr>
              <a:t>	Thales-Kreis </a:t>
            </a:r>
            <a:r>
              <a:rPr lang="de-DE" dirty="0">
                <a:solidFill>
                  <a:schemeClr val="accent2"/>
                </a:solidFill>
              </a:rPr>
              <a:t>um </a:t>
            </a:r>
            <a:r>
              <a:rPr lang="de-DE" i="1" dirty="0">
                <a:solidFill>
                  <a:schemeClr val="accent2"/>
                </a:solidFill>
              </a:rPr>
              <a:t>M</a:t>
            </a:r>
            <a:r>
              <a:rPr lang="de-DE" dirty="0">
                <a:solidFill>
                  <a:schemeClr val="accent2"/>
                </a:solidFill>
              </a:rPr>
              <a:t> mit </a:t>
            </a:r>
            <a:r>
              <a:rPr lang="de-DE" i="1" dirty="0">
                <a:solidFill>
                  <a:schemeClr val="accent2"/>
                </a:solidFill>
              </a:rPr>
              <a:t>r </a:t>
            </a:r>
            <a:r>
              <a:rPr lang="de-DE" dirty="0">
                <a:solidFill>
                  <a:schemeClr val="accent2"/>
                </a:solidFill>
              </a:rPr>
              <a:t>!</a:t>
            </a:r>
          </a:p>
          <a:p>
            <a:pPr>
              <a:lnSpc>
                <a:spcPct val="120000"/>
              </a:lnSpc>
            </a:pPr>
            <a:r>
              <a:rPr lang="de-DE" i="1" dirty="0"/>
              <a:t>n</a:t>
            </a:r>
            <a:r>
              <a:rPr lang="de-DE" dirty="0"/>
              <a:t> Parameter </a:t>
            </a:r>
            <a:r>
              <a:rPr lang="de-DE" dirty="0">
                <a:sym typeface="Symbol" pitchFamily="18" charset="2"/>
              </a:rPr>
              <a:t></a:t>
            </a:r>
            <a:r>
              <a:rPr lang="de-DE" i="1" dirty="0"/>
              <a:t>n</a:t>
            </a:r>
            <a:r>
              <a:rPr lang="de-DE" dirty="0"/>
              <a:t>-</a:t>
            </a:r>
            <a:r>
              <a:rPr lang="de-DE" dirty="0" err="1"/>
              <a:t>dim</a:t>
            </a:r>
            <a:r>
              <a:rPr lang="de-DE" dirty="0"/>
              <a:t> Hyperkugel</a:t>
            </a:r>
          </a:p>
          <a:p>
            <a:pPr>
              <a:lnSpc>
                <a:spcPct val="120000"/>
              </a:lnSpc>
            </a:pPr>
            <a:r>
              <a:rPr lang="de-DE" dirty="0" err="1"/>
              <a:t>kontin</a:t>
            </a:r>
            <a:r>
              <a:rPr lang="de-DE" dirty="0"/>
              <a:t>. </a:t>
            </a:r>
            <a:r>
              <a:rPr lang="de-DE" dirty="0" smtClean="0"/>
              <a:t>Rekombination:</a:t>
            </a:r>
            <a:endParaRPr lang="de-DE" dirty="0"/>
          </a:p>
          <a:p>
            <a:pPr>
              <a:lnSpc>
                <a:spcPct val="50000"/>
              </a:lnSpc>
              <a:buFont typeface="Symbol" pitchFamily="18" charset="2"/>
              <a:buChar char="Þ"/>
            </a:pPr>
            <a:r>
              <a:rPr lang="de-DE" dirty="0">
                <a:sym typeface="Symbol" pitchFamily="18" charset="2"/>
              </a:rPr>
              <a:t>  Normalverteilung N(M,</a:t>
            </a:r>
            <a:r>
              <a:rPr lang="de-DE" dirty="0">
                <a:latin typeface="Symbol" pitchFamily="18" charset="2"/>
                <a:sym typeface="Symbol" pitchFamily="18" charset="2"/>
              </a:rPr>
              <a:t>s</a:t>
            </a:r>
            <a:r>
              <a:rPr lang="de-DE" dirty="0">
                <a:sym typeface="Symbol" pitchFamily="18" charset="2"/>
              </a:rPr>
              <a:t>)</a:t>
            </a:r>
          </a:p>
          <a:p>
            <a:pPr>
              <a:lnSpc>
                <a:spcPct val="50000"/>
              </a:lnSpc>
              <a:buFont typeface="Symbol" pitchFamily="18" charset="2"/>
              <a:buNone/>
            </a:pPr>
            <a:r>
              <a:rPr lang="de-DE" dirty="0">
                <a:sym typeface="Symbol" pitchFamily="18" charset="2"/>
              </a:rPr>
              <a:t>	</a:t>
            </a:r>
            <a:r>
              <a:rPr lang="de-DE" sz="1800" dirty="0">
                <a:sym typeface="Symbol" pitchFamily="18" charset="2"/>
              </a:rPr>
              <a:t>um Mittelpunkt </a:t>
            </a:r>
            <a:r>
              <a:rPr lang="de-DE" sz="1800" i="1" dirty="0">
                <a:sym typeface="Symbol" pitchFamily="18" charset="2"/>
              </a:rPr>
              <a:t>M</a:t>
            </a:r>
            <a:r>
              <a:rPr lang="de-DE" sz="1800" dirty="0">
                <a:sym typeface="Symbol" pitchFamily="18" charset="2"/>
              </a:rPr>
              <a:t> und Abstand </a:t>
            </a:r>
            <a:r>
              <a:rPr lang="de-DE" sz="1800" i="1" dirty="0">
                <a:sym typeface="Symbol" pitchFamily="18" charset="2"/>
              </a:rPr>
              <a:t>r</a:t>
            </a:r>
            <a:r>
              <a:rPr lang="de-DE" sz="1800" dirty="0">
                <a:sym typeface="Symbol" pitchFamily="18" charset="2"/>
              </a:rPr>
              <a:t> </a:t>
            </a:r>
          </a:p>
        </p:txBody>
      </p:sp>
      <p:sp>
        <p:nvSpPr>
          <p:cNvPr id="178255" name="Text Box 79"/>
          <p:cNvSpPr txBox="1">
            <a:spLocks noChangeArrowheads="1"/>
          </p:cNvSpPr>
          <p:nvPr/>
        </p:nvSpPr>
        <p:spPr bwMode="auto">
          <a:xfrm>
            <a:off x="439738" y="6200775"/>
            <a:ext cx="4513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dirty="0">
                <a:solidFill>
                  <a:schemeClr val="accent2"/>
                </a:solidFill>
              </a:rPr>
              <a:t>Rekombination </a:t>
            </a:r>
            <a:r>
              <a:rPr lang="de-DE" b="1" dirty="0">
                <a:solidFill>
                  <a:schemeClr val="accent2"/>
                </a:solidFill>
                <a:sym typeface="Symbol" pitchFamily="18" charset="2"/>
              </a:rPr>
              <a:t> </a:t>
            </a:r>
            <a:r>
              <a:rPr lang="de-DE" b="1" dirty="0" err="1">
                <a:solidFill>
                  <a:schemeClr val="accent2"/>
                </a:solidFill>
                <a:sym typeface="Symbol" pitchFamily="18" charset="2"/>
              </a:rPr>
              <a:t>Evolut</a:t>
            </a:r>
            <a:r>
              <a:rPr lang="de-DE" b="1" dirty="0">
                <a:solidFill>
                  <a:schemeClr val="accent2"/>
                </a:solidFill>
                <a:sym typeface="Symbol" pitchFamily="18" charset="2"/>
              </a:rPr>
              <a:t>. Mutation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8245">
                                            <p:txEl>
                                              <p:pRg st="2" end="2"/>
                                            </p:txEl>
                                          </p:spTgt>
                                        </p:tgtEl>
                                        <p:attrNameLst>
                                          <p:attrName>style.visibility</p:attrName>
                                        </p:attrNameLst>
                                      </p:cBhvr>
                                      <p:to>
                                        <p:strVal val="visible"/>
                                      </p:to>
                                    </p:set>
                                    <p:anim calcmode="lin" valueType="num">
                                      <p:cBhvr additive="base">
                                        <p:cTn id="7" dur="500" fill="hold"/>
                                        <p:tgtEl>
                                          <p:spTgt spid="17824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245">
                                            <p:txEl>
                                              <p:pRg st="2" end="2"/>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178245">
                                            <p:txEl>
                                              <p:pRg st="3" end="3"/>
                                            </p:txEl>
                                          </p:spTgt>
                                        </p:tgtEl>
                                        <p:attrNameLst>
                                          <p:attrName>style.visibility</p:attrName>
                                        </p:attrNameLst>
                                      </p:cBhvr>
                                      <p:to>
                                        <p:strVal val="visible"/>
                                      </p:to>
                                    </p:set>
                                    <p:anim calcmode="lin" valueType="num">
                                      <p:cBhvr additive="base">
                                        <p:cTn id="13" dur="500" fill="hold"/>
                                        <p:tgtEl>
                                          <p:spTgt spid="17824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245">
                                            <p:txEl>
                                              <p:pRg st="3" end="3"/>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8245">
                                            <p:txEl>
                                              <p:pRg st="4" end="4"/>
                                            </p:txEl>
                                          </p:spTgt>
                                        </p:tgtEl>
                                        <p:attrNameLst>
                                          <p:attrName>style.visibility</p:attrName>
                                        </p:attrNameLst>
                                      </p:cBhvr>
                                      <p:to>
                                        <p:strVal val="visible"/>
                                      </p:to>
                                    </p:set>
                                    <p:anim calcmode="lin" valueType="num">
                                      <p:cBhvr additive="base">
                                        <p:cTn id="23" dur="500" fill="hold"/>
                                        <p:tgtEl>
                                          <p:spTgt spid="17824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8245">
                                            <p:txEl>
                                              <p:pRg st="4" end="4"/>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178245">
                                            <p:txEl>
                                              <p:pRg st="5" end="5"/>
                                            </p:txEl>
                                          </p:spTgt>
                                        </p:tgtEl>
                                        <p:attrNameLst>
                                          <p:attrName>style.visibility</p:attrName>
                                        </p:attrNameLst>
                                      </p:cBhvr>
                                      <p:to>
                                        <p:strVal val="visible"/>
                                      </p:to>
                                    </p:set>
                                    <p:anim calcmode="lin" valueType="num">
                                      <p:cBhvr additive="base">
                                        <p:cTn id="35" dur="500" fill="hold"/>
                                        <p:tgtEl>
                                          <p:spTgt spid="17824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82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78245">
                                            <p:txEl>
                                              <p:pRg st="6" end="6"/>
                                            </p:txEl>
                                          </p:spTgt>
                                        </p:tgtEl>
                                        <p:attrNameLst>
                                          <p:attrName>style.visibility</p:attrName>
                                        </p:attrNameLst>
                                      </p:cBhvr>
                                      <p:to>
                                        <p:strVal val="visible"/>
                                      </p:to>
                                    </p:set>
                                    <p:anim calcmode="lin" valueType="num">
                                      <p:cBhvr additive="base">
                                        <p:cTn id="41" dur="500" fill="hold"/>
                                        <p:tgtEl>
                                          <p:spTgt spid="17824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8245">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nodeType="afterEffect">
                                  <p:stCondLst>
                                    <p:cond delay="0"/>
                                  </p:stCondLst>
                                  <p:childTnLst>
                                    <p:set>
                                      <p:cBhvr>
                                        <p:cTn id="45" dur="1" fill="hold">
                                          <p:stCondLst>
                                            <p:cond delay="0"/>
                                          </p:stCondLst>
                                        </p:cTn>
                                        <p:tgtEl>
                                          <p:spTgt spid="178245">
                                            <p:txEl>
                                              <p:pRg st="7" end="7"/>
                                            </p:txEl>
                                          </p:spTgt>
                                        </p:tgtEl>
                                        <p:attrNameLst>
                                          <p:attrName>style.visibility</p:attrName>
                                        </p:attrNameLst>
                                      </p:cBhvr>
                                      <p:to>
                                        <p:strVal val="visible"/>
                                      </p:to>
                                    </p:set>
                                    <p:anim calcmode="lin" valueType="num">
                                      <p:cBhvr additive="base">
                                        <p:cTn id="46" dur="500" fill="hold"/>
                                        <p:tgtEl>
                                          <p:spTgt spid="178245">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78245">
                                            <p:txEl>
                                              <p:pRg st="7" end="7"/>
                                            </p:txEl>
                                          </p:spTgt>
                                        </p:tgtEl>
                                        <p:attrNameLst>
                                          <p:attrName>ppt_y</p:attrName>
                                        </p:attrNameLst>
                                      </p:cBhvr>
                                      <p:tavLst>
                                        <p:tav tm="0">
                                          <p:val>
                                            <p:strVal val="#ppt_y"/>
                                          </p:val>
                                        </p:tav>
                                        <p:tav tm="100000">
                                          <p:val>
                                            <p:strVal val="#ppt_y"/>
                                          </p:val>
                                        </p:tav>
                                      </p:tavLst>
                                    </p:anim>
                                  </p:childTnLst>
                                </p:cTn>
                              </p:par>
                              <p:par>
                                <p:cTn id="48" presetID="1" presetClass="entr" presetSubtype="0" fill="hold" grpId="0" nodeType="withEffect">
                                  <p:stCondLst>
                                    <p:cond delay="0"/>
                                  </p:stCondLst>
                                  <p:childTnLst>
                                    <p:set>
                                      <p:cBhvr>
                                        <p:cTn id="49" dur="1" fill="hold">
                                          <p:stCondLst>
                                            <p:cond delay="0"/>
                                          </p:stCondLst>
                                        </p:cTn>
                                        <p:tgtEl>
                                          <p:spTgt spid="17819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82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par>
                          <p:cTn id="54" fill="hold" nodeType="withGroup">
                            <p:stCondLst>
                              <p:cond delay="1000"/>
                            </p:stCondLst>
                            <p:childTnLst>
                              <p:par>
                                <p:cTn id="55" presetID="1" presetClass="entr" presetSubtype="0" fill="hold" nodeType="afterEffect">
                                  <p:stCondLst>
                                    <p:cond delay="0"/>
                                  </p:stCondLst>
                                  <p:childTnLst>
                                    <p:set>
                                      <p:cBhvr>
                                        <p:cTn id="56" dur="1" fill="hold">
                                          <p:stCondLst>
                                            <p:cond delay="0"/>
                                          </p:stCondLst>
                                        </p:cTn>
                                        <p:tgtEl>
                                          <p:spTgt spid="178245">
                                            <p:txEl>
                                              <p:pRg st="8" end="8"/>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78245">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8245">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8245">
                                            <p:txEl>
                                              <p:pRg st="11" end="11"/>
                                            </p:txEl>
                                          </p:spTgt>
                                        </p:tgtEl>
                                        <p:attrNameLst>
                                          <p:attrName>style.visibility</p:attrName>
                                        </p:attrNameLst>
                                      </p:cBhvr>
                                      <p:to>
                                        <p:strVal val="visible"/>
                                      </p:to>
                                    </p:set>
                                  </p:childTnLst>
                                </p:cTn>
                              </p:par>
                            </p:childTnLst>
                          </p:cTn>
                        </p:par>
                        <p:par>
                          <p:cTn id="65" fill="hold" nodeType="withGroup">
                            <p:stCondLst>
                              <p:cond delay="0"/>
                            </p:stCondLst>
                            <p:childTnLst>
                              <p:par>
                                <p:cTn id="66" presetID="2" presetClass="entr" presetSubtype="4" fill="hold" grpId="0" nodeType="afterEffect">
                                  <p:stCondLst>
                                    <p:cond delay="1000"/>
                                  </p:stCondLst>
                                  <p:childTnLst>
                                    <p:set>
                                      <p:cBhvr>
                                        <p:cTn id="67" dur="1" fill="hold">
                                          <p:stCondLst>
                                            <p:cond delay="0"/>
                                          </p:stCondLst>
                                        </p:cTn>
                                        <p:tgtEl>
                                          <p:spTgt spid="178255"/>
                                        </p:tgtEl>
                                        <p:attrNameLst>
                                          <p:attrName>style.visibility</p:attrName>
                                        </p:attrNameLst>
                                      </p:cBhvr>
                                      <p:to>
                                        <p:strVal val="visible"/>
                                      </p:to>
                                    </p:set>
                                    <p:anim calcmode="lin" valueType="num">
                                      <p:cBhvr additive="base">
                                        <p:cTn id="68" dur="500" fill="hold"/>
                                        <p:tgtEl>
                                          <p:spTgt spid="178255"/>
                                        </p:tgtEl>
                                        <p:attrNameLst>
                                          <p:attrName>ppt_x</p:attrName>
                                        </p:attrNameLst>
                                      </p:cBhvr>
                                      <p:tavLst>
                                        <p:tav tm="0">
                                          <p:val>
                                            <p:strVal val="#ppt_x"/>
                                          </p:val>
                                        </p:tav>
                                        <p:tav tm="100000">
                                          <p:val>
                                            <p:strVal val="#ppt_x"/>
                                          </p:val>
                                        </p:tav>
                                      </p:tavLst>
                                    </p:anim>
                                    <p:anim calcmode="lin" valueType="num">
                                      <p:cBhvr additive="base">
                                        <p:cTn id="69" dur="500" fill="hold"/>
                                        <p:tgtEl>
                                          <p:spTgt spid="178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2" grpId="0" animBg="1"/>
      <p:bldP spid="178231" grpId="0"/>
      <p:bldP spid="1782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0243" name="Titel 1"/>
          <p:cNvSpPr>
            <a:spLocks noGrp="1"/>
          </p:cNvSpPr>
          <p:nvPr>
            <p:ph type="title" idx="4294967295"/>
          </p:nvPr>
        </p:nvSpPr>
        <p:spPr>
          <a:xfrm>
            <a:off x="611188" y="4895850"/>
            <a:ext cx="8534400" cy="1539875"/>
          </a:xfr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anchor="ctr"/>
          <a:lstStyle/>
          <a:p>
            <a:pPr marL="355600" indent="3175" eaLnBrk="1" hangingPunct="1">
              <a:lnSpc>
                <a:spcPct val="90000"/>
              </a:lnSpc>
            </a:pPr>
            <a:r>
              <a:rPr kumimoji="1" lang="de-DE" sz="4000" b="1" kern="1200" dirty="0">
                <a:solidFill>
                  <a:srgbClr val="000000"/>
                </a:solidFill>
                <a:ea typeface="+mn-ea"/>
                <a:cs typeface="Arial" pitchFamily="34" charset="0"/>
              </a:rPr>
              <a:t>Evolution neuronaler Netze</a:t>
            </a:r>
          </a:p>
        </p:txBody>
      </p:sp>
      <p:sp>
        <p:nvSpPr>
          <p:cNvPr id="10245" name="Titel 1"/>
          <p:cNvSpPr>
            <a:spLocks/>
          </p:cNvSpPr>
          <p:nvPr/>
        </p:nvSpPr>
        <p:spPr bwMode="auto">
          <a:xfrm>
            <a:off x="525462" y="2936875"/>
            <a:ext cx="8532812" cy="1470025"/>
          </a:xfrm>
          <a:prstGeom prst="rect">
            <a:avLst/>
          </a:prstGeom>
          <a:noFill/>
          <a:ln w="9525">
            <a:noFill/>
            <a:miter lim="800000"/>
            <a:headEnd/>
            <a:tailEnd/>
          </a:ln>
        </p:spPr>
        <p:txBody>
          <a:bodyPr anchor="ctr"/>
          <a:lstStyle/>
          <a:p>
            <a:pPr marL="355600" indent="3175" eaLnBrk="1" hangingPunct="1">
              <a:lnSpc>
                <a:spcPct val="90000"/>
              </a:lnSpc>
              <a:spcBef>
                <a:spcPct val="0"/>
              </a:spcBef>
            </a:pPr>
            <a:r>
              <a:rPr lang="de-DE" sz="3800" kern="0" dirty="0">
                <a:solidFill>
                  <a:srgbClr val="BFBFBF"/>
                </a:solidFill>
                <a:latin typeface="Arial Black" pitchFamily="34" charset="0"/>
                <a:cs typeface="Arial" pitchFamily="34" charset="0"/>
              </a:rPr>
              <a:t>Genetische Algorithmen</a:t>
            </a:r>
          </a:p>
        </p:txBody>
      </p:sp>
      <p:sp>
        <p:nvSpPr>
          <p:cNvPr id="9" name="Titel 1"/>
          <p:cNvSpPr txBox="1">
            <a:spLocks/>
          </p:cNvSpPr>
          <p:nvPr/>
        </p:nvSpPr>
        <p:spPr bwMode="auto">
          <a:xfrm>
            <a:off x="514349" y="1447800"/>
            <a:ext cx="8543925" cy="1200150"/>
          </a:xfrm>
          <a:prstGeom prst="rect">
            <a:avLst/>
          </a:prstGeom>
          <a:noFill/>
          <a:ln w="9525">
            <a:noFill/>
            <a:miter lim="800000"/>
            <a:headEnd/>
            <a:tailEnd/>
          </a:ln>
        </p:spPr>
        <p:txBody>
          <a:bodyPr anchor="ctr"/>
          <a:lstStyle/>
          <a:p>
            <a:pPr marL="355600" indent="3175" eaLnBrk="1" hangingPunct="1">
              <a:lnSpc>
                <a:spcPct val="90000"/>
              </a:lnSpc>
              <a:spcBef>
                <a:spcPct val="0"/>
              </a:spcBef>
              <a:defRPr/>
            </a:pPr>
            <a:r>
              <a:rPr lang="de-DE" sz="3800" kern="0" dirty="0" smtClean="0">
                <a:solidFill>
                  <a:srgbClr val="BFBFBF"/>
                </a:solidFill>
                <a:latin typeface="Arial Black" pitchFamily="34" charset="0"/>
                <a:cs typeface="Arial" pitchFamily="34" charset="0"/>
              </a:rPr>
              <a:t>Evolutionäre Algorithmen</a:t>
            </a:r>
            <a:endParaRPr lang="de-DE" sz="3800" kern="0" dirty="0">
              <a:solidFill>
                <a:srgbClr val="BFBFBF"/>
              </a:solidFill>
              <a:latin typeface="Arial Black" pitchFamily="34" charset="0"/>
              <a:cs typeface="Arial" pitchFamily="34" charset="0"/>
            </a:endParaRPr>
          </a:p>
        </p:txBody>
      </p:sp>
      <p:sp>
        <p:nvSpPr>
          <p:cNvPr id="10247" name="Foliennummernplatzhalt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3A6FF38-1076-450B-881E-6FC1C7D972C5}" type="slidenum">
              <a:rPr lang="de-DE" sz="1000" smtClean="0"/>
              <a:pPr/>
              <a:t>15</a:t>
            </a:fld>
            <a:r>
              <a:rPr lang="de-DE" sz="1000" smtClean="0"/>
              <a:t> -</a:t>
            </a:r>
          </a:p>
        </p:txBody>
      </p:sp>
    </p:spTree>
    <p:extLst>
      <p:ext uri="{BB962C8B-B14F-4D97-AF65-F5344CB8AC3E}">
        <p14:creationId xmlns:p14="http://schemas.microsoft.com/office/powerpoint/2010/main" val="6570008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048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3504406-414F-4117-9DDE-E9784B71820A}" type="slidenum">
              <a:rPr lang="de-DE" sz="1000" smtClean="0"/>
              <a:pPr/>
              <a:t>16</a:t>
            </a:fld>
            <a:r>
              <a:rPr lang="de-DE" sz="1000" smtClean="0"/>
              <a:t> -</a:t>
            </a:r>
          </a:p>
        </p:txBody>
      </p:sp>
      <p:sp>
        <p:nvSpPr>
          <p:cNvPr id="20484" name="Rectangle 2"/>
          <p:cNvSpPr>
            <a:spLocks noGrp="1" noChangeArrowheads="1"/>
          </p:cNvSpPr>
          <p:nvPr>
            <p:ph type="title"/>
          </p:nvPr>
        </p:nvSpPr>
        <p:spPr>
          <a:xfrm>
            <a:off x="611188" y="404813"/>
            <a:ext cx="6624637" cy="368300"/>
          </a:xfrm>
        </p:spPr>
        <p:txBody>
          <a:bodyPr/>
          <a:lstStyle/>
          <a:p>
            <a:r>
              <a:rPr lang="de-DE" smtClean="0"/>
              <a:t>Kodierung der Verbindungsgewichte </a:t>
            </a:r>
            <a:endParaRPr lang="de-DE" sz="3200" smtClean="0"/>
          </a:p>
        </p:txBody>
      </p:sp>
      <p:pic>
        <p:nvPicPr>
          <p:cNvPr id="20485" name="Picture 5" descr="S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082800"/>
            <a:ext cx="68818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0486" name="Text Box 6"/>
          <p:cNvSpPr txBox="1">
            <a:spLocks noChangeArrowheads="1"/>
          </p:cNvSpPr>
          <p:nvPr/>
        </p:nvSpPr>
        <p:spPr bwMode="auto">
          <a:xfrm>
            <a:off x="1025525" y="5092700"/>
            <a:ext cx="2193925" cy="396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a:r>
              <a:rPr lang="de-DE" b="1" dirty="0"/>
              <a:t>Individuum </a:t>
            </a:r>
            <a:r>
              <a:rPr lang="de-DE" b="1" dirty="0" smtClean="0"/>
              <a:t>   g</a:t>
            </a:r>
            <a:r>
              <a:rPr lang="de-DE" dirty="0" smtClean="0"/>
              <a:t> </a:t>
            </a:r>
            <a:r>
              <a:rPr lang="de-DE" dirty="0"/>
              <a:t>= </a:t>
            </a:r>
          </a:p>
        </p:txBody>
      </p:sp>
      <p:sp>
        <p:nvSpPr>
          <p:cNvPr id="20487" name="Line 7"/>
          <p:cNvSpPr>
            <a:spLocks noChangeShapeType="1"/>
          </p:cNvSpPr>
          <p:nvPr/>
        </p:nvSpPr>
        <p:spPr bwMode="auto">
          <a:xfrm flipV="1">
            <a:off x="4584700" y="1625600"/>
            <a:ext cx="0" cy="6477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20488" name="Text Box 8"/>
          <p:cNvSpPr txBox="1">
            <a:spLocks noChangeArrowheads="1"/>
          </p:cNvSpPr>
          <p:nvPr/>
        </p:nvSpPr>
        <p:spPr bwMode="auto">
          <a:xfrm>
            <a:off x="520700" y="1181100"/>
            <a:ext cx="862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Kodierung</a:t>
            </a:r>
            <a:r>
              <a:rPr lang="de-DE" sz="2400"/>
              <a:t> eines Netzes </a:t>
            </a:r>
            <a:r>
              <a:rPr lang="de-DE" sz="2400" b="1"/>
              <a:t>fester Struktur</a:t>
            </a:r>
            <a:r>
              <a:rPr lang="de-DE" sz="2400"/>
              <a:t> </a:t>
            </a:r>
            <a:r>
              <a:rPr lang="de-DE"/>
              <a:t>durch seine Parameter</a:t>
            </a:r>
          </a:p>
        </p:txBody>
      </p:sp>
      <p:sp>
        <p:nvSpPr>
          <p:cNvPr id="20489" name="Text Box 9"/>
          <p:cNvSpPr txBox="1">
            <a:spLocks noChangeArrowheads="1"/>
          </p:cNvSpPr>
          <p:nvPr/>
        </p:nvSpPr>
        <p:spPr bwMode="auto">
          <a:xfrm>
            <a:off x="3517900" y="43561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x</a:t>
            </a:r>
            <a:r>
              <a:rPr lang="de-DE" sz="2400" baseline="-25000"/>
              <a:t>1</a:t>
            </a:r>
          </a:p>
        </p:txBody>
      </p:sp>
      <p:sp>
        <p:nvSpPr>
          <p:cNvPr id="20490" name="Text Box 10"/>
          <p:cNvSpPr txBox="1">
            <a:spLocks noChangeArrowheads="1"/>
          </p:cNvSpPr>
          <p:nvPr/>
        </p:nvSpPr>
        <p:spPr bwMode="auto">
          <a:xfrm>
            <a:off x="5194300" y="4368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a:t>x</a:t>
            </a:r>
            <a:r>
              <a:rPr lang="de-DE" sz="2400" baseline="-25000"/>
              <a:t>2</a:t>
            </a:r>
          </a:p>
        </p:txBody>
      </p:sp>
      <p:sp>
        <p:nvSpPr>
          <p:cNvPr id="20491" name="Text Box 11"/>
          <p:cNvSpPr txBox="1">
            <a:spLocks noChangeArrowheads="1"/>
          </p:cNvSpPr>
          <p:nvPr/>
        </p:nvSpPr>
        <p:spPr bwMode="auto">
          <a:xfrm>
            <a:off x="4737100" y="1752600"/>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F(x</a:t>
            </a:r>
            <a:r>
              <a:rPr lang="de-DE" baseline="-25000"/>
              <a:t>1</a:t>
            </a:r>
            <a:r>
              <a:rPr lang="de-DE"/>
              <a:t>,x</a:t>
            </a:r>
            <a:r>
              <a:rPr lang="de-DE" baseline="-25000"/>
              <a:t>2</a:t>
            </a:r>
            <a:r>
              <a:rPr lang="de-DE"/>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410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42C1FE2-EA88-4BBA-B8B4-F5D6851252EE}" type="slidenum">
              <a:rPr lang="de-DE" sz="1000" smtClean="0"/>
              <a:pPr/>
              <a:t>17</a:t>
            </a:fld>
            <a:r>
              <a:rPr lang="de-DE" sz="1000" smtClean="0"/>
              <a:t> -</a:t>
            </a:r>
          </a:p>
        </p:txBody>
      </p:sp>
      <p:sp>
        <p:nvSpPr>
          <p:cNvPr id="168980" name="Rectangle 20"/>
          <p:cNvSpPr>
            <a:spLocks noChangeArrowheads="1"/>
          </p:cNvSpPr>
          <p:nvPr/>
        </p:nvSpPr>
        <p:spPr bwMode="auto">
          <a:xfrm>
            <a:off x="774700" y="1663700"/>
            <a:ext cx="2463800" cy="2260600"/>
          </a:xfrm>
          <a:prstGeom prst="rect">
            <a:avLst/>
          </a:prstGeom>
          <a:solidFill>
            <a:srgbClr val="66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graphicFrame>
        <p:nvGraphicFramePr>
          <p:cNvPr id="168972" name="Object 12"/>
          <p:cNvGraphicFramePr>
            <a:graphicFrameLocks noChangeAspect="1"/>
          </p:cNvGraphicFramePr>
          <p:nvPr/>
        </p:nvGraphicFramePr>
        <p:xfrm>
          <a:off x="847725" y="1706563"/>
          <a:ext cx="2349500" cy="2136775"/>
        </p:xfrm>
        <a:graphic>
          <a:graphicData uri="http://schemas.openxmlformats.org/presentationml/2006/ole">
            <mc:AlternateContent xmlns:mc="http://schemas.openxmlformats.org/markup-compatibility/2006">
              <mc:Choice xmlns:v="urn:schemas-microsoft-com:vml" Requires="v">
                <p:oleObj spid="_x0000_s4148" name="CorelPhotoPaint.Image.7" r:id="rId3" imgW="3047619" imgH="2771429" progId="CorelPhotoPaint.Image.7">
                  <p:embed/>
                </p:oleObj>
              </mc:Choice>
              <mc:Fallback>
                <p:oleObj name="CorelPhotoPaint.Image.7" r:id="rId3" imgW="3047619" imgH="2771429" progId="CorelPhotoPaint.Image.7">
                  <p:embed/>
                  <p:pic>
                    <p:nvPicPr>
                      <p:cNvPr id="0" name="Object 1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47725" y="1706563"/>
                        <a:ext cx="23495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81" name="Rectangle 21"/>
          <p:cNvSpPr>
            <a:spLocks noChangeArrowheads="1"/>
          </p:cNvSpPr>
          <p:nvPr/>
        </p:nvSpPr>
        <p:spPr bwMode="auto">
          <a:xfrm>
            <a:off x="800100" y="4191000"/>
            <a:ext cx="2501900" cy="23241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8974" name="Rectangle 14"/>
          <p:cNvSpPr>
            <a:spLocks noChangeArrowheads="1"/>
          </p:cNvSpPr>
          <p:nvPr/>
        </p:nvSpPr>
        <p:spPr bwMode="auto">
          <a:xfrm>
            <a:off x="4254500" y="2476500"/>
            <a:ext cx="558800" cy="2921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4106" name="Rectangle 2"/>
          <p:cNvSpPr>
            <a:spLocks noGrp="1" noChangeArrowheads="1"/>
          </p:cNvSpPr>
          <p:nvPr>
            <p:ph type="title"/>
          </p:nvPr>
        </p:nvSpPr>
        <p:spPr>
          <a:xfrm>
            <a:off x="611188" y="404813"/>
            <a:ext cx="6624637" cy="368300"/>
          </a:xfrm>
        </p:spPr>
        <p:txBody>
          <a:bodyPr/>
          <a:lstStyle/>
          <a:p>
            <a:r>
              <a:rPr lang="de-DE" smtClean="0"/>
              <a:t>Einfaches Crossover </a:t>
            </a:r>
            <a:endParaRPr lang="de-DE" sz="3200" smtClean="0"/>
          </a:p>
        </p:txBody>
      </p:sp>
      <p:sp>
        <p:nvSpPr>
          <p:cNvPr id="4107" name="Text Box 4"/>
          <p:cNvSpPr txBox="1">
            <a:spLocks noChangeArrowheads="1"/>
          </p:cNvSpPr>
          <p:nvPr/>
        </p:nvSpPr>
        <p:spPr bwMode="auto">
          <a:xfrm>
            <a:off x="711200" y="1244600"/>
            <a:ext cx="814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Beispiel</a:t>
            </a:r>
            <a:endParaRPr lang="de-DE"/>
          </a:p>
        </p:txBody>
      </p:sp>
      <p:sp>
        <p:nvSpPr>
          <p:cNvPr id="168968" name="Text Box 8"/>
          <p:cNvSpPr txBox="1">
            <a:spLocks noChangeArrowheads="1"/>
          </p:cNvSpPr>
          <p:nvPr/>
        </p:nvSpPr>
        <p:spPr bwMode="auto">
          <a:xfrm>
            <a:off x="2336800" y="1625600"/>
            <a:ext cx="1358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1.Original</a:t>
            </a:r>
          </a:p>
        </p:txBody>
      </p:sp>
      <p:sp>
        <p:nvSpPr>
          <p:cNvPr id="168969" name="Text Box 9"/>
          <p:cNvSpPr txBox="1">
            <a:spLocks noChangeArrowheads="1"/>
          </p:cNvSpPr>
          <p:nvPr/>
        </p:nvSpPr>
        <p:spPr bwMode="auto">
          <a:xfrm>
            <a:off x="2400300" y="43942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2. Original</a:t>
            </a:r>
          </a:p>
        </p:txBody>
      </p:sp>
      <p:sp>
        <p:nvSpPr>
          <p:cNvPr id="168970" name="Text Box 10"/>
          <p:cNvSpPr txBox="1">
            <a:spLocks noChangeArrowheads="1"/>
          </p:cNvSpPr>
          <p:nvPr/>
        </p:nvSpPr>
        <p:spPr bwMode="auto">
          <a:xfrm>
            <a:off x="6134100" y="43434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Kreuzung</a:t>
            </a:r>
          </a:p>
        </p:txBody>
      </p:sp>
      <p:graphicFrame>
        <p:nvGraphicFramePr>
          <p:cNvPr id="168971" name="Object 11"/>
          <p:cNvGraphicFramePr>
            <a:graphicFrameLocks noChangeAspect="1"/>
          </p:cNvGraphicFramePr>
          <p:nvPr/>
        </p:nvGraphicFramePr>
        <p:xfrm>
          <a:off x="822325" y="4310063"/>
          <a:ext cx="2497138" cy="2212975"/>
        </p:xfrm>
        <a:graphic>
          <a:graphicData uri="http://schemas.openxmlformats.org/presentationml/2006/ole">
            <mc:AlternateContent xmlns:mc="http://schemas.openxmlformats.org/markup-compatibility/2006">
              <mc:Choice xmlns:v="urn:schemas-microsoft-com:vml" Requires="v">
                <p:oleObj spid="_x0000_s4149" name="CorelPhotoPaint.Image.7" r:id="rId5" imgW="3257143" imgH="2885714" progId="CorelPhotoPaint.Image.7">
                  <p:embed/>
                </p:oleObj>
              </mc:Choice>
              <mc:Fallback>
                <p:oleObj name="CorelPhotoPaint.Image.7" r:id="rId5" imgW="3257143" imgH="2885714" progId="CorelPhotoPaint.Image.7">
                  <p:embed/>
                  <p:pic>
                    <p:nvPicPr>
                      <p:cNvPr id="0" name="Object 11"/>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2325" y="4310063"/>
                        <a:ext cx="2497138"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3" name="Object 13"/>
          <p:cNvGraphicFramePr>
            <a:graphicFrameLocks noChangeAspect="1"/>
          </p:cNvGraphicFramePr>
          <p:nvPr/>
        </p:nvGraphicFramePr>
        <p:xfrm>
          <a:off x="4411663" y="4321175"/>
          <a:ext cx="2598737" cy="2219325"/>
        </p:xfrm>
        <a:graphic>
          <a:graphicData uri="http://schemas.openxmlformats.org/presentationml/2006/ole">
            <mc:AlternateContent xmlns:mc="http://schemas.openxmlformats.org/markup-compatibility/2006">
              <mc:Choice xmlns:v="urn:schemas-microsoft-com:vml" Requires="v">
                <p:oleObj spid="_x0000_s4150" name="CorelPhotoPaint.Image.7" r:id="rId7" imgW="3266667" imgH="2790476" progId="CorelPhotoPaint.Image.7">
                  <p:embed/>
                </p:oleObj>
              </mc:Choice>
              <mc:Fallback>
                <p:oleObj name="CorelPhotoPaint.Image.7" r:id="rId7" imgW="3266667" imgH="2790476" progId="CorelPhotoPaint.Image.7">
                  <p:embed/>
                  <p:pic>
                    <p:nvPicPr>
                      <p:cNvPr id="0" name="Object 13"/>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11663" y="4321175"/>
                        <a:ext cx="259873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75" name="Rectangle 15"/>
          <p:cNvSpPr>
            <a:spLocks noChangeArrowheads="1"/>
          </p:cNvSpPr>
          <p:nvPr/>
        </p:nvSpPr>
        <p:spPr bwMode="auto">
          <a:xfrm>
            <a:off x="5346700" y="2476500"/>
            <a:ext cx="1993900" cy="2921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168976" name="Rectangle 16"/>
          <p:cNvSpPr>
            <a:spLocks noChangeArrowheads="1"/>
          </p:cNvSpPr>
          <p:nvPr/>
        </p:nvSpPr>
        <p:spPr bwMode="auto">
          <a:xfrm>
            <a:off x="4318000" y="2946400"/>
            <a:ext cx="558800" cy="2921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8977" name="Rectangle 17"/>
          <p:cNvSpPr>
            <a:spLocks noChangeArrowheads="1"/>
          </p:cNvSpPr>
          <p:nvPr/>
        </p:nvSpPr>
        <p:spPr bwMode="auto">
          <a:xfrm>
            <a:off x="5410200" y="2946400"/>
            <a:ext cx="2070100" cy="2921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168978" name="Rectangle 18"/>
          <p:cNvSpPr>
            <a:spLocks noChangeArrowheads="1"/>
          </p:cNvSpPr>
          <p:nvPr/>
        </p:nvSpPr>
        <p:spPr bwMode="auto">
          <a:xfrm>
            <a:off x="4800600" y="2006600"/>
            <a:ext cx="533400" cy="317500"/>
          </a:xfrm>
          <a:prstGeom prst="rect">
            <a:avLst/>
          </a:prstGeom>
          <a:solidFill>
            <a:srgbClr val="66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8979" name="Rectangle 19"/>
          <p:cNvSpPr>
            <a:spLocks noChangeArrowheads="1"/>
          </p:cNvSpPr>
          <p:nvPr/>
        </p:nvSpPr>
        <p:spPr bwMode="auto">
          <a:xfrm>
            <a:off x="4851400" y="2946400"/>
            <a:ext cx="533400" cy="317500"/>
          </a:xfrm>
          <a:prstGeom prst="rect">
            <a:avLst/>
          </a:prstGeom>
          <a:solidFill>
            <a:srgbClr val="66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8966" name="Text Box 6"/>
          <p:cNvSpPr txBox="1">
            <a:spLocks noChangeArrowheads="1"/>
          </p:cNvSpPr>
          <p:nvPr/>
        </p:nvSpPr>
        <p:spPr bwMode="auto">
          <a:xfrm>
            <a:off x="3556000" y="2400300"/>
            <a:ext cx="407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g</a:t>
            </a:r>
            <a:r>
              <a:rPr lang="de-DE" baseline="-25000"/>
              <a:t>2</a:t>
            </a:r>
            <a:r>
              <a:rPr lang="de-DE"/>
              <a:t> = (</a:t>
            </a:r>
            <a:r>
              <a:rPr lang="de-DE" b="1"/>
              <a:t>-0.2, 0.4, 0.6, -0.7, 0.1, -0.3</a:t>
            </a:r>
            <a:r>
              <a:rPr lang="de-DE"/>
              <a:t>)</a:t>
            </a:r>
          </a:p>
        </p:txBody>
      </p:sp>
      <p:sp>
        <p:nvSpPr>
          <p:cNvPr id="168965" name="Text Box 5"/>
          <p:cNvSpPr txBox="1">
            <a:spLocks noChangeArrowheads="1"/>
          </p:cNvSpPr>
          <p:nvPr/>
        </p:nvSpPr>
        <p:spPr bwMode="auto">
          <a:xfrm>
            <a:off x="3543300" y="1943100"/>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g</a:t>
            </a:r>
            <a:r>
              <a:rPr lang="de-DE" baseline="-25000"/>
              <a:t>1</a:t>
            </a:r>
            <a:r>
              <a:rPr lang="de-DE"/>
              <a:t> = ( </a:t>
            </a:r>
            <a:r>
              <a:rPr lang="de-DE" b="1"/>
              <a:t>0.2, -0.3, 0.6, -0.5, 0.4, 0.7</a:t>
            </a:r>
            <a:r>
              <a:rPr lang="de-DE"/>
              <a:t>)</a:t>
            </a:r>
          </a:p>
        </p:txBody>
      </p:sp>
      <p:sp>
        <p:nvSpPr>
          <p:cNvPr id="168967" name="Text Box 7"/>
          <p:cNvSpPr txBox="1">
            <a:spLocks noChangeArrowheads="1"/>
          </p:cNvSpPr>
          <p:nvPr/>
        </p:nvSpPr>
        <p:spPr bwMode="auto">
          <a:xfrm>
            <a:off x="3568700" y="2882900"/>
            <a:ext cx="439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b="1"/>
              <a:t>g</a:t>
            </a:r>
            <a:r>
              <a:rPr lang="de-DE" baseline="-25000"/>
              <a:t>r</a:t>
            </a:r>
            <a:r>
              <a:rPr lang="de-DE"/>
              <a:t>  = (</a:t>
            </a:r>
            <a:r>
              <a:rPr lang="de-DE" b="1"/>
              <a:t>-0.2, -0.3, 0.6, -0.7, 0.1, -0.3</a:t>
            </a:r>
            <a:r>
              <a:rPr lang="de-DE"/>
              <a:t>)</a:t>
            </a:r>
          </a:p>
        </p:txBody>
      </p:sp>
      <p:sp>
        <p:nvSpPr>
          <p:cNvPr id="168982" name="Rectangle 22"/>
          <p:cNvSpPr>
            <a:spLocks noChangeArrowheads="1"/>
          </p:cNvSpPr>
          <p:nvPr/>
        </p:nvSpPr>
        <p:spPr bwMode="auto">
          <a:xfrm>
            <a:off x="800100" y="1743075"/>
            <a:ext cx="428625" cy="447675"/>
          </a:xfrm>
          <a:prstGeom prst="rect">
            <a:avLst/>
          </a:prstGeom>
          <a:solidFill>
            <a:srgbClr val="66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68983" name="Rectangle 23"/>
          <p:cNvSpPr>
            <a:spLocks noChangeArrowheads="1"/>
          </p:cNvSpPr>
          <p:nvPr/>
        </p:nvSpPr>
        <p:spPr bwMode="auto">
          <a:xfrm>
            <a:off x="825500" y="4311650"/>
            <a:ext cx="428625" cy="447675"/>
          </a:xfrm>
          <a:prstGeom prst="rect">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9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89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9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9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9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89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9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9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9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89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97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9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89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89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9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89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0" grpId="0" animBg="1"/>
      <p:bldP spid="168981" grpId="0" animBg="1"/>
      <p:bldP spid="168974" grpId="0" animBg="1"/>
      <p:bldP spid="168968" grpId="0"/>
      <p:bldP spid="168969" grpId="0"/>
      <p:bldP spid="168970" grpId="0"/>
      <p:bldP spid="168975" grpId="0" animBg="1"/>
      <p:bldP spid="168976" grpId="0" animBg="1"/>
      <p:bldP spid="168977" grpId="0" animBg="1"/>
      <p:bldP spid="168978" grpId="0" animBg="1"/>
      <p:bldP spid="168979" grpId="0" animBg="1"/>
      <p:bldP spid="168966" grpId="0"/>
      <p:bldP spid="168965" grpId="0"/>
      <p:bldP spid="168967" grpId="0"/>
      <p:bldP spid="168982" grpId="0" animBg="1"/>
      <p:bldP spid="1689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150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636238EE-958F-4E02-9D29-08292D92D211}" type="slidenum">
              <a:rPr lang="de-DE" sz="1000" smtClean="0"/>
              <a:pPr/>
              <a:t>18</a:t>
            </a:fld>
            <a:r>
              <a:rPr lang="de-DE" sz="1000" smtClean="0"/>
              <a:t> -</a:t>
            </a:r>
          </a:p>
        </p:txBody>
      </p:sp>
      <p:sp>
        <p:nvSpPr>
          <p:cNvPr id="21508" name="Rectangle 2"/>
          <p:cNvSpPr>
            <a:spLocks noGrp="1" noChangeArrowheads="1"/>
          </p:cNvSpPr>
          <p:nvPr>
            <p:ph type="title"/>
          </p:nvPr>
        </p:nvSpPr>
        <p:spPr>
          <a:xfrm>
            <a:off x="611188" y="404813"/>
            <a:ext cx="6624637" cy="368300"/>
          </a:xfrm>
        </p:spPr>
        <p:txBody>
          <a:bodyPr/>
          <a:lstStyle/>
          <a:p>
            <a:r>
              <a:rPr lang="de-DE" smtClean="0"/>
              <a:t>Evolution der Verbindungsgewichte </a:t>
            </a:r>
            <a:endParaRPr lang="de-DE" sz="3200" smtClean="0"/>
          </a:p>
        </p:txBody>
      </p:sp>
      <p:sp>
        <p:nvSpPr>
          <p:cNvPr id="106501" name="Text Box 5"/>
          <p:cNvSpPr txBox="1">
            <a:spLocks noChangeArrowheads="1"/>
          </p:cNvSpPr>
          <p:nvPr/>
        </p:nvSpPr>
        <p:spPr bwMode="auto">
          <a:xfrm>
            <a:off x="584200" y="1333500"/>
            <a:ext cx="8229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23900" indent="-26670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just">
              <a:lnSpc>
                <a:spcPct val="130000"/>
              </a:lnSpc>
              <a:spcBef>
                <a:spcPct val="0"/>
              </a:spcBef>
            </a:pPr>
            <a:r>
              <a:rPr lang="de-DE"/>
              <a:t>Generation </a:t>
            </a:r>
            <a:r>
              <a:rPr lang="de-DE">
                <a:cs typeface="Arial" pitchFamily="34" charset="0"/>
              </a:rPr>
              <a:t>←</a:t>
            </a:r>
            <a:r>
              <a:rPr lang="de-DE"/>
              <a:t> 0</a:t>
            </a:r>
          </a:p>
          <a:p>
            <a:pPr>
              <a:lnSpc>
                <a:spcPct val="130000"/>
              </a:lnSpc>
              <a:spcBef>
                <a:spcPct val="0"/>
              </a:spcBef>
            </a:pPr>
            <a:r>
              <a:rPr lang="de-DE" b="1"/>
              <a:t>Initialisierung</a:t>
            </a:r>
            <a:r>
              <a:rPr lang="de-DE"/>
              <a:t> der </a:t>
            </a:r>
            <a:r>
              <a:rPr lang="de-DE" b="1"/>
              <a:t>g</a:t>
            </a:r>
            <a:r>
              <a:rPr lang="de-DE" baseline="-25000"/>
              <a:t>i</a:t>
            </a:r>
            <a:r>
              <a:rPr lang="de-DE"/>
              <a:t>: Weise den Verbindungen in der 		Anfangspopulation des Netzwerks zufällige Gewichte zu </a:t>
            </a:r>
          </a:p>
          <a:p>
            <a:pPr algn="just">
              <a:lnSpc>
                <a:spcPct val="130000"/>
              </a:lnSpc>
              <a:spcBef>
                <a:spcPct val="0"/>
              </a:spcBef>
            </a:pPr>
            <a:endParaRPr lang="de-DE"/>
          </a:p>
          <a:p>
            <a:pPr algn="just">
              <a:lnSpc>
                <a:spcPct val="130000"/>
              </a:lnSpc>
              <a:spcBef>
                <a:spcPct val="0"/>
              </a:spcBef>
            </a:pPr>
            <a:r>
              <a:rPr lang="de-DE" b="1">
                <a:solidFill>
                  <a:srgbClr val="0066CC"/>
                </a:solidFill>
              </a:rPr>
              <a:t>while not</a:t>
            </a:r>
            <a:r>
              <a:rPr lang="de-DE"/>
              <a:t> </a:t>
            </a:r>
            <a:r>
              <a:rPr lang="de-DE" i="1"/>
              <a:t>Abbruchbedingung</a:t>
            </a:r>
            <a:r>
              <a:rPr lang="de-DE"/>
              <a:t> </a:t>
            </a:r>
            <a:r>
              <a:rPr lang="de-DE" b="1">
                <a:solidFill>
                  <a:srgbClr val="0066CC"/>
                </a:solidFill>
              </a:rPr>
              <a:t>do</a:t>
            </a:r>
          </a:p>
          <a:p>
            <a:pPr lvl="1" algn="just">
              <a:lnSpc>
                <a:spcPct val="130000"/>
              </a:lnSpc>
              <a:spcBef>
                <a:spcPct val="0"/>
              </a:spcBef>
              <a:buClr>
                <a:srgbClr val="3366CC"/>
              </a:buClr>
              <a:buFont typeface="Wingdings" pitchFamily="2" charset="2"/>
              <a:buChar char="§"/>
            </a:pPr>
            <a:r>
              <a:rPr lang="de-DE"/>
              <a:t>Generation </a:t>
            </a:r>
            <a:r>
              <a:rPr lang="de-DE">
                <a:cs typeface="Arial" pitchFamily="34" charset="0"/>
              </a:rPr>
              <a:t>←</a:t>
            </a:r>
            <a:r>
              <a:rPr lang="de-DE"/>
              <a:t> Generation +1</a:t>
            </a:r>
          </a:p>
          <a:p>
            <a:pPr lvl="1" algn="just">
              <a:lnSpc>
                <a:spcPct val="130000"/>
              </a:lnSpc>
              <a:spcBef>
                <a:spcPct val="0"/>
              </a:spcBef>
              <a:buClr>
                <a:srgbClr val="3366CC"/>
              </a:buClr>
              <a:buFont typeface="Wingdings" pitchFamily="2" charset="2"/>
              <a:buChar char="§"/>
            </a:pPr>
            <a:r>
              <a:rPr lang="de-DE"/>
              <a:t>Konstruiere zu jedem Genotyp </a:t>
            </a:r>
            <a:r>
              <a:rPr lang="de-DE" b="1"/>
              <a:t>g</a:t>
            </a:r>
            <a:r>
              <a:rPr lang="de-DE" baseline="-25000"/>
              <a:t>i</a:t>
            </a:r>
            <a:r>
              <a:rPr lang="de-DE"/>
              <a:t> das zugehörige Netzwerk N</a:t>
            </a:r>
            <a:r>
              <a:rPr lang="de-DE" baseline="-25000"/>
              <a:t>i </a:t>
            </a:r>
          </a:p>
          <a:p>
            <a:pPr lvl="1" algn="just">
              <a:lnSpc>
                <a:spcPct val="130000"/>
              </a:lnSpc>
              <a:spcBef>
                <a:spcPct val="0"/>
              </a:spcBef>
              <a:buClr>
                <a:srgbClr val="3366CC"/>
              </a:buClr>
              <a:buFont typeface="Wingdings" pitchFamily="2" charset="2"/>
              <a:buChar char="§"/>
            </a:pPr>
            <a:r>
              <a:rPr lang="de-DE"/>
              <a:t>Trainiere jedes Netzwerk N</a:t>
            </a:r>
            <a:r>
              <a:rPr lang="de-DE" baseline="-25000"/>
              <a:t>i</a:t>
            </a:r>
            <a:r>
              <a:rPr lang="de-DE"/>
              <a:t> mit den Trainingsdaten,</a:t>
            </a:r>
          </a:p>
          <a:p>
            <a:pPr lvl="1" algn="just">
              <a:lnSpc>
                <a:spcPct val="130000"/>
              </a:lnSpc>
              <a:spcBef>
                <a:spcPct val="0"/>
              </a:spcBef>
              <a:buClr>
                <a:srgbClr val="3366CC"/>
              </a:buClr>
              <a:buFont typeface="Wingdings" pitchFamily="2" charset="2"/>
              <a:buChar char="§"/>
            </a:pPr>
            <a:r>
              <a:rPr lang="de-DE"/>
              <a:t>Berechne die Fitness(N</a:t>
            </a:r>
            <a:r>
              <a:rPr lang="de-DE" baseline="-25000"/>
              <a:t>i</a:t>
            </a:r>
            <a:r>
              <a:rPr lang="de-DE"/>
              <a:t>) anhand der Testdaten { (x</a:t>
            </a:r>
            <a:r>
              <a:rPr lang="de-DE" baseline="-25000"/>
              <a:t>1</a:t>
            </a:r>
            <a:r>
              <a:rPr lang="de-DE"/>
              <a:t>,x</a:t>
            </a:r>
            <a:r>
              <a:rPr lang="de-DE" baseline="-25000"/>
              <a:t>2</a:t>
            </a:r>
            <a:r>
              <a:rPr lang="de-DE"/>
              <a:t>) },</a:t>
            </a:r>
          </a:p>
          <a:p>
            <a:pPr lvl="1" algn="just">
              <a:lnSpc>
                <a:spcPct val="130000"/>
              </a:lnSpc>
              <a:spcBef>
                <a:spcPct val="0"/>
              </a:spcBef>
              <a:buClr>
                <a:srgbClr val="3366CC"/>
              </a:buClr>
              <a:buFont typeface="Wingdings" pitchFamily="2" charset="2"/>
              <a:buChar char="§"/>
            </a:pPr>
            <a:r>
              <a:rPr lang="de-DE"/>
              <a:t>Wähle und reproduziere Netzwerke bzw. </a:t>
            </a:r>
            <a:r>
              <a:rPr lang="de-DE" b="1"/>
              <a:t>g</a:t>
            </a:r>
            <a:r>
              <a:rPr lang="de-DE" baseline="-25000"/>
              <a:t>i</a:t>
            </a:r>
            <a:r>
              <a:rPr lang="de-DE"/>
              <a:t> gemäß ihrer Fitness,</a:t>
            </a:r>
          </a:p>
          <a:p>
            <a:pPr lvl="1" algn="just">
              <a:lnSpc>
                <a:spcPct val="130000"/>
              </a:lnSpc>
              <a:spcBef>
                <a:spcPct val="0"/>
              </a:spcBef>
              <a:buClr>
                <a:srgbClr val="3366CC"/>
              </a:buClr>
              <a:buFont typeface="Wingdings" pitchFamily="2" charset="2"/>
              <a:buChar char="§"/>
            </a:pPr>
            <a:r>
              <a:rPr lang="de-DE"/>
              <a:t>Rekombiniere und mutiere gewählte Individuen </a:t>
            </a:r>
            <a:r>
              <a:rPr lang="de-DE" b="1"/>
              <a:t>g</a:t>
            </a:r>
            <a:r>
              <a:rPr lang="de-DE" baseline="-25000"/>
              <a:t>i</a:t>
            </a:r>
            <a:r>
              <a:rPr lang="de-DE"/>
              <a:t>.</a:t>
            </a:r>
          </a:p>
          <a:p>
            <a:pPr algn="just">
              <a:lnSpc>
                <a:spcPct val="130000"/>
              </a:lnSpc>
              <a:spcBef>
                <a:spcPct val="0"/>
              </a:spcBef>
            </a:pPr>
            <a:r>
              <a:rPr lang="de-DE" b="1">
                <a:solidFill>
                  <a:srgbClr val="0066CC"/>
                </a:solidFill>
              </a:rPr>
              <a:t>end while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1">
                                            <p:txEl>
                                              <p:pRg st="10" end="1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650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50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650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650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650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65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253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318CC35F-2F49-4629-8664-C6AF403F02A4}" type="slidenum">
              <a:rPr lang="de-DE" sz="1000" smtClean="0"/>
              <a:pPr/>
              <a:t>19</a:t>
            </a:fld>
            <a:r>
              <a:rPr lang="de-DE" sz="1000" smtClean="0"/>
              <a:t> -</a:t>
            </a:r>
          </a:p>
        </p:txBody>
      </p:sp>
      <p:sp>
        <p:nvSpPr>
          <p:cNvPr id="22532" name="Oval 7"/>
          <p:cNvSpPr>
            <a:spLocks noChangeArrowheads="1"/>
          </p:cNvSpPr>
          <p:nvPr/>
        </p:nvSpPr>
        <p:spPr bwMode="auto">
          <a:xfrm>
            <a:off x="1485900" y="2501900"/>
            <a:ext cx="2616200" cy="2476500"/>
          </a:xfrm>
          <a:prstGeom prst="ellipse">
            <a:avLst/>
          </a:prstGeom>
          <a:solidFill>
            <a:srgbClr val="99FF99"/>
          </a:solidFill>
          <a:ln w="28575" algn="ctr">
            <a:solidFill>
              <a:schemeClr val="tx1"/>
            </a:solidFill>
            <a:round/>
            <a:headEnd/>
            <a:tailEnd/>
          </a:ln>
        </p:spPr>
        <p:txBody>
          <a:bodyPr anchor="ctr">
            <a:spAutoFit/>
          </a:bodyPr>
          <a:lstStyle/>
          <a:p>
            <a:endParaRPr lang="de-DE"/>
          </a:p>
        </p:txBody>
      </p:sp>
      <p:sp>
        <p:nvSpPr>
          <p:cNvPr id="22533" name="Oval 8"/>
          <p:cNvSpPr>
            <a:spLocks noChangeArrowheads="1"/>
          </p:cNvSpPr>
          <p:nvPr/>
        </p:nvSpPr>
        <p:spPr bwMode="auto">
          <a:xfrm>
            <a:off x="4953000" y="2552700"/>
            <a:ext cx="2616200" cy="2476500"/>
          </a:xfrm>
          <a:prstGeom prst="ellipse">
            <a:avLst/>
          </a:prstGeom>
          <a:solidFill>
            <a:srgbClr val="FFFF00"/>
          </a:solidFill>
          <a:ln w="28575" algn="ctr">
            <a:solidFill>
              <a:schemeClr val="tx1"/>
            </a:solidFill>
            <a:round/>
            <a:headEnd/>
            <a:tailEnd/>
          </a:ln>
        </p:spPr>
        <p:txBody>
          <a:bodyPr anchor="ctr">
            <a:spAutoFit/>
          </a:bodyPr>
          <a:lstStyle/>
          <a:p>
            <a:endParaRPr lang="de-DE"/>
          </a:p>
        </p:txBody>
      </p:sp>
      <p:pic>
        <p:nvPicPr>
          <p:cNvPr id="22534" name="Picture 5" descr="S12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8900" y="2227263"/>
            <a:ext cx="636428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2535" name="Rectangle 2"/>
          <p:cNvSpPr>
            <a:spLocks noGrp="1" noChangeArrowheads="1"/>
          </p:cNvSpPr>
          <p:nvPr>
            <p:ph type="title"/>
          </p:nvPr>
        </p:nvSpPr>
        <p:spPr>
          <a:xfrm>
            <a:off x="611188" y="404813"/>
            <a:ext cx="6624637" cy="368300"/>
          </a:xfrm>
        </p:spPr>
        <p:txBody>
          <a:bodyPr/>
          <a:lstStyle/>
          <a:p>
            <a:r>
              <a:rPr lang="de-DE" smtClean="0"/>
              <a:t>Evolution der Verbindungsgewichte</a:t>
            </a:r>
          </a:p>
        </p:txBody>
      </p:sp>
      <p:sp>
        <p:nvSpPr>
          <p:cNvPr id="22536" name="Text Box 6"/>
          <p:cNvSpPr txBox="1">
            <a:spLocks noChangeArrowheads="1"/>
          </p:cNvSpPr>
          <p:nvPr/>
        </p:nvSpPr>
        <p:spPr bwMode="auto">
          <a:xfrm>
            <a:off x="660400" y="1358900"/>
            <a:ext cx="581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latin typeface="Arial Black" pitchFamily="34" charset="0"/>
              </a:rPr>
              <a:t>Überblick</a:t>
            </a:r>
            <a:r>
              <a:rPr lang="de-DE" sz="2400" dirty="0"/>
              <a:t>	Evolutionszyklus</a:t>
            </a:r>
          </a:p>
        </p:txBody>
      </p:sp>
      <p:sp>
        <p:nvSpPr>
          <p:cNvPr id="22537" name="Text Box 9"/>
          <p:cNvSpPr txBox="1">
            <a:spLocks noChangeArrowheads="1"/>
          </p:cNvSpPr>
          <p:nvPr/>
        </p:nvSpPr>
        <p:spPr bwMode="auto">
          <a:xfrm>
            <a:off x="5638800" y="1981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Phänotyp</a:t>
            </a:r>
          </a:p>
        </p:txBody>
      </p:sp>
      <p:sp>
        <p:nvSpPr>
          <p:cNvPr id="22538" name="Text Box 10"/>
          <p:cNvSpPr txBox="1">
            <a:spLocks noChangeArrowheads="1"/>
          </p:cNvSpPr>
          <p:nvPr/>
        </p:nvSpPr>
        <p:spPr bwMode="auto">
          <a:xfrm>
            <a:off x="2044700" y="2057400"/>
            <a:ext cx="148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Genotyp</a:t>
            </a:r>
          </a:p>
        </p:txBody>
      </p:sp>
      <p:sp>
        <p:nvSpPr>
          <p:cNvPr id="22539" name="Line 11"/>
          <p:cNvSpPr>
            <a:spLocks noChangeShapeType="1"/>
          </p:cNvSpPr>
          <p:nvPr/>
        </p:nvSpPr>
        <p:spPr bwMode="auto">
          <a:xfrm flipH="1">
            <a:off x="6997700" y="5651500"/>
            <a:ext cx="469900"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de-DE"/>
          </a:p>
        </p:txBody>
      </p:sp>
      <p:sp>
        <p:nvSpPr>
          <p:cNvPr id="22540" name="Rectangle 12"/>
          <p:cNvSpPr>
            <a:spLocks noChangeArrowheads="1"/>
          </p:cNvSpPr>
          <p:nvPr/>
        </p:nvSpPr>
        <p:spPr bwMode="auto">
          <a:xfrm>
            <a:off x="7483475" y="5430838"/>
            <a:ext cx="977900" cy="41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de-DE"/>
              <a:t>Muster</a:t>
            </a:r>
          </a:p>
        </p:txBody>
      </p:sp>
      <p:sp>
        <p:nvSpPr>
          <p:cNvPr id="22541" name="Text Box 13"/>
          <p:cNvSpPr txBox="1">
            <a:spLocks noChangeArrowheads="1"/>
          </p:cNvSpPr>
          <p:nvPr/>
        </p:nvSpPr>
        <p:spPr bwMode="auto">
          <a:xfrm>
            <a:off x="5524500" y="5435600"/>
            <a:ext cx="1460500" cy="446088"/>
          </a:xfrm>
          <a:prstGeom prst="rect">
            <a:avLst/>
          </a:prstGeom>
          <a:solidFill>
            <a:schemeClr val="bg1"/>
          </a:solidFill>
          <a:ln w="19050" algn="ctr">
            <a:solidFill>
              <a:schemeClr val="tx1"/>
            </a:solidFill>
            <a:miter lim="800000"/>
            <a:headEnd/>
            <a:tailEnd/>
          </a:ln>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110000"/>
              </a:lnSpc>
            </a:pPr>
            <a:r>
              <a:rPr lang="de-DE"/>
              <a:t>Training</a:t>
            </a:r>
          </a:p>
        </p:txBody>
      </p:sp>
      <p:sp>
        <p:nvSpPr>
          <p:cNvPr id="22542" name="Text Box 14"/>
          <p:cNvSpPr txBox="1">
            <a:spLocks noChangeArrowheads="1"/>
          </p:cNvSpPr>
          <p:nvPr/>
        </p:nvSpPr>
        <p:spPr bwMode="auto">
          <a:xfrm>
            <a:off x="1968500" y="5384800"/>
            <a:ext cx="1612900" cy="781050"/>
          </a:xfrm>
          <a:prstGeom prst="rect">
            <a:avLst/>
          </a:prstGeom>
          <a:solidFill>
            <a:schemeClr val="bg1"/>
          </a:solidFill>
          <a:ln w="19050" algn="ctr">
            <a:solidFill>
              <a:schemeClr val="tx1"/>
            </a:solidFill>
            <a:miter lim="800000"/>
            <a:headEnd/>
            <a:tailEnd/>
          </a:ln>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lnSpc>
                <a:spcPct val="110000"/>
              </a:lnSpc>
            </a:pPr>
            <a:r>
              <a:rPr lang="de-DE"/>
              <a:t>Evolut. Operatoren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0243" name="Titel 1"/>
          <p:cNvSpPr>
            <a:spLocks noGrp="1"/>
          </p:cNvSpPr>
          <p:nvPr>
            <p:ph type="title" idx="4294967295"/>
          </p:nvPr>
        </p:nvSpPr>
        <p:spPr>
          <a:xfrm>
            <a:off x="609600" y="4848225"/>
            <a:ext cx="8534400" cy="1244600"/>
          </a:xfrm>
        </p:spPr>
        <p:txBody>
          <a:bodyPr anchor="ctr"/>
          <a:lstStyle/>
          <a:p>
            <a:pPr marL="355600" indent="3175" eaLnBrk="1" hangingPunct="1">
              <a:lnSpc>
                <a:spcPct val="90000"/>
              </a:lnSpc>
            </a:pPr>
            <a:r>
              <a:rPr lang="de-DE" sz="3800" dirty="0" smtClean="0">
                <a:solidFill>
                  <a:srgbClr val="BFBFBF"/>
                </a:solidFill>
                <a:latin typeface="Arial Black" pitchFamily="34" charset="0"/>
                <a:cs typeface="Arial" pitchFamily="34" charset="0"/>
              </a:rPr>
              <a:t>Evolution neuronaler Netze</a:t>
            </a:r>
          </a:p>
        </p:txBody>
      </p:sp>
      <p:sp>
        <p:nvSpPr>
          <p:cNvPr id="10245" name="Titel 1"/>
          <p:cNvSpPr>
            <a:spLocks/>
          </p:cNvSpPr>
          <p:nvPr/>
        </p:nvSpPr>
        <p:spPr bwMode="auto">
          <a:xfrm>
            <a:off x="525462" y="3070225"/>
            <a:ext cx="85328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55600" indent="3175" eaLnBrk="1" hangingPunct="1">
              <a:spcBef>
                <a:spcPct val="0"/>
              </a:spcBef>
            </a:pPr>
            <a:r>
              <a:rPr lang="de-DE" sz="4000" b="1" dirty="0">
                <a:solidFill>
                  <a:srgbClr val="BFBFBF"/>
                </a:solidFill>
                <a:latin typeface="Arial Black" pitchFamily="34" charset="0"/>
                <a:cs typeface="Arial" pitchFamily="34" charset="0"/>
              </a:rPr>
              <a:t>Genetische Algorithmen</a:t>
            </a:r>
          </a:p>
        </p:txBody>
      </p:sp>
      <p:sp>
        <p:nvSpPr>
          <p:cNvPr id="9" name="Titel 1"/>
          <p:cNvSpPr txBox="1">
            <a:spLocks/>
          </p:cNvSpPr>
          <p:nvPr/>
        </p:nvSpPr>
        <p:spPr bwMode="auto">
          <a:xfrm>
            <a:off x="514349" y="1447800"/>
            <a:ext cx="8543925" cy="1200150"/>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anchor="ctr"/>
          <a:lstStyle>
            <a:defPPr>
              <a:defRPr lang="en-US"/>
            </a:defPPr>
            <a:lvl1pPr marL="355600" indent="3175" eaLnBrk="1" hangingPunct="1">
              <a:lnSpc>
                <a:spcPct val="90000"/>
              </a:lnSpc>
              <a:spcBef>
                <a:spcPct val="0"/>
              </a:spcBef>
              <a:defRPr kumimoji="1" sz="4000" b="1">
                <a:solidFill>
                  <a:srgbClr val="000000"/>
                </a:solidFill>
                <a:latin typeface="Arial Black" pitchFamily="34" charset="0"/>
                <a:cs typeface="Arial" pitchFamily="34" charset="0"/>
              </a:defRPr>
            </a:lvl1pPr>
          </a:lstStyle>
          <a:p>
            <a:r>
              <a:rPr lang="de-DE" dirty="0"/>
              <a:t>Evolutionäre Algorithmen</a:t>
            </a:r>
          </a:p>
        </p:txBody>
      </p:sp>
      <p:sp>
        <p:nvSpPr>
          <p:cNvPr id="10247" name="Foliennummernplatzhalt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3A6FF38-1076-450B-881E-6FC1C7D972C5}" type="slidenum">
              <a:rPr lang="de-DE" sz="1000" smtClean="0"/>
              <a:pPr/>
              <a:t>2</a:t>
            </a:fld>
            <a:r>
              <a:rPr lang="de-DE" sz="1000" smtClean="0"/>
              <a:t> -</a:t>
            </a:r>
          </a:p>
        </p:txBody>
      </p:sp>
    </p:spTree>
    <p:extLst>
      <p:ext uri="{BB962C8B-B14F-4D97-AF65-F5344CB8AC3E}">
        <p14:creationId xmlns:p14="http://schemas.microsoft.com/office/powerpoint/2010/main" val="6570008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355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C5DFAA4-C5CB-49B1-A947-ECE977D76716}" type="slidenum">
              <a:rPr lang="de-DE" sz="1000" smtClean="0"/>
              <a:pPr/>
              <a:t>20</a:t>
            </a:fld>
            <a:r>
              <a:rPr lang="de-DE" sz="1000" smtClean="0"/>
              <a:t> -</a:t>
            </a:r>
          </a:p>
        </p:txBody>
      </p:sp>
      <p:pic>
        <p:nvPicPr>
          <p:cNvPr id="23556" name="Picture 4" descr="Abb"/>
          <p:cNvPicPr>
            <a:picLocks noChangeAspect="1" noChangeArrowheads="1"/>
          </p:cNvPicPr>
          <p:nvPr/>
        </p:nvPicPr>
        <p:blipFill>
          <a:blip r:embed="rId2">
            <a:clrChange>
              <a:clrFrom>
                <a:srgbClr val="FFFFFF"/>
              </a:clrFrom>
              <a:clrTo>
                <a:srgbClr val="FFFFFF">
                  <a:alpha val="0"/>
                </a:srgbClr>
              </a:clrTo>
            </a:clrChange>
            <a:lum bright="78000" contrast="100000"/>
            <a:extLst>
              <a:ext uri="{28A0092B-C50C-407E-A947-70E740481C1C}">
                <a14:useLocalDpi xmlns:a14="http://schemas.microsoft.com/office/drawing/2010/main" val="0"/>
              </a:ext>
            </a:extLst>
          </a:blip>
          <a:srcRect/>
          <a:stretch>
            <a:fillRect/>
          </a:stretch>
        </p:blipFill>
        <p:spPr bwMode="auto">
          <a:xfrm>
            <a:off x="738188" y="2089150"/>
            <a:ext cx="768508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Grp="1" noChangeArrowheads="1"/>
          </p:cNvSpPr>
          <p:nvPr>
            <p:ph type="title"/>
          </p:nvPr>
        </p:nvSpPr>
        <p:spPr/>
        <p:txBody>
          <a:bodyPr/>
          <a:lstStyle/>
          <a:p>
            <a:r>
              <a:rPr lang="de-DE" smtClean="0"/>
              <a:t>Evolution der Netze</a:t>
            </a:r>
          </a:p>
        </p:txBody>
      </p:sp>
      <p:sp>
        <p:nvSpPr>
          <p:cNvPr id="23558" name="Rectangle 3"/>
          <p:cNvSpPr>
            <a:spLocks noGrp="1" noChangeArrowheads="1"/>
          </p:cNvSpPr>
          <p:nvPr>
            <p:ph type="body" idx="1"/>
          </p:nvPr>
        </p:nvSpPr>
        <p:spPr>
          <a:xfrm>
            <a:off x="611188" y="1268413"/>
            <a:ext cx="8532812" cy="684212"/>
          </a:xfrm>
        </p:spPr>
        <p:txBody>
          <a:bodyPr/>
          <a:lstStyle/>
          <a:p>
            <a:pPr marL="0" indent="0"/>
            <a:r>
              <a:rPr lang="de-DE" smtClean="0"/>
              <a:t>Beispiel: </a:t>
            </a:r>
            <a:r>
              <a:rPr lang="de-DE" sz="2000" b="0" smtClean="0"/>
              <a:t>XOR-Netzwerk Evolution</a:t>
            </a:r>
          </a:p>
        </p:txBody>
      </p:sp>
      <p:sp>
        <p:nvSpPr>
          <p:cNvPr id="23559" name="Rectangle 6"/>
          <p:cNvSpPr>
            <a:spLocks noChangeArrowheads="1"/>
          </p:cNvSpPr>
          <p:nvPr/>
        </p:nvSpPr>
        <p:spPr bwMode="auto">
          <a:xfrm>
            <a:off x="5732463" y="2932113"/>
            <a:ext cx="1611312" cy="16986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74085" name="AutoShape 5"/>
          <p:cNvSpPr>
            <a:spLocks noChangeArrowheads="1"/>
          </p:cNvSpPr>
          <p:nvPr/>
        </p:nvSpPr>
        <p:spPr bwMode="auto">
          <a:xfrm>
            <a:off x="5878513" y="3149600"/>
            <a:ext cx="1320800" cy="1160463"/>
          </a:xfrm>
          <a:prstGeom prst="rightArrow">
            <a:avLst>
              <a:gd name="adj1" fmla="val 50000"/>
              <a:gd name="adj2" fmla="val 28454"/>
            </a:avLst>
          </a:prstGeom>
          <a:solidFill>
            <a:srgbClr val="FFFF00"/>
          </a:solidFill>
          <a:ln w="12700" algn="ctr">
            <a:solidFill>
              <a:schemeClr val="tx1"/>
            </a:solidFill>
            <a:miter lim="800000"/>
            <a:headEnd/>
            <a:tailEnd/>
          </a:ln>
        </p:spPr>
        <p:txBody>
          <a:bodyPr wrap="none" anchor="ctr">
            <a:spAutoFit/>
          </a:bodyPr>
          <a:lstStyle/>
          <a:p>
            <a:endParaRPr lang="de-DE"/>
          </a:p>
        </p:txBody>
      </p:sp>
      <p:sp>
        <p:nvSpPr>
          <p:cNvPr id="174087" name="Rectangle 7"/>
          <p:cNvSpPr>
            <a:spLocks noChangeArrowheads="1"/>
          </p:cNvSpPr>
          <p:nvPr/>
        </p:nvSpPr>
        <p:spPr bwMode="auto">
          <a:xfrm>
            <a:off x="7286625" y="2917825"/>
            <a:ext cx="1117600" cy="1828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23562" name="Text Box 8"/>
          <p:cNvSpPr txBox="1">
            <a:spLocks noChangeArrowheads="1"/>
          </p:cNvSpPr>
          <p:nvPr/>
        </p:nvSpPr>
        <p:spPr bwMode="auto">
          <a:xfrm>
            <a:off x="727075" y="5249863"/>
            <a:ext cx="5422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Variable Netzstruktur: 10 Startnetze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animEffect transition="in" filter="wipe(left)">
                                      <p:cBhvr>
                                        <p:cTn id="7" dur="1000"/>
                                        <p:tgtEl>
                                          <p:spTgt spid="174085"/>
                                        </p:tgtEl>
                                      </p:cBhvr>
                                    </p:animEffect>
                                  </p:childTnLst>
                                </p:cTn>
                              </p:par>
                            </p:childTnLst>
                          </p:cTn>
                        </p:par>
                        <p:par>
                          <p:cTn id="8" fill="hold" nodeType="afterGroup">
                            <p:stCondLst>
                              <p:cond delay="1000"/>
                            </p:stCondLst>
                            <p:childTnLst>
                              <p:par>
                                <p:cTn id="9" presetID="10" presetClass="exit" presetSubtype="0" fill="hold" grpId="0" nodeType="afterEffect">
                                  <p:stCondLst>
                                    <p:cond delay="0"/>
                                  </p:stCondLst>
                                  <p:childTnLst>
                                    <p:animEffect transition="out" filter="fade">
                                      <p:cBhvr>
                                        <p:cTn id="10" dur="2000"/>
                                        <p:tgtEl>
                                          <p:spTgt spid="174087"/>
                                        </p:tgtEl>
                                      </p:cBhvr>
                                    </p:animEffect>
                                    <p:set>
                                      <p:cBhvr>
                                        <p:cTn id="11" dur="1" fill="hold">
                                          <p:stCondLst>
                                            <p:cond delay="1999"/>
                                          </p:stCondLst>
                                        </p:cTn>
                                        <p:tgtEl>
                                          <p:spTgt spid="174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457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B9D5ACC9-4DB0-46FC-AFDD-5F1318108FF4}" type="slidenum">
              <a:rPr lang="de-DE" sz="1000" smtClean="0"/>
              <a:pPr/>
              <a:t>21</a:t>
            </a:fld>
            <a:r>
              <a:rPr lang="de-DE" sz="1000" smtClean="0"/>
              <a:t> -</a:t>
            </a:r>
          </a:p>
        </p:txBody>
      </p:sp>
      <p:sp>
        <p:nvSpPr>
          <p:cNvPr id="24580" name="Rectangle 2"/>
          <p:cNvSpPr>
            <a:spLocks noGrp="1" noChangeArrowheads="1"/>
          </p:cNvSpPr>
          <p:nvPr>
            <p:ph type="title"/>
          </p:nvPr>
        </p:nvSpPr>
        <p:spPr>
          <a:xfrm>
            <a:off x="611188" y="404813"/>
            <a:ext cx="6624637" cy="368300"/>
          </a:xfrm>
        </p:spPr>
        <p:txBody>
          <a:bodyPr/>
          <a:lstStyle/>
          <a:p>
            <a:r>
              <a:rPr lang="de-DE" smtClean="0"/>
              <a:t>Das Permutations-Problem </a:t>
            </a:r>
            <a:endParaRPr lang="de-DE" sz="3200" smtClean="0"/>
          </a:p>
        </p:txBody>
      </p:sp>
      <p:pic>
        <p:nvPicPr>
          <p:cNvPr id="24581" name="Picture 5" descr="Bild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60499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4582" name="Text Box 6"/>
          <p:cNvSpPr txBox="1">
            <a:spLocks noChangeArrowheads="1"/>
          </p:cNvSpPr>
          <p:nvPr/>
        </p:nvSpPr>
        <p:spPr bwMode="auto">
          <a:xfrm>
            <a:off x="635000" y="12065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Problem</a:t>
            </a:r>
            <a:r>
              <a:rPr lang="de-DE" sz="2400"/>
              <a:t>     unterschiedlicher Genotyp, gleicher Phänotyp</a:t>
            </a:r>
          </a:p>
        </p:txBody>
      </p:sp>
      <p:sp>
        <p:nvSpPr>
          <p:cNvPr id="24583" name="Text Box 7"/>
          <p:cNvSpPr txBox="1">
            <a:spLocks noChangeArrowheads="1"/>
          </p:cNvSpPr>
          <p:nvPr/>
        </p:nvSpPr>
        <p:spPr bwMode="auto">
          <a:xfrm>
            <a:off x="4267200" y="2654300"/>
            <a:ext cx="660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ctr"/>
            <a:r>
              <a:rPr lang="de-DE" sz="660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5603"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15B29104-D944-4836-B448-C875DB49F5A2}" type="slidenum">
              <a:rPr lang="de-DE" sz="1000" smtClean="0"/>
              <a:pPr/>
              <a:t>22</a:t>
            </a:fld>
            <a:r>
              <a:rPr lang="de-DE" sz="1000" smtClean="0"/>
              <a:t> -</a:t>
            </a:r>
          </a:p>
        </p:txBody>
      </p:sp>
      <p:sp>
        <p:nvSpPr>
          <p:cNvPr id="25604" name="Rectangle 2"/>
          <p:cNvSpPr>
            <a:spLocks noGrp="1" noChangeArrowheads="1"/>
          </p:cNvSpPr>
          <p:nvPr>
            <p:ph type="title"/>
          </p:nvPr>
        </p:nvSpPr>
        <p:spPr/>
        <p:txBody>
          <a:bodyPr/>
          <a:lstStyle/>
          <a:p>
            <a:r>
              <a:rPr lang="de-DE" smtClean="0"/>
              <a:t>Indirekte Kodierung</a:t>
            </a:r>
          </a:p>
        </p:txBody>
      </p:sp>
      <p:pic>
        <p:nvPicPr>
          <p:cNvPr id="25605" name="Picture 5" descr="Bild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2130425"/>
            <a:ext cx="6654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5606" name="Text Box 6"/>
          <p:cNvSpPr txBox="1">
            <a:spLocks noChangeArrowheads="1"/>
          </p:cNvSpPr>
          <p:nvPr/>
        </p:nvSpPr>
        <p:spPr bwMode="auto">
          <a:xfrm>
            <a:off x="638175" y="1247775"/>
            <a:ext cx="7967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Kodierung über Adjazenzmatrix</a:t>
            </a:r>
          </a:p>
        </p:txBody>
      </p:sp>
      <p:sp>
        <p:nvSpPr>
          <p:cNvPr id="25607" name="Text Box 7"/>
          <p:cNvSpPr txBox="1">
            <a:spLocks noChangeArrowheads="1"/>
          </p:cNvSpPr>
          <p:nvPr/>
        </p:nvSpPr>
        <p:spPr bwMode="auto">
          <a:xfrm>
            <a:off x="1611313" y="5021263"/>
            <a:ext cx="642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t>A</a:t>
            </a:r>
            <a:r>
              <a:rPr lang="de-DE" baseline="-25000"/>
              <a:t>ik</a:t>
            </a:r>
            <a:r>
              <a:rPr lang="de-DE"/>
              <a:t> = 1      </a:t>
            </a:r>
            <a:r>
              <a:rPr lang="de-DE" sz="2400" b="1">
                <a:sym typeface="Symbol" pitchFamily="18" charset="2"/>
              </a:rPr>
              <a:t></a:t>
            </a:r>
            <a:r>
              <a:rPr lang="de-DE"/>
              <a:t>	Knoten </a:t>
            </a:r>
            <a:r>
              <a:rPr lang="de-DE" i="1"/>
              <a:t>i</a:t>
            </a:r>
            <a:r>
              <a:rPr lang="de-DE"/>
              <a:t> hat Verbindung zu Knoten </a:t>
            </a:r>
            <a:r>
              <a:rPr lang="de-DE" i="1"/>
              <a:t>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512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E227E65D-72E4-4AB4-B133-FE957671255B}" type="slidenum">
              <a:rPr lang="de-DE" sz="1000" smtClean="0"/>
              <a:pPr/>
              <a:t>23</a:t>
            </a:fld>
            <a:r>
              <a:rPr lang="de-DE" sz="1000" smtClean="0"/>
              <a:t> -</a:t>
            </a:r>
          </a:p>
        </p:txBody>
      </p:sp>
      <p:sp>
        <p:nvSpPr>
          <p:cNvPr id="5129" name="Rectangle 2"/>
          <p:cNvSpPr>
            <a:spLocks noGrp="1" noChangeArrowheads="1"/>
          </p:cNvSpPr>
          <p:nvPr>
            <p:ph type="title"/>
          </p:nvPr>
        </p:nvSpPr>
        <p:spPr/>
        <p:txBody>
          <a:bodyPr/>
          <a:lstStyle/>
          <a:p>
            <a:r>
              <a:rPr lang="de-DE" smtClean="0"/>
              <a:t>Indirekte Kodierung</a:t>
            </a:r>
            <a:endParaRPr lang="de-DE" sz="3200" smtClean="0"/>
          </a:p>
        </p:txBody>
      </p:sp>
      <p:graphicFrame>
        <p:nvGraphicFramePr>
          <p:cNvPr id="115718" name="Object 6"/>
          <p:cNvGraphicFramePr>
            <a:graphicFrameLocks noChangeAspect="1"/>
          </p:cNvGraphicFramePr>
          <p:nvPr/>
        </p:nvGraphicFramePr>
        <p:xfrm>
          <a:off x="7188200" y="1166813"/>
          <a:ext cx="1955800" cy="2157412"/>
        </p:xfrm>
        <a:graphic>
          <a:graphicData uri="http://schemas.openxmlformats.org/presentationml/2006/ole">
            <mc:AlternateContent xmlns:mc="http://schemas.openxmlformats.org/markup-compatibility/2006">
              <mc:Choice xmlns:v="urn:schemas-microsoft-com:vml" Requires="v">
                <p:oleObj spid="_x0000_s5178" name="CorelPhotoPaint.Image.7" r:id="rId3" imgW="2209524" imgH="2438095" progId="CorelPhotoPaint.Image.7">
                  <p:embed/>
                </p:oleObj>
              </mc:Choice>
              <mc:Fallback>
                <p:oleObj name="CorelPhotoPaint.Image.7" r:id="rId3" imgW="2209524" imgH="2438095" progId="CorelPhotoPaint.Image.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1166813"/>
                        <a:ext cx="195580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7"/>
          <p:cNvGraphicFramePr>
            <a:graphicFrameLocks noChangeAspect="1"/>
          </p:cNvGraphicFramePr>
          <p:nvPr/>
        </p:nvGraphicFramePr>
        <p:xfrm>
          <a:off x="677863" y="1395413"/>
          <a:ext cx="6138862" cy="2065337"/>
        </p:xfrm>
        <a:graphic>
          <a:graphicData uri="http://schemas.openxmlformats.org/presentationml/2006/ole">
            <mc:AlternateContent xmlns:mc="http://schemas.openxmlformats.org/markup-compatibility/2006">
              <mc:Choice xmlns:v="urn:schemas-microsoft-com:vml" Requires="v">
                <p:oleObj spid="_x0000_s5179" name="CorelPhotoPaint.Image.7" r:id="rId5" imgW="8438095" imgH="2838095" progId="CorelPhotoPaint.Image.7">
                  <p:embed/>
                </p:oleObj>
              </mc:Choice>
              <mc:Fallback>
                <p:oleObj name="CorelPhotoPaint.Image.7" r:id="rId5" imgW="8438095" imgH="2838095" progId="CorelPhotoPaint.Image.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3" y="1395413"/>
                        <a:ext cx="6138862" cy="20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0" name="Object 8"/>
          <p:cNvGraphicFramePr>
            <a:graphicFrameLocks noChangeAspect="1"/>
          </p:cNvGraphicFramePr>
          <p:nvPr/>
        </p:nvGraphicFramePr>
        <p:xfrm>
          <a:off x="850900" y="5583238"/>
          <a:ext cx="8293100" cy="917575"/>
        </p:xfrm>
        <a:graphic>
          <a:graphicData uri="http://schemas.openxmlformats.org/presentationml/2006/ole">
            <mc:AlternateContent xmlns:mc="http://schemas.openxmlformats.org/markup-compatibility/2006">
              <mc:Choice xmlns:v="urn:schemas-microsoft-com:vml" Requires="v">
                <p:oleObj spid="_x0000_s5180" name="CorelPhotoPaint.Image.7" r:id="rId7" imgW="9895238" imgH="1095238" progId="CorelPhotoPaint.Image.7">
                  <p:embed/>
                </p:oleObj>
              </mc:Choice>
              <mc:Fallback>
                <p:oleObj name="CorelPhotoPaint.Image.7" r:id="rId7" imgW="9895238" imgH="1095238" progId="CorelPhotoPaint.Image.7">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900" y="5583238"/>
                        <a:ext cx="82931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1" name="Object 9"/>
          <p:cNvGraphicFramePr>
            <a:graphicFrameLocks noChangeAspect="1"/>
          </p:cNvGraphicFramePr>
          <p:nvPr/>
        </p:nvGraphicFramePr>
        <p:xfrm>
          <a:off x="655638" y="4564063"/>
          <a:ext cx="7961312" cy="866775"/>
        </p:xfrm>
        <a:graphic>
          <a:graphicData uri="http://schemas.openxmlformats.org/presentationml/2006/ole">
            <mc:AlternateContent xmlns:mc="http://schemas.openxmlformats.org/markup-compatibility/2006">
              <mc:Choice xmlns:v="urn:schemas-microsoft-com:vml" Requires="v">
                <p:oleObj spid="_x0000_s5181" name="CorelPhotoPaint.Image.7" r:id="rId9" imgW="7961905" imgH="866437" progId="CorelPhotoPaint.Image.7">
                  <p:embed/>
                </p:oleObj>
              </mc:Choice>
              <mc:Fallback>
                <p:oleObj name="CorelPhotoPaint.Image.7" r:id="rId9" imgW="7961905" imgH="866437" progId="CorelPhotoPaint.Image.7">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638" y="4564063"/>
                        <a:ext cx="7961312"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2" name="Object 10"/>
          <p:cNvGraphicFramePr>
            <a:graphicFrameLocks noChangeAspect="1"/>
          </p:cNvGraphicFramePr>
          <p:nvPr/>
        </p:nvGraphicFramePr>
        <p:xfrm>
          <a:off x="795338" y="3630613"/>
          <a:ext cx="2066925" cy="866775"/>
        </p:xfrm>
        <a:graphic>
          <a:graphicData uri="http://schemas.openxmlformats.org/presentationml/2006/ole">
            <mc:AlternateContent xmlns:mc="http://schemas.openxmlformats.org/markup-compatibility/2006">
              <mc:Choice xmlns:v="urn:schemas-microsoft-com:vml" Requires="v">
                <p:oleObj spid="_x0000_s5182" name="CorelPhotoPaint.Image.7" r:id="rId11" imgW="2066667" imgH="866437" progId="CorelPhotoPaint.Image.7">
                  <p:embed/>
                </p:oleObj>
              </mc:Choice>
              <mc:Fallback>
                <p:oleObj name="CorelPhotoPaint.Image.7" r:id="rId11" imgW="2066667" imgH="866437" progId="CorelPhotoPaint.Image.7">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338" y="3630613"/>
                        <a:ext cx="20669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3" name="Rectangle 11"/>
          <p:cNvSpPr>
            <a:spLocks noChangeArrowheads="1"/>
          </p:cNvSpPr>
          <p:nvPr/>
        </p:nvSpPr>
        <p:spPr bwMode="auto">
          <a:xfrm>
            <a:off x="1001713" y="1698625"/>
            <a:ext cx="1538287" cy="10588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15724" name="Rectangle 12"/>
          <p:cNvSpPr>
            <a:spLocks noChangeArrowheads="1"/>
          </p:cNvSpPr>
          <p:nvPr/>
        </p:nvSpPr>
        <p:spPr bwMode="auto">
          <a:xfrm>
            <a:off x="2655888" y="1552575"/>
            <a:ext cx="1755775" cy="12922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
        <p:nvSpPr>
          <p:cNvPr id="115725" name="Rectangle 13"/>
          <p:cNvSpPr>
            <a:spLocks noChangeArrowheads="1"/>
          </p:cNvSpPr>
          <p:nvPr/>
        </p:nvSpPr>
        <p:spPr bwMode="auto">
          <a:xfrm>
            <a:off x="4325938" y="1277938"/>
            <a:ext cx="2611437" cy="2117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5722"/>
                                        </p:tgtEl>
                                        <p:attrNameLst>
                                          <p:attrName>style.visibility</p:attrName>
                                        </p:attrNameLst>
                                      </p:cBhvr>
                                      <p:to>
                                        <p:strVal val="visible"/>
                                      </p:to>
                                    </p:set>
                                    <p:animEffect transition="in" filter="wipe(left)">
                                      <p:cBhvr>
                                        <p:cTn id="7" dur="500"/>
                                        <p:tgtEl>
                                          <p:spTgt spid="115722"/>
                                        </p:tgtEl>
                                      </p:cBhvr>
                                    </p:animEffect>
                                  </p:childTnLst>
                                </p:cTn>
                              </p:par>
                            </p:childTnLst>
                          </p:cTn>
                        </p:par>
                        <p:par>
                          <p:cTn id="8" fill="hold" nodeType="afterGroup">
                            <p:stCondLst>
                              <p:cond delay="500"/>
                            </p:stCondLst>
                            <p:childTnLst>
                              <p:par>
                                <p:cTn id="9" presetID="22" presetClass="exit" presetSubtype="8" fill="hold" grpId="0" nodeType="afterEffect">
                                  <p:stCondLst>
                                    <p:cond delay="0"/>
                                  </p:stCondLst>
                                  <p:childTnLst>
                                    <p:animEffect transition="out" filter="wipe(left)">
                                      <p:cBhvr>
                                        <p:cTn id="10" dur="500"/>
                                        <p:tgtEl>
                                          <p:spTgt spid="115723"/>
                                        </p:tgtEl>
                                      </p:cBhvr>
                                    </p:animEffect>
                                    <p:set>
                                      <p:cBhvr>
                                        <p:cTn id="11" dur="1" fill="hold">
                                          <p:stCondLst>
                                            <p:cond delay="499"/>
                                          </p:stCondLst>
                                        </p:cTn>
                                        <p:tgtEl>
                                          <p:spTgt spid="11572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15721"/>
                                        </p:tgtEl>
                                        <p:attrNameLst>
                                          <p:attrName>style.visibility</p:attrName>
                                        </p:attrNameLst>
                                      </p:cBhvr>
                                      <p:to>
                                        <p:strVal val="visible"/>
                                      </p:to>
                                    </p:set>
                                    <p:animEffect transition="in" filter="wipe(left)">
                                      <p:cBhvr>
                                        <p:cTn id="16" dur="2000"/>
                                        <p:tgtEl>
                                          <p:spTgt spid="115721"/>
                                        </p:tgtEl>
                                      </p:cBhvr>
                                    </p:animEffect>
                                  </p:childTnLst>
                                </p:cTn>
                              </p:par>
                            </p:childTnLst>
                          </p:cTn>
                        </p:par>
                        <p:par>
                          <p:cTn id="17" fill="hold" nodeType="afterGroup">
                            <p:stCondLst>
                              <p:cond delay="2000"/>
                            </p:stCondLst>
                            <p:childTnLst>
                              <p:par>
                                <p:cTn id="18" presetID="22" presetClass="exit" presetSubtype="8" fill="hold" grpId="0" nodeType="afterEffect">
                                  <p:stCondLst>
                                    <p:cond delay="0"/>
                                  </p:stCondLst>
                                  <p:childTnLst>
                                    <p:animEffect transition="out" filter="wipe(left)">
                                      <p:cBhvr>
                                        <p:cTn id="19" dur="1000"/>
                                        <p:tgtEl>
                                          <p:spTgt spid="115724"/>
                                        </p:tgtEl>
                                      </p:cBhvr>
                                    </p:animEffect>
                                    <p:set>
                                      <p:cBhvr>
                                        <p:cTn id="20" dur="1" fill="hold">
                                          <p:stCondLst>
                                            <p:cond delay="999"/>
                                          </p:stCondLst>
                                        </p:cTn>
                                        <p:tgtEl>
                                          <p:spTgt spid="11572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5720"/>
                                        </p:tgtEl>
                                        <p:attrNameLst>
                                          <p:attrName>style.visibility</p:attrName>
                                        </p:attrNameLst>
                                      </p:cBhvr>
                                      <p:to>
                                        <p:strVal val="visible"/>
                                      </p:to>
                                    </p:set>
                                    <p:animEffect transition="in" filter="wipe(left)">
                                      <p:cBhvr>
                                        <p:cTn id="25" dur="2000"/>
                                        <p:tgtEl>
                                          <p:spTgt spid="115720"/>
                                        </p:tgtEl>
                                      </p:cBhvr>
                                    </p:animEffect>
                                  </p:childTnLst>
                                </p:cTn>
                              </p:par>
                            </p:childTnLst>
                          </p:cTn>
                        </p:par>
                        <p:par>
                          <p:cTn id="26" fill="hold" nodeType="afterGroup">
                            <p:stCondLst>
                              <p:cond delay="2000"/>
                            </p:stCondLst>
                            <p:childTnLst>
                              <p:par>
                                <p:cTn id="27" presetID="22" presetClass="exit" presetSubtype="8" fill="hold" grpId="0" nodeType="afterEffect">
                                  <p:stCondLst>
                                    <p:cond delay="0"/>
                                  </p:stCondLst>
                                  <p:childTnLst>
                                    <p:animEffect transition="out" filter="wipe(left)">
                                      <p:cBhvr>
                                        <p:cTn id="28" dur="1000"/>
                                        <p:tgtEl>
                                          <p:spTgt spid="115725"/>
                                        </p:tgtEl>
                                      </p:cBhvr>
                                    </p:animEffect>
                                    <p:set>
                                      <p:cBhvr>
                                        <p:cTn id="29" dur="1" fill="hold">
                                          <p:stCondLst>
                                            <p:cond delay="999"/>
                                          </p:stCondLst>
                                        </p:cTn>
                                        <p:tgtEl>
                                          <p:spTgt spid="115725"/>
                                        </p:tgtEl>
                                        <p:attrNameLst>
                                          <p:attrName>style.visibility</p:attrName>
                                        </p:attrNameLst>
                                      </p:cBhvr>
                                      <p:to>
                                        <p:strVal val="hidden"/>
                                      </p:to>
                                    </p:set>
                                  </p:childTnLst>
                                </p:cTn>
                              </p:par>
                            </p:childTnLst>
                          </p:cTn>
                        </p:par>
                        <p:par>
                          <p:cTn id="30" fill="hold" nodeType="afterGroup">
                            <p:stCondLst>
                              <p:cond delay="3000"/>
                            </p:stCondLst>
                            <p:childTnLst>
                              <p:par>
                                <p:cTn id="31" presetID="1" presetClass="entr" presetSubtype="0" fill="hold" nodeType="afterEffect">
                                  <p:stCondLst>
                                    <p:cond delay="0"/>
                                  </p:stCondLst>
                                  <p:childTnLst>
                                    <p:set>
                                      <p:cBhvr>
                                        <p:cTn id="32" dur="1" fill="hold">
                                          <p:stCondLst>
                                            <p:cond delay="0"/>
                                          </p:stCondLst>
                                        </p:cTn>
                                        <p:tgtEl>
                                          <p:spTgt spid="11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animBg="1"/>
      <p:bldP spid="115724" grpId="0" animBg="1"/>
      <p:bldP spid="1157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662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C77DFCE2-5AD3-44BD-908E-F18422821824}" type="slidenum">
              <a:rPr lang="de-DE" sz="1000" smtClean="0"/>
              <a:pPr/>
              <a:t>24</a:t>
            </a:fld>
            <a:r>
              <a:rPr lang="de-DE" sz="1000" smtClean="0"/>
              <a:t> -</a:t>
            </a:r>
          </a:p>
        </p:txBody>
      </p:sp>
      <p:sp>
        <p:nvSpPr>
          <p:cNvPr id="26628" name="Rectangle 2"/>
          <p:cNvSpPr>
            <a:spLocks noGrp="1" noChangeArrowheads="1"/>
          </p:cNvSpPr>
          <p:nvPr>
            <p:ph type="title"/>
          </p:nvPr>
        </p:nvSpPr>
        <p:spPr/>
        <p:txBody>
          <a:bodyPr/>
          <a:lstStyle/>
          <a:p>
            <a:r>
              <a:rPr lang="de-DE" smtClean="0"/>
              <a:t>Indirektes Kodieren</a:t>
            </a:r>
            <a:endParaRPr lang="de-DE" sz="3200" smtClean="0"/>
          </a:p>
        </p:txBody>
      </p:sp>
      <p:sp>
        <p:nvSpPr>
          <p:cNvPr id="26629" name="Text Box 9"/>
          <p:cNvSpPr txBox="1">
            <a:spLocks noChangeArrowheads="1"/>
          </p:cNvSpPr>
          <p:nvPr/>
        </p:nvSpPr>
        <p:spPr bwMode="auto">
          <a:xfrm>
            <a:off x="595313" y="1247775"/>
            <a:ext cx="706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Allgemein</a:t>
            </a:r>
            <a:r>
              <a:rPr lang="de-DE" sz="2400"/>
              <a:t>	3-stufiges Kodierungs-Schema</a:t>
            </a:r>
          </a:p>
        </p:txBody>
      </p:sp>
      <p:grpSp>
        <p:nvGrpSpPr>
          <p:cNvPr id="26630" name="Group 12"/>
          <p:cNvGrpSpPr>
            <a:grpSpLocks/>
          </p:cNvGrpSpPr>
          <p:nvPr/>
        </p:nvGrpSpPr>
        <p:grpSpPr bwMode="auto">
          <a:xfrm>
            <a:off x="1204913" y="1916113"/>
            <a:ext cx="8364537" cy="3617912"/>
            <a:chOff x="238" y="1152"/>
            <a:chExt cx="5269" cy="2279"/>
          </a:xfrm>
        </p:grpSpPr>
        <p:sp>
          <p:nvSpPr>
            <p:cNvPr id="26631" name="Text Box 5"/>
            <p:cNvSpPr txBox="1">
              <a:spLocks noChangeArrowheads="1"/>
            </p:cNvSpPr>
            <p:nvPr/>
          </p:nvSpPr>
          <p:spPr bwMode="auto">
            <a:xfrm>
              <a:off x="410" y="1250"/>
              <a:ext cx="5097" cy="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just">
                <a:spcBef>
                  <a:spcPct val="0"/>
                </a:spcBef>
              </a:pPr>
              <a:r>
                <a:rPr lang="de-DE" sz="3200"/>
                <a:t>S  </a:t>
              </a:r>
              <a:r>
                <a:rPr lang="de-DE" sz="3200">
                  <a:sym typeface="Symbol" pitchFamily="18" charset="2"/>
                </a:rPr>
                <a:t></a:t>
              </a:r>
              <a:r>
                <a:rPr lang="de-DE" sz="4400">
                  <a:latin typeface="Times New Roman" pitchFamily="18" charset="0"/>
                </a:rPr>
                <a:t>(</a:t>
              </a:r>
              <a:r>
                <a:rPr lang="de-DE" sz="3200">
                  <a:latin typeface="Times New Roman" pitchFamily="18" charset="0"/>
                </a:rPr>
                <a:t>        </a:t>
              </a:r>
              <a:r>
                <a:rPr lang="de-DE" sz="4400">
                  <a:latin typeface="Times New Roman" pitchFamily="18" charset="0"/>
                </a:rPr>
                <a:t>)    </a:t>
              </a:r>
              <a:r>
                <a:rPr lang="de-DE" sz="3200">
                  <a:latin typeface="Times New Roman" pitchFamily="18" charset="0"/>
                </a:rPr>
                <a:t> </a:t>
              </a:r>
              <a:r>
                <a:rPr lang="de-DE" sz="3200"/>
                <a:t>W</a:t>
              </a:r>
              <a:r>
                <a:rPr lang="de-DE" sz="3200" baseline="-25000"/>
                <a:t>i </a:t>
              </a:r>
              <a:r>
                <a:rPr lang="de-DE" sz="3200">
                  <a:sym typeface="Symbol" pitchFamily="18" charset="2"/>
                </a:rPr>
                <a:t></a:t>
              </a:r>
              <a:r>
                <a:rPr lang="de-DE" sz="3200"/>
                <a:t> { A,B,...,Z }</a:t>
              </a:r>
            </a:p>
            <a:p>
              <a:pPr algn="just">
                <a:spcBef>
                  <a:spcPct val="0"/>
                </a:spcBef>
              </a:pPr>
              <a:endParaRPr lang="de-DE" sz="3200"/>
            </a:p>
            <a:p>
              <a:pPr algn="just">
                <a:spcBef>
                  <a:spcPct val="0"/>
                </a:spcBef>
              </a:pPr>
              <a:r>
                <a:rPr lang="de-DE" sz="3200"/>
                <a:t>W</a:t>
              </a:r>
              <a:r>
                <a:rPr lang="de-DE" sz="3200" baseline="-25000"/>
                <a:t>i </a:t>
              </a:r>
              <a:r>
                <a:rPr lang="de-DE" sz="3200">
                  <a:sym typeface="Symbol" pitchFamily="18" charset="2"/>
                </a:rPr>
                <a:t></a:t>
              </a:r>
              <a:r>
                <a:rPr lang="de-DE" sz="4400">
                  <a:latin typeface="Times New Roman" pitchFamily="18" charset="0"/>
                </a:rPr>
                <a:t>(      )</a:t>
              </a:r>
              <a:r>
                <a:rPr lang="de-DE" sz="3200">
                  <a:latin typeface="Times New Roman" pitchFamily="18" charset="0"/>
                </a:rPr>
                <a:t>      </a:t>
              </a:r>
              <a:r>
                <a:rPr lang="de-DE" sz="3200"/>
                <a:t>v</a:t>
              </a:r>
              <a:r>
                <a:rPr lang="de-DE" sz="3200" baseline="-25000"/>
                <a:t>i </a:t>
              </a:r>
              <a:r>
                <a:rPr lang="de-DE" sz="3200">
                  <a:sym typeface="Symbol" pitchFamily="18" charset="2"/>
                </a:rPr>
                <a:t></a:t>
              </a:r>
              <a:r>
                <a:rPr lang="de-DE" sz="3200"/>
                <a:t> { a,b,...,p }</a:t>
              </a:r>
            </a:p>
            <a:p>
              <a:pPr algn="just">
                <a:spcBef>
                  <a:spcPct val="0"/>
                </a:spcBef>
              </a:pPr>
              <a:endParaRPr lang="de-DE" sz="3200"/>
            </a:p>
            <a:p>
              <a:pPr algn="just">
                <a:spcBef>
                  <a:spcPct val="0"/>
                </a:spcBef>
              </a:pPr>
              <a:r>
                <a:rPr lang="de-DE" sz="3200"/>
                <a:t>v</a:t>
              </a:r>
              <a:r>
                <a:rPr lang="de-DE" sz="3200" baseline="-25000"/>
                <a:t>i  </a:t>
              </a:r>
              <a:r>
                <a:rPr lang="de-DE" sz="3200">
                  <a:sym typeface="Symbol" pitchFamily="18" charset="2"/>
                </a:rPr>
                <a:t></a:t>
              </a:r>
              <a:r>
                <a:rPr lang="de-DE" sz="4400"/>
                <a:t>	</a:t>
              </a:r>
              <a:r>
                <a:rPr lang="de-DE" sz="4400">
                  <a:latin typeface="Times New Roman" pitchFamily="18" charset="0"/>
                </a:rPr>
                <a:t>(      )</a:t>
              </a:r>
              <a:r>
                <a:rPr lang="de-DE" sz="3200">
                  <a:latin typeface="Times New Roman" pitchFamily="18" charset="0"/>
                </a:rPr>
                <a:t>       </a:t>
              </a:r>
              <a:r>
                <a:rPr lang="de-DE" sz="3200"/>
                <a:t>z</a:t>
              </a:r>
              <a:r>
                <a:rPr lang="de-DE" sz="3200" baseline="-25000"/>
                <a:t>i </a:t>
              </a:r>
              <a:r>
                <a:rPr lang="de-DE" sz="3200">
                  <a:sym typeface="Symbol" pitchFamily="18" charset="2"/>
                </a:rPr>
                <a:t></a:t>
              </a:r>
              <a:r>
                <a:rPr lang="de-DE" sz="3200"/>
                <a:t> { 0,1 }</a:t>
              </a:r>
              <a:endParaRPr lang="de-DE" sz="3200">
                <a:latin typeface="Times New Roman" pitchFamily="18" charset="0"/>
              </a:endParaRPr>
            </a:p>
          </p:txBody>
        </p:sp>
        <p:sp>
          <p:nvSpPr>
            <p:cNvPr id="26632" name="Text Box 6"/>
            <p:cNvSpPr txBox="1">
              <a:spLocks noChangeArrowheads="1"/>
            </p:cNvSpPr>
            <p:nvPr/>
          </p:nvSpPr>
          <p:spPr bwMode="auto">
            <a:xfrm>
              <a:off x="1118" y="1308"/>
              <a:ext cx="62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a:t>W</a:t>
              </a:r>
              <a:r>
                <a:rPr lang="de-DE" baseline="-25000"/>
                <a:t>1</a:t>
              </a:r>
              <a:r>
                <a:rPr lang="de-DE"/>
                <a:t>  W</a:t>
              </a:r>
              <a:r>
                <a:rPr lang="de-DE" baseline="-25000"/>
                <a:t>2</a:t>
              </a:r>
              <a:endParaRPr lang="de-DE"/>
            </a:p>
            <a:p>
              <a:pPr>
                <a:spcBef>
                  <a:spcPct val="0"/>
                </a:spcBef>
              </a:pPr>
              <a:r>
                <a:rPr lang="de-DE"/>
                <a:t>W</a:t>
              </a:r>
              <a:r>
                <a:rPr lang="de-DE" baseline="-25000"/>
                <a:t>3</a:t>
              </a:r>
              <a:r>
                <a:rPr lang="de-DE"/>
                <a:t>  W</a:t>
              </a:r>
              <a:r>
                <a:rPr lang="de-DE" baseline="-25000"/>
                <a:t>4</a:t>
              </a:r>
              <a:endParaRPr lang="de-DE" sz="1100"/>
            </a:p>
          </p:txBody>
        </p:sp>
        <p:sp>
          <p:nvSpPr>
            <p:cNvPr id="26633" name="Text Box 7"/>
            <p:cNvSpPr txBox="1">
              <a:spLocks noChangeArrowheads="1"/>
            </p:cNvSpPr>
            <p:nvPr/>
          </p:nvSpPr>
          <p:spPr bwMode="auto">
            <a:xfrm>
              <a:off x="1194" y="2036"/>
              <a:ext cx="62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a:t>v</a:t>
              </a:r>
              <a:r>
                <a:rPr lang="de-DE" baseline="-25000"/>
                <a:t>1</a:t>
              </a:r>
              <a:r>
                <a:rPr lang="de-DE"/>
                <a:t>  v</a:t>
              </a:r>
              <a:r>
                <a:rPr lang="de-DE" baseline="-25000"/>
                <a:t>2</a:t>
              </a:r>
              <a:endParaRPr lang="de-DE"/>
            </a:p>
            <a:p>
              <a:pPr>
                <a:spcBef>
                  <a:spcPct val="0"/>
                </a:spcBef>
              </a:pPr>
              <a:r>
                <a:rPr lang="de-DE"/>
                <a:t>v</a:t>
              </a:r>
              <a:r>
                <a:rPr lang="de-DE" baseline="-25000"/>
                <a:t>3</a:t>
              </a:r>
              <a:r>
                <a:rPr lang="de-DE"/>
                <a:t>  v</a:t>
              </a:r>
              <a:r>
                <a:rPr lang="de-DE" baseline="-25000"/>
                <a:t>4</a:t>
              </a:r>
              <a:endParaRPr lang="de-DE" sz="1100"/>
            </a:p>
          </p:txBody>
        </p:sp>
        <p:sp>
          <p:nvSpPr>
            <p:cNvPr id="26634" name="Text Box 8"/>
            <p:cNvSpPr txBox="1">
              <a:spLocks noChangeArrowheads="1"/>
            </p:cNvSpPr>
            <p:nvPr/>
          </p:nvSpPr>
          <p:spPr bwMode="auto">
            <a:xfrm>
              <a:off x="1196" y="2765"/>
              <a:ext cx="62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a:t>z</a:t>
              </a:r>
              <a:r>
                <a:rPr lang="de-DE" baseline="-25000"/>
                <a:t>1</a:t>
              </a:r>
              <a:r>
                <a:rPr lang="de-DE"/>
                <a:t>  z</a:t>
              </a:r>
              <a:r>
                <a:rPr lang="de-DE" baseline="-25000"/>
                <a:t>2</a:t>
              </a:r>
              <a:endParaRPr lang="de-DE"/>
            </a:p>
            <a:p>
              <a:pPr>
                <a:spcBef>
                  <a:spcPct val="0"/>
                </a:spcBef>
              </a:pPr>
              <a:r>
                <a:rPr lang="de-DE"/>
                <a:t>z</a:t>
              </a:r>
              <a:r>
                <a:rPr lang="de-DE" baseline="-25000"/>
                <a:t>3</a:t>
              </a:r>
              <a:r>
                <a:rPr lang="de-DE"/>
                <a:t>  z</a:t>
              </a:r>
              <a:r>
                <a:rPr lang="de-DE" baseline="-25000"/>
                <a:t>4</a:t>
              </a:r>
              <a:endParaRPr lang="de-DE" sz="1100"/>
            </a:p>
          </p:txBody>
        </p:sp>
        <p:sp>
          <p:nvSpPr>
            <p:cNvPr id="26635" name="Text Box 10"/>
            <p:cNvSpPr txBox="1">
              <a:spLocks noChangeArrowheads="1"/>
            </p:cNvSpPr>
            <p:nvPr/>
          </p:nvSpPr>
          <p:spPr bwMode="auto">
            <a:xfrm>
              <a:off x="238" y="1152"/>
              <a:ext cx="1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66CCFF"/>
                  </a:solidFill>
                </a:rPr>
                <a:t>Startsymbol</a:t>
              </a:r>
            </a:p>
          </p:txBody>
        </p:sp>
        <p:sp>
          <p:nvSpPr>
            <p:cNvPr id="26636" name="Text Box 11"/>
            <p:cNvSpPr txBox="1">
              <a:spLocks noChangeArrowheads="1"/>
            </p:cNvSpPr>
            <p:nvPr/>
          </p:nvSpPr>
          <p:spPr bwMode="auto">
            <a:xfrm>
              <a:off x="2652" y="3181"/>
              <a:ext cx="9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a:solidFill>
                    <a:srgbClr val="66CCFF"/>
                  </a:solidFill>
                </a:rPr>
                <a:t>Terminale</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2765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2B0EB81F-5CE5-4FF1-82A6-CB6A5B0FE6D2}" type="slidenum">
              <a:rPr lang="de-DE" sz="1000" smtClean="0"/>
              <a:pPr/>
              <a:t>25</a:t>
            </a:fld>
            <a:r>
              <a:rPr lang="de-DE" sz="1000" smtClean="0"/>
              <a:t> -</a:t>
            </a:r>
          </a:p>
        </p:txBody>
      </p:sp>
      <p:sp>
        <p:nvSpPr>
          <p:cNvPr id="27652" name="Rectangle 2"/>
          <p:cNvSpPr>
            <a:spLocks noGrp="1" noChangeArrowheads="1"/>
          </p:cNvSpPr>
          <p:nvPr>
            <p:ph type="title"/>
          </p:nvPr>
        </p:nvSpPr>
        <p:spPr/>
        <p:txBody>
          <a:bodyPr/>
          <a:lstStyle/>
          <a:p>
            <a:r>
              <a:rPr lang="de-DE" smtClean="0"/>
              <a:t>Grammatik</a:t>
            </a:r>
            <a:endParaRPr lang="de-DE" sz="3200" smtClean="0"/>
          </a:p>
        </p:txBody>
      </p:sp>
      <p:sp>
        <p:nvSpPr>
          <p:cNvPr id="27653" name="Text Box 5"/>
          <p:cNvSpPr txBox="1">
            <a:spLocks noChangeArrowheads="1"/>
          </p:cNvSpPr>
          <p:nvPr/>
        </p:nvSpPr>
        <p:spPr bwMode="auto">
          <a:xfrm>
            <a:off x="498475" y="1301750"/>
            <a:ext cx="8645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spcBef>
                <a:spcPct val="0"/>
              </a:spcBef>
            </a:pPr>
            <a:r>
              <a:rPr lang="de-DE" sz="2800"/>
              <a:t>Eine </a:t>
            </a:r>
            <a:r>
              <a:rPr lang="de-DE" sz="2800" b="1"/>
              <a:t>Grammatik G</a:t>
            </a:r>
            <a:r>
              <a:rPr lang="de-DE" sz="2800"/>
              <a:t> hat i.A. folgende Komponenten:</a:t>
            </a:r>
          </a:p>
          <a:p>
            <a:pPr>
              <a:lnSpc>
                <a:spcPct val="20000"/>
              </a:lnSpc>
              <a:spcBef>
                <a:spcPct val="0"/>
              </a:spcBef>
            </a:pPr>
            <a:endParaRPr lang="de-DE" sz="2800"/>
          </a:p>
          <a:p>
            <a:pPr>
              <a:lnSpc>
                <a:spcPct val="150000"/>
              </a:lnSpc>
              <a:spcBef>
                <a:spcPct val="0"/>
              </a:spcBef>
              <a:buFontTx/>
              <a:buBlip>
                <a:blip r:embed="rId2"/>
              </a:buBlip>
            </a:pPr>
            <a:r>
              <a:rPr lang="de-DE" sz="2800"/>
              <a:t>ein endliches Alphabet </a:t>
            </a:r>
            <a:r>
              <a:rPr lang="de-DE" sz="2800">
                <a:sym typeface="Symbol" pitchFamily="18" charset="2"/>
              </a:rPr>
              <a:t></a:t>
            </a:r>
            <a:r>
              <a:rPr lang="de-DE" sz="2800"/>
              <a:t> (Terminalzeichen)</a:t>
            </a:r>
          </a:p>
          <a:p>
            <a:pPr>
              <a:lnSpc>
                <a:spcPct val="150000"/>
              </a:lnSpc>
              <a:spcBef>
                <a:spcPct val="0"/>
              </a:spcBef>
              <a:buFontTx/>
              <a:buBlip>
                <a:blip r:embed="rId2"/>
              </a:buBlip>
            </a:pPr>
            <a:r>
              <a:rPr lang="de-DE" sz="2800"/>
              <a:t>eine endliche Menge V von Variablen mit </a:t>
            </a:r>
            <a:r>
              <a:rPr lang="de-DE" sz="2800">
                <a:sym typeface="Symbol" pitchFamily="18" charset="2"/>
              </a:rPr>
              <a:t></a:t>
            </a:r>
            <a:r>
              <a:rPr lang="de-DE" sz="2800"/>
              <a:t> </a:t>
            </a:r>
            <a:r>
              <a:rPr lang="de-DE" sz="2800">
                <a:sym typeface="Symbol" pitchFamily="18" charset="2"/>
              </a:rPr>
              <a:t></a:t>
            </a:r>
            <a:r>
              <a:rPr lang="de-DE" sz="2800"/>
              <a:t> V = </a:t>
            </a:r>
            <a:r>
              <a:rPr lang="de-DE" sz="2800">
                <a:sym typeface="Symbol" pitchFamily="18" charset="2"/>
              </a:rPr>
              <a:t></a:t>
            </a:r>
            <a:endParaRPr lang="de-DE" sz="2800"/>
          </a:p>
          <a:p>
            <a:pPr>
              <a:lnSpc>
                <a:spcPct val="150000"/>
              </a:lnSpc>
              <a:spcBef>
                <a:spcPct val="0"/>
              </a:spcBef>
              <a:buFontTx/>
              <a:buBlip>
                <a:blip r:embed="rId2"/>
              </a:buBlip>
            </a:pPr>
            <a:r>
              <a:rPr lang="de-DE" sz="2800"/>
              <a:t>das Startsymbol S</a:t>
            </a:r>
            <a:r>
              <a:rPr lang="de-DE" sz="2800">
                <a:sym typeface="Symbol" pitchFamily="18" charset="2"/>
              </a:rPr>
              <a:t></a:t>
            </a:r>
            <a:r>
              <a:rPr lang="de-DE" sz="2800"/>
              <a:t>V </a:t>
            </a:r>
          </a:p>
          <a:p>
            <a:pPr>
              <a:lnSpc>
                <a:spcPct val="150000"/>
              </a:lnSpc>
              <a:spcBef>
                <a:spcPct val="0"/>
              </a:spcBef>
              <a:buFontTx/>
              <a:buBlip>
                <a:blip r:embed="rId2"/>
              </a:buBlip>
            </a:pPr>
            <a:r>
              <a:rPr lang="de-DE" sz="2800"/>
              <a:t>eine endliche Menge P von Produktionen</a:t>
            </a:r>
          </a:p>
          <a:p>
            <a:pPr algn="just">
              <a:spcBef>
                <a:spcPct val="0"/>
              </a:spcBef>
            </a:pPr>
            <a:endParaRPr lang="de-DE" sz="2800"/>
          </a:p>
          <a:p>
            <a:pPr algn="just">
              <a:spcBef>
                <a:spcPct val="0"/>
              </a:spcBef>
            </a:pPr>
            <a:endParaRPr lang="de-DE" sz="24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dirty="0" smtClean="0">
              <a:latin typeface="Tahoma" pitchFamily="34" charset="0"/>
            </a:endParaRPr>
          </a:p>
        </p:txBody>
      </p:sp>
      <p:sp>
        <p:nvSpPr>
          <p:cNvPr id="2867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08D00FE4-A399-44EB-9C82-252C50947951}" type="slidenum">
              <a:rPr lang="de-DE" sz="1000" smtClean="0"/>
              <a:pPr/>
              <a:t>26</a:t>
            </a:fld>
            <a:r>
              <a:rPr lang="de-DE" sz="1000" smtClean="0"/>
              <a:t> -</a:t>
            </a:r>
          </a:p>
        </p:txBody>
      </p:sp>
      <p:sp>
        <p:nvSpPr>
          <p:cNvPr id="28676" name="Rectangle 2"/>
          <p:cNvSpPr>
            <a:spLocks noGrp="1" noChangeArrowheads="1"/>
          </p:cNvSpPr>
          <p:nvPr>
            <p:ph type="title"/>
          </p:nvPr>
        </p:nvSpPr>
        <p:spPr/>
        <p:txBody>
          <a:bodyPr/>
          <a:lstStyle/>
          <a:p>
            <a:r>
              <a:rPr lang="de-DE" smtClean="0"/>
              <a:t>Evolution von Neuronalen Netzen </a:t>
            </a:r>
          </a:p>
        </p:txBody>
      </p:sp>
      <p:sp>
        <p:nvSpPr>
          <p:cNvPr id="169987" name="Rectangle 3"/>
          <p:cNvSpPr>
            <a:spLocks noGrp="1" noChangeArrowheads="1"/>
          </p:cNvSpPr>
          <p:nvPr>
            <p:ph type="body" idx="1"/>
          </p:nvPr>
        </p:nvSpPr>
        <p:spPr/>
        <p:txBody>
          <a:bodyPr/>
          <a:lstStyle/>
          <a:p>
            <a:pPr marL="261938" indent="-261938">
              <a:buSzPct val="120000"/>
              <a:buFontTx/>
              <a:buBlip>
                <a:blip r:embed="rId2"/>
              </a:buBlip>
            </a:pPr>
            <a:r>
              <a:rPr lang="de-DE" dirty="0" smtClean="0">
                <a:latin typeface="Arial Black" pitchFamily="34" charset="0"/>
              </a:rPr>
              <a:t>Vorteile</a:t>
            </a:r>
          </a:p>
          <a:p>
            <a:pPr marL="261938" indent="-261938">
              <a:buClr>
                <a:schemeClr val="accent2"/>
              </a:buClr>
              <a:buSzPct val="120000"/>
              <a:buFont typeface="Wingdings" pitchFamily="2" charset="2"/>
              <a:buChar char="§"/>
            </a:pPr>
            <a:r>
              <a:rPr lang="de-DE" sz="2000" dirty="0" smtClean="0"/>
              <a:t>Gewichte</a:t>
            </a:r>
            <a:r>
              <a:rPr lang="de-DE" sz="2000" b="0" dirty="0" smtClean="0"/>
              <a:t> können durch </a:t>
            </a:r>
            <a:r>
              <a:rPr lang="de-DE" sz="2000" b="0" dirty="0" err="1" smtClean="0"/>
              <a:t>genet</a:t>
            </a:r>
            <a:r>
              <a:rPr lang="de-DE" sz="2000" b="0" dirty="0" smtClean="0"/>
              <a:t>. Operationen verbessert werden, ohne in lokalen Optima stecken zu bleiben</a:t>
            </a:r>
          </a:p>
          <a:p>
            <a:pPr marL="261938" indent="-261938">
              <a:buClr>
                <a:schemeClr val="accent2"/>
              </a:buClr>
              <a:buSzPct val="120000"/>
              <a:buFont typeface="Wingdings" pitchFamily="2" charset="2"/>
              <a:buChar char="§"/>
            </a:pPr>
            <a:r>
              <a:rPr lang="de-DE" sz="2000" dirty="0" smtClean="0"/>
              <a:t>Neue Strukturen</a:t>
            </a:r>
            <a:r>
              <a:rPr lang="de-DE" sz="2000" b="0" dirty="0" smtClean="0"/>
              <a:t> können entstehen, so dass lokale Optima überwunden werden können</a:t>
            </a:r>
          </a:p>
          <a:p>
            <a:pPr marL="261938" indent="-261938">
              <a:buClr>
                <a:schemeClr val="accent2"/>
              </a:buClr>
              <a:buSzPct val="120000"/>
              <a:buFont typeface="Wingdings" pitchFamily="2" charset="2"/>
              <a:buChar char="§"/>
            </a:pPr>
            <a:endParaRPr lang="de-DE" sz="2000" b="0" dirty="0" smtClean="0"/>
          </a:p>
          <a:p>
            <a:pPr marL="261938" indent="-261938">
              <a:buClr>
                <a:schemeClr val="accent2"/>
              </a:buClr>
              <a:buSzPct val="120000"/>
              <a:buFont typeface="Wingdings" pitchFamily="2" charset="2"/>
              <a:buBlip>
                <a:blip r:embed="rId2"/>
              </a:buBlip>
            </a:pPr>
            <a:r>
              <a:rPr lang="de-DE" dirty="0" smtClean="0">
                <a:latin typeface="Arial Black" pitchFamily="34" charset="0"/>
              </a:rPr>
              <a:t>Nachteile</a:t>
            </a:r>
          </a:p>
          <a:p>
            <a:pPr marL="261938" indent="-261938">
              <a:buClr>
                <a:schemeClr val="accent2"/>
              </a:buClr>
              <a:buSzPct val="120000"/>
              <a:buFont typeface="Wingdings" pitchFamily="2" charset="2"/>
              <a:buChar char="§"/>
            </a:pPr>
            <a:r>
              <a:rPr lang="de-DE" sz="2000" b="0" dirty="0" smtClean="0"/>
              <a:t>Die Simulationen sind </a:t>
            </a:r>
            <a:r>
              <a:rPr lang="de-DE" sz="2000" dirty="0" smtClean="0"/>
              <a:t>sehr</a:t>
            </a:r>
            <a:r>
              <a:rPr lang="de-DE" sz="2000" b="0" dirty="0" smtClean="0"/>
              <a:t> </a:t>
            </a:r>
            <a:r>
              <a:rPr lang="de-DE" sz="2000" dirty="0" smtClean="0"/>
              <a:t>aufwendig</a:t>
            </a:r>
            <a:r>
              <a:rPr lang="de-DE" sz="2000" b="0" dirty="0" smtClean="0"/>
              <a:t> und rechenintensiv</a:t>
            </a:r>
          </a:p>
          <a:p>
            <a:pPr marL="261938" indent="-261938">
              <a:buClr>
                <a:schemeClr val="accent2"/>
              </a:buClr>
              <a:buSzPct val="120000"/>
              <a:buFont typeface="Wingdings" pitchFamily="2" charset="2"/>
              <a:buChar char="§"/>
            </a:pPr>
            <a:r>
              <a:rPr lang="de-DE" sz="2000" b="0" dirty="0" smtClean="0"/>
              <a:t>Der Aufwand wächst </a:t>
            </a:r>
            <a:r>
              <a:rPr lang="de-DE" sz="2000" dirty="0" smtClean="0"/>
              <a:t>exponentiell</a:t>
            </a:r>
            <a:r>
              <a:rPr lang="de-DE" sz="2000" b="0" dirty="0" smtClean="0"/>
              <a:t> mit der Größe der Netze </a:t>
            </a:r>
          </a:p>
          <a:p>
            <a:pPr marL="261938" indent="-261938">
              <a:lnSpc>
                <a:spcPct val="80000"/>
              </a:lnSpc>
              <a:buClr>
                <a:schemeClr val="accent2"/>
              </a:buClr>
              <a:buSzPct val="120000"/>
              <a:buFont typeface="Wingdings" pitchFamily="2" charset="2"/>
              <a:buNone/>
            </a:pPr>
            <a:r>
              <a:rPr lang="de-DE" sz="2000" b="0" dirty="0" smtClean="0"/>
              <a:t>	</a:t>
            </a:r>
            <a:r>
              <a:rPr lang="de-DE" sz="2000" b="0" dirty="0" smtClean="0">
                <a:solidFill>
                  <a:schemeClr val="bg2"/>
                </a:solidFill>
              </a:rPr>
              <a:t>(Fluch der Dimensionen = Zahl der Gewichte)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99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819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549D2808-0B9C-4E97-977F-70AB2EA2B961}" type="slidenum">
              <a:rPr lang="de-DE" sz="1000" smtClean="0"/>
              <a:pPr/>
              <a:t>3</a:t>
            </a:fld>
            <a:r>
              <a:rPr lang="de-DE" sz="1000" smtClean="0"/>
              <a:t> -</a:t>
            </a:r>
          </a:p>
        </p:txBody>
      </p:sp>
      <p:sp>
        <p:nvSpPr>
          <p:cNvPr id="98306" name="Rectangle 2"/>
          <p:cNvSpPr>
            <a:spLocks noChangeArrowheads="1"/>
          </p:cNvSpPr>
          <p:nvPr/>
        </p:nvSpPr>
        <p:spPr bwMode="auto">
          <a:xfrm>
            <a:off x="611188" y="3789363"/>
            <a:ext cx="7772400" cy="2201862"/>
          </a:xfrm>
          <a:prstGeom prst="rect">
            <a:avLst/>
          </a:prstGeom>
          <a:solidFill>
            <a:srgbClr val="A7E9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8197" name="Rectangle 3"/>
          <p:cNvSpPr>
            <a:spLocks noGrp="1" noChangeArrowheads="1"/>
          </p:cNvSpPr>
          <p:nvPr>
            <p:ph type="title"/>
          </p:nvPr>
        </p:nvSpPr>
        <p:spPr/>
        <p:txBody>
          <a:bodyPr/>
          <a:lstStyle/>
          <a:p>
            <a:r>
              <a:rPr lang="de-DE" smtClean="0"/>
              <a:t>Lernen durch Evolutionäre Algorithmen</a:t>
            </a:r>
          </a:p>
        </p:txBody>
      </p:sp>
      <p:sp>
        <p:nvSpPr>
          <p:cNvPr id="98309" name="Freeform 5"/>
          <p:cNvSpPr>
            <a:spLocks/>
          </p:cNvSpPr>
          <p:nvPr/>
        </p:nvSpPr>
        <p:spPr bwMode="auto">
          <a:xfrm>
            <a:off x="179388" y="3141663"/>
            <a:ext cx="1058862" cy="3249612"/>
          </a:xfrm>
          <a:custGeom>
            <a:avLst/>
            <a:gdLst>
              <a:gd name="T0" fmla="*/ 940016783 w 373"/>
              <a:gd name="T1" fmla="*/ 2147483647 h 2024"/>
              <a:gd name="T2" fmla="*/ 705643122 w 373"/>
              <a:gd name="T3" fmla="*/ 2147483647 h 2024"/>
              <a:gd name="T4" fmla="*/ 173889833 w 373"/>
              <a:gd name="T5" fmla="*/ 2147483647 h 2024"/>
              <a:gd name="T6" fmla="*/ 35282159 w 373"/>
              <a:gd name="T7" fmla="*/ 2147483647 h 2024"/>
              <a:gd name="T8" fmla="*/ 128527074 w 373"/>
              <a:gd name="T9" fmla="*/ 391819083 h 2024"/>
              <a:gd name="T10" fmla="*/ 814008920 w 373"/>
              <a:gd name="T11" fmla="*/ 1157412694 h 2024"/>
              <a:gd name="T12" fmla="*/ 0 60000 65536"/>
              <a:gd name="T13" fmla="*/ 0 60000 65536"/>
              <a:gd name="T14" fmla="*/ 0 60000 65536"/>
              <a:gd name="T15" fmla="*/ 0 60000 65536"/>
              <a:gd name="T16" fmla="*/ 0 60000 65536"/>
              <a:gd name="T17" fmla="*/ 0 60000 65536"/>
              <a:gd name="T18" fmla="*/ 0 w 373"/>
              <a:gd name="T19" fmla="*/ 0 h 2024"/>
              <a:gd name="T20" fmla="*/ 373 w 373"/>
              <a:gd name="T21" fmla="*/ 2024 h 2024"/>
            </a:gdLst>
            <a:ahLst/>
            <a:cxnLst>
              <a:cxn ang="T12">
                <a:pos x="T0" y="T1"/>
              </a:cxn>
              <a:cxn ang="T13">
                <a:pos x="T2" y="T3"/>
              </a:cxn>
              <a:cxn ang="T14">
                <a:pos x="T4" y="T5"/>
              </a:cxn>
              <a:cxn ang="T15">
                <a:pos x="T6" y="T7"/>
              </a:cxn>
              <a:cxn ang="T16">
                <a:pos x="T8" y="T9"/>
              </a:cxn>
              <a:cxn ang="T17">
                <a:pos x="T10" y="T11"/>
              </a:cxn>
            </a:cxnLst>
            <a:rect l="T18" t="T19" r="T20" b="T21"/>
            <a:pathLst>
              <a:path w="373" h="2024">
                <a:moveTo>
                  <a:pt x="373" y="1781"/>
                </a:moveTo>
                <a:cubicBezTo>
                  <a:pt x="357" y="1820"/>
                  <a:pt x="331" y="2008"/>
                  <a:pt x="280" y="2016"/>
                </a:cubicBezTo>
                <a:cubicBezTo>
                  <a:pt x="229" y="2024"/>
                  <a:pt x="113" y="1939"/>
                  <a:pt x="69" y="1830"/>
                </a:cubicBezTo>
                <a:cubicBezTo>
                  <a:pt x="25" y="1721"/>
                  <a:pt x="17" y="1640"/>
                  <a:pt x="14" y="1360"/>
                </a:cubicBezTo>
                <a:cubicBezTo>
                  <a:pt x="11" y="1080"/>
                  <a:pt x="0" y="304"/>
                  <a:pt x="51" y="152"/>
                </a:cubicBezTo>
                <a:cubicBezTo>
                  <a:pt x="102" y="0"/>
                  <a:pt x="266" y="387"/>
                  <a:pt x="323" y="449"/>
                </a:cubicBezTo>
              </a:path>
            </a:pathLst>
          </a:custGeom>
          <a:noFill/>
          <a:ln w="76200">
            <a:solidFill>
              <a:srgbClr val="2AA82A"/>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308" name="Rectangle 4"/>
          <p:cNvSpPr>
            <a:spLocks noGrp="1" noChangeArrowheads="1"/>
          </p:cNvSpPr>
          <p:nvPr>
            <p:ph type="body" idx="1"/>
          </p:nvPr>
        </p:nvSpPr>
        <p:spPr>
          <a:xfrm>
            <a:off x="611188" y="1268413"/>
            <a:ext cx="7777162" cy="4997450"/>
          </a:xfrm>
        </p:spPr>
        <p:txBody>
          <a:bodyPr/>
          <a:lstStyle/>
          <a:p>
            <a:pPr marL="284163" indent="-284163">
              <a:lnSpc>
                <a:spcPct val="100000"/>
              </a:lnSpc>
              <a:spcAft>
                <a:spcPct val="0"/>
              </a:spcAft>
            </a:pPr>
            <a:r>
              <a:rPr lang="de-DE" sz="2800" dirty="0" smtClean="0">
                <a:latin typeface="+mj-lt"/>
                <a:cs typeface="Times New Roman" pitchFamily="18" charset="0"/>
              </a:rPr>
              <a:t>Lernziel: 	</a:t>
            </a:r>
            <a:r>
              <a:rPr lang="de-DE" b="0" dirty="0" smtClean="0">
                <a:latin typeface="+mj-lt"/>
                <a:cs typeface="Times New Roman" pitchFamily="18" charset="0"/>
              </a:rPr>
              <a:t>Maximieren einer Zielfunktion R(g</a:t>
            </a:r>
            <a:r>
              <a:rPr lang="de-DE" b="0" baseline="-25000" dirty="0" smtClean="0">
                <a:latin typeface="+mj-lt"/>
                <a:cs typeface="Times New Roman" pitchFamily="18" charset="0"/>
              </a:rPr>
              <a:t>1</a:t>
            </a:r>
            <a:r>
              <a:rPr lang="de-DE" b="0" dirty="0" smtClean="0">
                <a:latin typeface="+mj-lt"/>
                <a:cs typeface="Times New Roman" pitchFamily="18" charset="0"/>
              </a:rPr>
              <a:t>, ..., </a:t>
            </a:r>
            <a:r>
              <a:rPr lang="de-DE" b="0" dirty="0" err="1" smtClean="0">
                <a:latin typeface="+mj-lt"/>
                <a:cs typeface="Times New Roman" pitchFamily="18" charset="0"/>
              </a:rPr>
              <a:t>g</a:t>
            </a:r>
            <a:r>
              <a:rPr lang="de-DE" b="0" baseline="-25000" dirty="0" err="1" smtClean="0">
                <a:latin typeface="+mj-lt"/>
                <a:cs typeface="Times New Roman" pitchFamily="18" charset="0"/>
              </a:rPr>
              <a:t>n</a:t>
            </a:r>
            <a:r>
              <a:rPr lang="de-DE" b="0" dirty="0" smtClean="0">
                <a:latin typeface="+mj-lt"/>
                <a:cs typeface="Times New Roman" pitchFamily="18" charset="0"/>
              </a:rPr>
              <a:t>)</a:t>
            </a:r>
          </a:p>
          <a:p>
            <a:pPr marL="284163" indent="-284163">
              <a:lnSpc>
                <a:spcPct val="100000"/>
              </a:lnSpc>
              <a:spcAft>
                <a:spcPct val="0"/>
              </a:spcAft>
            </a:pPr>
            <a:r>
              <a:rPr lang="de-DE" b="0" dirty="0" smtClean="0">
                <a:latin typeface="+mj-lt"/>
                <a:cs typeface="Times New Roman" pitchFamily="18" charset="0"/>
              </a:rPr>
              <a:t>			durch Wahl von </a:t>
            </a:r>
            <a:r>
              <a:rPr lang="de-DE" b="0" i="1" dirty="0" smtClean="0">
                <a:latin typeface="+mj-lt"/>
                <a:cs typeface="Times New Roman" pitchFamily="18" charset="0"/>
              </a:rPr>
              <a:t>n</a:t>
            </a:r>
            <a:r>
              <a:rPr lang="de-DE" b="0" dirty="0" smtClean="0">
                <a:latin typeface="+mj-lt"/>
                <a:cs typeface="Times New Roman" pitchFamily="18" charset="0"/>
              </a:rPr>
              <a:t> Parametern g</a:t>
            </a:r>
            <a:r>
              <a:rPr lang="de-DE" b="0" baseline="-25000" dirty="0" smtClean="0">
                <a:latin typeface="+mj-lt"/>
                <a:cs typeface="Times New Roman" pitchFamily="18" charset="0"/>
              </a:rPr>
              <a:t>1</a:t>
            </a:r>
            <a:r>
              <a:rPr lang="de-DE" b="0" dirty="0" smtClean="0">
                <a:latin typeface="+mj-lt"/>
                <a:cs typeface="Times New Roman" pitchFamily="18" charset="0"/>
              </a:rPr>
              <a:t>, ..., </a:t>
            </a:r>
            <a:r>
              <a:rPr lang="de-DE" b="0" dirty="0" err="1" smtClean="0">
                <a:latin typeface="+mj-lt"/>
                <a:cs typeface="Times New Roman" pitchFamily="18" charset="0"/>
              </a:rPr>
              <a:t>g</a:t>
            </a:r>
            <a:r>
              <a:rPr lang="de-DE" b="0" baseline="-25000" dirty="0" err="1" smtClean="0">
                <a:latin typeface="+mj-lt"/>
                <a:cs typeface="Times New Roman" pitchFamily="18" charset="0"/>
              </a:rPr>
              <a:t>n</a:t>
            </a:r>
            <a:endParaRPr lang="de-DE" b="0" baseline="-25000" dirty="0" smtClean="0">
              <a:latin typeface="+mj-lt"/>
              <a:cs typeface="Times New Roman" pitchFamily="18" charset="0"/>
            </a:endParaRPr>
          </a:p>
          <a:p>
            <a:pPr marL="284163" indent="-284163">
              <a:lnSpc>
                <a:spcPct val="170000"/>
              </a:lnSpc>
              <a:spcAft>
                <a:spcPct val="0"/>
              </a:spcAft>
            </a:pPr>
            <a:r>
              <a:rPr lang="de-DE" sz="2800" dirty="0" smtClean="0">
                <a:latin typeface="+mj-lt"/>
                <a:cs typeface="Times New Roman" pitchFamily="18" charset="0"/>
              </a:rPr>
              <a:t>Evolutionsschema        </a:t>
            </a:r>
            <a:r>
              <a:rPr lang="de-DE" b="0" i="1" dirty="0" err="1" smtClean="0">
                <a:solidFill>
                  <a:schemeClr val="bg2"/>
                </a:solidFill>
                <a:latin typeface="+mj-lt"/>
                <a:cs typeface="Times New Roman" pitchFamily="18" charset="0"/>
              </a:rPr>
              <a:t>creeping</a:t>
            </a:r>
            <a:r>
              <a:rPr lang="de-DE" b="0" i="1" dirty="0" smtClean="0">
                <a:solidFill>
                  <a:schemeClr val="bg2"/>
                </a:solidFill>
                <a:latin typeface="+mj-lt"/>
                <a:cs typeface="Times New Roman" pitchFamily="18" charset="0"/>
              </a:rPr>
              <a:t> random </a:t>
            </a:r>
            <a:r>
              <a:rPr lang="de-DE" b="0" i="1" dirty="0" err="1" smtClean="0">
                <a:solidFill>
                  <a:schemeClr val="bg2"/>
                </a:solidFill>
                <a:latin typeface="+mj-lt"/>
                <a:cs typeface="Times New Roman" pitchFamily="18" charset="0"/>
              </a:rPr>
              <a:t>search</a:t>
            </a:r>
            <a:endParaRPr lang="de-DE" b="0" i="1" dirty="0" smtClean="0">
              <a:solidFill>
                <a:schemeClr val="bg2"/>
              </a:solidFill>
              <a:latin typeface="+mj-lt"/>
              <a:cs typeface="Times New Roman" pitchFamily="18" charset="0"/>
            </a:endParaRPr>
          </a:p>
          <a:p>
            <a:pPr marL="284163" indent="-284163">
              <a:lnSpc>
                <a:spcPct val="100000"/>
              </a:lnSpc>
              <a:spcAft>
                <a:spcPct val="0"/>
              </a:spcAft>
            </a:pPr>
            <a:r>
              <a:rPr lang="de-DE" b="0" dirty="0" smtClean="0">
                <a:latin typeface="+mj-lt"/>
                <a:cs typeface="Times New Roman" pitchFamily="18" charset="0"/>
              </a:rPr>
              <a:t>1. Wähle </a:t>
            </a:r>
            <a:r>
              <a:rPr lang="de-DE" b="0" dirty="0" err="1" smtClean="0">
                <a:latin typeface="+mj-lt"/>
                <a:cs typeface="Times New Roman" pitchFamily="18" charset="0"/>
              </a:rPr>
              <a:t>initial</a:t>
            </a:r>
            <a:r>
              <a:rPr lang="de-DE" b="0" dirty="0" smtClean="0">
                <a:latin typeface="+mj-lt"/>
                <a:cs typeface="Times New Roman" pitchFamily="18" charset="0"/>
              </a:rPr>
              <a:t> zufällige Werte </a:t>
            </a:r>
            <a:r>
              <a:rPr lang="de-DE" dirty="0" smtClean="0">
                <a:latin typeface="+mj-lt"/>
                <a:cs typeface="Times New Roman" pitchFamily="18" charset="0"/>
              </a:rPr>
              <a:t>g </a:t>
            </a:r>
            <a:r>
              <a:rPr lang="de-DE" b="0" dirty="0" smtClean="0">
                <a:latin typeface="+mj-lt"/>
                <a:cs typeface="Times New Roman" pitchFamily="18" charset="0"/>
              </a:rPr>
              <a:t>= (</a:t>
            </a:r>
            <a:r>
              <a:rPr lang="de-DE" dirty="0" smtClean="0">
                <a:latin typeface="+mj-lt"/>
                <a:cs typeface="Times New Roman" pitchFamily="18" charset="0"/>
              </a:rPr>
              <a:t> </a:t>
            </a:r>
            <a:r>
              <a:rPr lang="de-DE" b="0" dirty="0" smtClean="0">
                <a:latin typeface="+mj-lt"/>
                <a:cs typeface="Times New Roman" pitchFamily="18" charset="0"/>
              </a:rPr>
              <a:t>g</a:t>
            </a:r>
            <a:r>
              <a:rPr lang="de-DE" b="0" baseline="-25000" dirty="0" smtClean="0">
                <a:latin typeface="+mj-lt"/>
                <a:cs typeface="Times New Roman" pitchFamily="18" charset="0"/>
              </a:rPr>
              <a:t>1</a:t>
            </a:r>
            <a:r>
              <a:rPr lang="de-DE" b="0" dirty="0" smtClean="0">
                <a:latin typeface="+mj-lt"/>
                <a:cs typeface="Times New Roman" pitchFamily="18" charset="0"/>
              </a:rPr>
              <a:t>, ..., </a:t>
            </a:r>
            <a:r>
              <a:rPr lang="de-DE" b="0" dirty="0" err="1" smtClean="0">
                <a:latin typeface="+mj-lt"/>
                <a:cs typeface="Times New Roman" pitchFamily="18" charset="0"/>
              </a:rPr>
              <a:t>g</a:t>
            </a:r>
            <a:r>
              <a:rPr lang="de-DE" b="0" baseline="-25000" dirty="0" err="1" smtClean="0">
                <a:latin typeface="+mj-lt"/>
                <a:cs typeface="Times New Roman" pitchFamily="18" charset="0"/>
              </a:rPr>
              <a:t>n</a:t>
            </a:r>
            <a:r>
              <a:rPr lang="de-DE" b="0" dirty="0" smtClean="0">
                <a:latin typeface="+mj-lt"/>
                <a:cs typeface="Times New Roman" pitchFamily="18" charset="0"/>
              </a:rPr>
              <a:t> )</a:t>
            </a:r>
          </a:p>
          <a:p>
            <a:pPr marL="284163" indent="-284163">
              <a:lnSpc>
                <a:spcPct val="110000"/>
              </a:lnSpc>
            </a:pPr>
            <a:r>
              <a:rPr lang="de-DE" b="0" dirty="0" smtClean="0">
                <a:latin typeface="+mj-lt"/>
                <a:cs typeface="Times New Roman" pitchFamily="18" charset="0"/>
              </a:rPr>
              <a:t>2. Evaluiere die Lösung, bilde R(</a:t>
            </a:r>
            <a:r>
              <a:rPr lang="de-DE" dirty="0" smtClean="0">
                <a:latin typeface="+mj-lt"/>
                <a:cs typeface="Times New Roman" pitchFamily="18" charset="0"/>
              </a:rPr>
              <a:t>g</a:t>
            </a:r>
            <a:r>
              <a:rPr lang="de-DE" b="0" dirty="0" smtClean="0">
                <a:latin typeface="+mj-lt"/>
                <a:cs typeface="Times New Roman" pitchFamily="18" charset="0"/>
              </a:rPr>
              <a:t>) z.B. empirisch</a:t>
            </a:r>
          </a:p>
          <a:p>
            <a:pPr marL="284163" indent="-284163">
              <a:lnSpc>
                <a:spcPct val="90000"/>
              </a:lnSpc>
            </a:pPr>
            <a:r>
              <a:rPr lang="de-DE" b="0" dirty="0" smtClean="0">
                <a:latin typeface="+mj-lt"/>
                <a:cs typeface="Times New Roman" pitchFamily="18" charset="0"/>
              </a:rPr>
              <a:t>3. Wähle zufällige Werte g</a:t>
            </a:r>
            <a:r>
              <a:rPr lang="de-DE" b="0" baseline="-25000" dirty="0" smtClean="0">
                <a:latin typeface="+mj-lt"/>
                <a:cs typeface="Times New Roman" pitchFamily="18" charset="0"/>
              </a:rPr>
              <a:t>1</a:t>
            </a:r>
            <a:r>
              <a:rPr lang="de-DE" b="0" dirty="0" smtClean="0">
                <a:latin typeface="+mj-lt"/>
                <a:cs typeface="Times New Roman" pitchFamily="18" charset="0"/>
              </a:rPr>
              <a:t>‘, ..., </a:t>
            </a:r>
            <a:r>
              <a:rPr lang="de-DE" b="0" dirty="0" err="1" smtClean="0">
                <a:latin typeface="+mj-lt"/>
                <a:cs typeface="Times New Roman" pitchFamily="18" charset="0"/>
              </a:rPr>
              <a:t>g</a:t>
            </a:r>
            <a:r>
              <a:rPr lang="de-DE" b="0" baseline="-25000" dirty="0" err="1" smtClean="0">
                <a:latin typeface="+mj-lt"/>
                <a:cs typeface="Times New Roman" pitchFamily="18" charset="0"/>
              </a:rPr>
              <a:t>n</a:t>
            </a:r>
            <a:r>
              <a:rPr lang="de-DE" b="0" dirty="0" smtClean="0">
                <a:latin typeface="+mj-lt"/>
                <a:cs typeface="Times New Roman" pitchFamily="18" charset="0"/>
              </a:rPr>
              <a:t>‘, etwa leicht abweichend mit einer Normalverteilung N(</a:t>
            </a:r>
            <a:r>
              <a:rPr lang="de-DE" dirty="0" smtClean="0">
                <a:latin typeface="+mj-lt"/>
                <a:cs typeface="Times New Roman" pitchFamily="18" charset="0"/>
              </a:rPr>
              <a:t>g</a:t>
            </a:r>
            <a:r>
              <a:rPr lang="de-DE" b="0" dirty="0" smtClean="0">
                <a:latin typeface="+mj-lt"/>
                <a:cs typeface="Times New Roman" pitchFamily="18" charset="0"/>
              </a:rPr>
              <a:t>, </a:t>
            </a:r>
            <a:r>
              <a:rPr lang="de-DE" dirty="0" smtClean="0">
                <a:latin typeface="+mj-lt"/>
                <a:cs typeface="Times New Roman" pitchFamily="18" charset="0"/>
              </a:rPr>
              <a:t>s</a:t>
            </a:r>
            <a:r>
              <a:rPr lang="de-DE" b="0" dirty="0" smtClean="0">
                <a:latin typeface="+mj-lt"/>
                <a:cs typeface="Times New Roman" pitchFamily="18" charset="0"/>
              </a:rPr>
              <a:t>)</a:t>
            </a:r>
          </a:p>
          <a:p>
            <a:pPr marL="284163" indent="-284163">
              <a:lnSpc>
                <a:spcPct val="90000"/>
              </a:lnSpc>
            </a:pPr>
            <a:r>
              <a:rPr lang="de-DE" b="0" dirty="0" smtClean="0">
                <a:latin typeface="+mj-lt"/>
                <a:cs typeface="Times New Roman" pitchFamily="18" charset="0"/>
              </a:rPr>
              <a:t>4. Evaluiere die Lösung, bilde R(</a:t>
            </a:r>
            <a:r>
              <a:rPr lang="de-DE" dirty="0" smtClean="0">
                <a:latin typeface="+mj-lt"/>
                <a:cs typeface="Times New Roman" pitchFamily="18" charset="0"/>
              </a:rPr>
              <a:t>g‘</a:t>
            </a:r>
            <a:r>
              <a:rPr lang="de-DE" b="0" dirty="0" smtClean="0">
                <a:latin typeface="+mj-lt"/>
                <a:cs typeface="Times New Roman" pitchFamily="18" charset="0"/>
              </a:rPr>
              <a:t>) </a:t>
            </a:r>
          </a:p>
          <a:p>
            <a:pPr marL="284163" indent="-284163">
              <a:lnSpc>
                <a:spcPct val="90000"/>
              </a:lnSpc>
            </a:pPr>
            <a:r>
              <a:rPr lang="de-DE" b="0" dirty="0" smtClean="0">
                <a:latin typeface="+mj-lt"/>
                <a:cs typeface="Times New Roman" pitchFamily="18" charset="0"/>
              </a:rPr>
              <a:t>5. R(</a:t>
            </a:r>
            <a:r>
              <a:rPr lang="de-DE" dirty="0" smtClean="0">
                <a:latin typeface="+mj-lt"/>
                <a:cs typeface="Times New Roman" pitchFamily="18" charset="0"/>
              </a:rPr>
              <a:t>g‘</a:t>
            </a:r>
            <a:r>
              <a:rPr lang="de-DE" b="0" dirty="0" smtClean="0">
                <a:latin typeface="+mj-lt"/>
                <a:cs typeface="Times New Roman" pitchFamily="18" charset="0"/>
              </a:rPr>
              <a:t>) &gt; R(</a:t>
            </a:r>
            <a:r>
              <a:rPr lang="de-DE" dirty="0" smtClean="0">
                <a:latin typeface="+mj-lt"/>
                <a:cs typeface="Times New Roman" pitchFamily="18" charset="0"/>
              </a:rPr>
              <a:t>g</a:t>
            </a:r>
            <a:r>
              <a:rPr lang="de-DE" b="0" dirty="0" smtClean="0">
                <a:latin typeface="+mj-lt"/>
                <a:cs typeface="Times New Roman" pitchFamily="18" charset="0"/>
              </a:rPr>
              <a:t>) ?     JA: </a:t>
            </a:r>
            <a:r>
              <a:rPr lang="de-DE" dirty="0" err="1" smtClean="0">
                <a:latin typeface="+mj-lt"/>
                <a:cs typeface="Times New Roman" pitchFamily="18" charset="0"/>
              </a:rPr>
              <a:t>g</a:t>
            </a:r>
            <a:r>
              <a:rPr lang="de-DE" b="0" dirty="0" err="1" smtClean="0">
                <a:latin typeface="+mj-lt"/>
                <a:cs typeface="Times New Roman" pitchFamily="18" charset="0"/>
              </a:rPr>
              <a:t>‘</a:t>
            </a:r>
            <a:r>
              <a:rPr lang="de-DE" b="0" dirty="0" err="1" smtClean="0">
                <a:latin typeface="+mj-lt"/>
                <a:cs typeface="Times New Roman" pitchFamily="18" charset="0"/>
                <a:sym typeface="Wingdings" pitchFamily="2" charset="2"/>
              </a:rPr>
              <a:t></a:t>
            </a:r>
            <a:r>
              <a:rPr lang="de-DE" dirty="0" err="1" smtClean="0">
                <a:latin typeface="+mj-lt"/>
                <a:cs typeface="Times New Roman" pitchFamily="18" charset="0"/>
                <a:sym typeface="Wingdings" pitchFamily="2" charset="2"/>
              </a:rPr>
              <a:t>g</a:t>
            </a:r>
            <a:r>
              <a:rPr lang="de-DE" b="0" dirty="0" smtClean="0">
                <a:latin typeface="+mj-lt"/>
                <a:cs typeface="Times New Roman" pitchFamily="18" charset="0"/>
                <a:sym typeface="Wingdings" pitchFamily="2" charset="2"/>
              </a:rPr>
              <a:t>       Nein: -</a:t>
            </a:r>
          </a:p>
          <a:p>
            <a:pPr marL="284163" indent="-284163">
              <a:lnSpc>
                <a:spcPct val="90000"/>
              </a:lnSpc>
              <a:spcAft>
                <a:spcPts val="0"/>
              </a:spcAft>
            </a:pPr>
            <a:r>
              <a:rPr lang="de-DE" b="0" dirty="0" smtClean="0">
                <a:latin typeface="+mj-lt"/>
                <a:cs typeface="Times New Roman" pitchFamily="18" charset="0"/>
                <a:sym typeface="Wingdings" pitchFamily="2" charset="2"/>
              </a:rPr>
              <a:t>6. Lösung ausreichend gut ?</a:t>
            </a:r>
            <a:r>
              <a:rPr lang="de-DE" sz="2000" b="0" dirty="0" smtClean="0">
                <a:latin typeface="+mj-lt"/>
                <a:cs typeface="Times New Roman" pitchFamily="18" charset="0"/>
              </a:rPr>
              <a:t>  JA: STOP. </a:t>
            </a:r>
          </a:p>
          <a:p>
            <a:pPr marL="284163" indent="-284163">
              <a:lnSpc>
                <a:spcPct val="90000"/>
              </a:lnSpc>
            </a:pPr>
            <a:r>
              <a:rPr lang="de-DE" sz="2000" b="0" dirty="0" smtClean="0">
                <a:latin typeface="+mj-lt"/>
                <a:cs typeface="Times New Roman" pitchFamily="18" charset="0"/>
              </a:rPr>
              <a:t>     </a:t>
            </a:r>
            <a:r>
              <a:rPr lang="de-DE" sz="2000" b="0" dirty="0" smtClean="0">
                <a:solidFill>
                  <a:srgbClr val="00B050"/>
                </a:solidFill>
                <a:latin typeface="Arial Black" pitchFamily="34" charset="0"/>
                <a:cs typeface="Times New Roman" pitchFamily="18" charset="0"/>
              </a:rPr>
              <a:t>NEIN</a:t>
            </a:r>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830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830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830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8308">
                                            <p:txEl>
                                              <p:pRg st="9" end="9"/>
                                            </p:txEl>
                                          </p:spTgt>
                                        </p:tgtEl>
                                        <p:attrNameLst>
                                          <p:attrName>style.visibility</p:attrName>
                                        </p:attrNameLst>
                                      </p:cBhvr>
                                      <p:to>
                                        <p:strVal val="visible"/>
                                      </p:to>
                                    </p:set>
                                  </p:childTnLst>
                                </p:cTn>
                              </p:par>
                            </p:childTnLst>
                          </p:cTn>
                        </p:par>
                        <p:par>
                          <p:cTn id="35" fill="hold" nodeType="withGroup">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98306"/>
                                        </p:tgtEl>
                                        <p:attrNameLst>
                                          <p:attrName>style.visibility</p:attrName>
                                        </p:attrNameLst>
                                      </p:cBhvr>
                                      <p:to>
                                        <p:strVal val="visible"/>
                                      </p:to>
                                    </p:set>
                                    <p:anim calcmode="lin" valueType="num">
                                      <p:cBhvr>
                                        <p:cTn id="38" dur="500" fill="hold"/>
                                        <p:tgtEl>
                                          <p:spTgt spid="98306"/>
                                        </p:tgtEl>
                                        <p:attrNameLst>
                                          <p:attrName>ppt_x</p:attrName>
                                        </p:attrNameLst>
                                      </p:cBhvr>
                                      <p:tavLst>
                                        <p:tav tm="0">
                                          <p:val>
                                            <p:strVal val="#ppt_x"/>
                                          </p:val>
                                        </p:tav>
                                        <p:tav tm="100000">
                                          <p:val>
                                            <p:strVal val="#ppt_x"/>
                                          </p:val>
                                        </p:tav>
                                      </p:tavLst>
                                    </p:anim>
                                    <p:anim calcmode="lin" valueType="num">
                                      <p:cBhvr>
                                        <p:cTn id="39" dur="500" fill="hold"/>
                                        <p:tgtEl>
                                          <p:spTgt spid="98306"/>
                                        </p:tgtEl>
                                        <p:attrNameLst>
                                          <p:attrName>ppt_y</p:attrName>
                                        </p:attrNameLst>
                                      </p:cBhvr>
                                      <p:tavLst>
                                        <p:tav tm="0">
                                          <p:val>
                                            <p:strVal val="#ppt_y-#ppt_h/2"/>
                                          </p:val>
                                        </p:tav>
                                        <p:tav tm="100000">
                                          <p:val>
                                            <p:strVal val="#ppt_y"/>
                                          </p:val>
                                        </p:tav>
                                      </p:tavLst>
                                    </p:anim>
                                    <p:anim calcmode="lin" valueType="num">
                                      <p:cBhvr>
                                        <p:cTn id="40" dur="500" fill="hold"/>
                                        <p:tgtEl>
                                          <p:spTgt spid="98306"/>
                                        </p:tgtEl>
                                        <p:attrNameLst>
                                          <p:attrName>ppt_w</p:attrName>
                                        </p:attrNameLst>
                                      </p:cBhvr>
                                      <p:tavLst>
                                        <p:tav tm="0">
                                          <p:val>
                                            <p:strVal val="#ppt_w"/>
                                          </p:val>
                                        </p:tav>
                                        <p:tav tm="100000">
                                          <p:val>
                                            <p:strVal val="#ppt_w"/>
                                          </p:val>
                                        </p:tav>
                                      </p:tavLst>
                                    </p:anim>
                                    <p:anim calcmode="lin" valueType="num">
                                      <p:cBhvr>
                                        <p:cTn id="41" dur="500" fill="hold"/>
                                        <p:tgtEl>
                                          <p:spTgt spid="98306"/>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000"/>
                            </p:stCondLst>
                            <p:childTnLst>
                              <p:par>
                                <p:cTn id="43" presetID="22" presetClass="entr" presetSubtype="4" fill="hold" grpId="0" nodeType="afterEffect">
                                  <p:stCondLst>
                                    <p:cond delay="1000"/>
                                  </p:stCondLst>
                                  <p:childTnLst>
                                    <p:set>
                                      <p:cBhvr>
                                        <p:cTn id="44" dur="1" fill="hold">
                                          <p:stCondLst>
                                            <p:cond delay="0"/>
                                          </p:stCondLst>
                                        </p:cTn>
                                        <p:tgtEl>
                                          <p:spTgt spid="98309"/>
                                        </p:tgtEl>
                                        <p:attrNameLst>
                                          <p:attrName>style.visibility</p:attrName>
                                        </p:attrNameLst>
                                      </p:cBhvr>
                                      <p:to>
                                        <p:strVal val="visible"/>
                                      </p:to>
                                    </p:set>
                                    <p:animEffect transition="in" filter="wipe(down)">
                                      <p:cBhvr>
                                        <p:cTn id="45" dur="1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9" grpId="0" animBg="1"/>
      <p:bldP spid="98308"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9219"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DB1E3943-97AC-40B2-83FA-961D851885D1}" type="slidenum">
              <a:rPr lang="de-DE" sz="1000" smtClean="0"/>
              <a:pPr/>
              <a:t>4</a:t>
            </a:fld>
            <a:r>
              <a:rPr lang="de-DE" sz="1000" smtClean="0"/>
              <a:t> -</a:t>
            </a:r>
          </a:p>
        </p:txBody>
      </p:sp>
      <p:sp>
        <p:nvSpPr>
          <p:cNvPr id="9220" name="Rectangle 2"/>
          <p:cNvSpPr>
            <a:spLocks noGrp="1" noChangeArrowheads="1"/>
          </p:cNvSpPr>
          <p:nvPr>
            <p:ph type="title"/>
          </p:nvPr>
        </p:nvSpPr>
        <p:spPr/>
        <p:txBody>
          <a:bodyPr/>
          <a:lstStyle/>
          <a:p>
            <a:r>
              <a:rPr lang="de-DE" smtClean="0"/>
              <a:t>Evolutionäre Algorithmen: Beispiel</a:t>
            </a:r>
          </a:p>
        </p:txBody>
      </p:sp>
      <p:sp>
        <p:nvSpPr>
          <p:cNvPr id="9221" name="Rectangle 3"/>
          <p:cNvSpPr>
            <a:spLocks noGrp="1" noChangeArrowheads="1"/>
          </p:cNvSpPr>
          <p:nvPr>
            <p:ph type="body" idx="1"/>
          </p:nvPr>
        </p:nvSpPr>
        <p:spPr>
          <a:xfrm>
            <a:off x="609600" y="1295400"/>
            <a:ext cx="8407400" cy="1028700"/>
          </a:xfrm>
        </p:spPr>
        <p:txBody>
          <a:bodyPr/>
          <a:lstStyle/>
          <a:p>
            <a:pPr marL="0" indent="0">
              <a:lnSpc>
                <a:spcPct val="100000"/>
              </a:lnSpc>
              <a:spcAft>
                <a:spcPct val="0"/>
              </a:spcAft>
            </a:pPr>
            <a:r>
              <a:rPr lang="de-DE" sz="2000" smtClean="0">
                <a:cs typeface="Arial" pitchFamily="34" charset="0"/>
              </a:rPr>
              <a:t>Entwicklung einer Düsenform   	</a:t>
            </a:r>
            <a:r>
              <a:rPr lang="de-DE" sz="1800" smtClean="0">
                <a:solidFill>
                  <a:schemeClr val="bg2"/>
                </a:solidFill>
                <a:cs typeface="Arial" pitchFamily="34" charset="0"/>
              </a:rPr>
              <a:t>(Rechenberg 1973)</a:t>
            </a:r>
            <a:endParaRPr lang="de-DE" sz="1800" smtClean="0">
              <a:solidFill>
                <a:schemeClr val="bg2"/>
              </a:solidFill>
              <a:latin typeface="Courier" charset="0"/>
              <a:cs typeface="Times New Roman" pitchFamily="18" charset="0"/>
            </a:endParaRPr>
          </a:p>
          <a:p>
            <a:pPr marL="0" indent="0">
              <a:lnSpc>
                <a:spcPct val="100000"/>
              </a:lnSpc>
              <a:spcAft>
                <a:spcPct val="0"/>
              </a:spcAft>
            </a:pPr>
            <a:r>
              <a:rPr lang="de-DE" sz="2000" b="0" i="1" smtClean="0">
                <a:latin typeface="Courier" charset="0"/>
                <a:cs typeface="Times New Roman" pitchFamily="18" charset="0"/>
              </a:rPr>
              <a:t>Parameter</a:t>
            </a:r>
            <a:r>
              <a:rPr lang="de-DE" sz="2000" i="1" smtClean="0">
                <a:latin typeface="Courier" charset="0"/>
                <a:cs typeface="Times New Roman" pitchFamily="18" charset="0"/>
              </a:rPr>
              <a:t> </a:t>
            </a:r>
            <a:r>
              <a:rPr lang="de-DE" sz="2000" smtClean="0">
                <a:cs typeface="Arial" pitchFamily="34" charset="0"/>
              </a:rPr>
              <a:t>g</a:t>
            </a:r>
            <a:r>
              <a:rPr lang="de-DE" sz="1800" smtClean="0">
                <a:latin typeface="Courier" charset="0"/>
                <a:cs typeface="Times New Roman" pitchFamily="18" charset="0"/>
              </a:rPr>
              <a:t> </a:t>
            </a:r>
            <a:r>
              <a:rPr lang="de-DE" sz="1800" smtClean="0">
                <a:latin typeface="Times New Roman" pitchFamily="18" charset="0"/>
                <a:cs typeface="Times New Roman" pitchFamily="18" charset="0"/>
              </a:rPr>
              <a:t>=</a:t>
            </a:r>
            <a:r>
              <a:rPr lang="de-DE" sz="200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(g</a:t>
            </a:r>
            <a:r>
              <a:rPr lang="de-DE" sz="2000" b="0" baseline="-30000" smtClean="0">
                <a:latin typeface="Times New Roman" pitchFamily="18" charset="0"/>
                <a:cs typeface="Times New Roman" pitchFamily="18" charset="0"/>
              </a:rPr>
              <a:t>1</a:t>
            </a:r>
            <a:r>
              <a:rPr lang="de-DE" sz="2000" b="0" smtClean="0">
                <a:latin typeface="Times New Roman" pitchFamily="18" charset="0"/>
                <a:cs typeface="Times New Roman" pitchFamily="18" charset="0"/>
              </a:rPr>
              <a:t>,...,g</a:t>
            </a:r>
            <a:r>
              <a:rPr lang="de-DE" sz="2000" b="0" baseline="-30000" smtClean="0">
                <a:latin typeface="Times New Roman" pitchFamily="18" charset="0"/>
                <a:cs typeface="Times New Roman" pitchFamily="18" charset="0"/>
              </a:rPr>
              <a:t>n</a:t>
            </a:r>
            <a:r>
              <a:rPr lang="de-DE" sz="2000" b="0" smtClean="0">
                <a:latin typeface="Times New Roman" pitchFamily="18" charset="0"/>
                <a:cs typeface="Times New Roman" pitchFamily="18" charset="0"/>
              </a:rPr>
              <a:t>)</a:t>
            </a:r>
            <a:r>
              <a:rPr lang="de-DE" b="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mit g</a:t>
            </a:r>
            <a:r>
              <a:rPr lang="de-DE" sz="2000" b="0" baseline="-30000" smtClean="0">
                <a:latin typeface="Times New Roman" pitchFamily="18" charset="0"/>
                <a:cs typeface="Times New Roman" pitchFamily="18" charset="0"/>
              </a:rPr>
              <a:t>i </a:t>
            </a:r>
            <a:r>
              <a:rPr lang="de-DE" sz="2000" b="0" smtClean="0">
                <a:latin typeface="Times New Roman" pitchFamily="18" charset="0"/>
                <a:cs typeface="Times New Roman" pitchFamily="18" charset="0"/>
              </a:rPr>
              <a:t>= Lochdurchmesser,     n = 9</a:t>
            </a:r>
          </a:p>
          <a:p>
            <a:pPr marL="0" indent="0">
              <a:lnSpc>
                <a:spcPct val="100000"/>
              </a:lnSpc>
              <a:spcAft>
                <a:spcPct val="0"/>
              </a:spcAft>
            </a:pPr>
            <a:r>
              <a:rPr lang="de-DE" sz="2000" b="0" i="1" smtClean="0">
                <a:latin typeface="Courier" charset="0"/>
                <a:cs typeface="Times New Roman" pitchFamily="18" charset="0"/>
              </a:rPr>
              <a:t>Ziel</a:t>
            </a:r>
            <a:r>
              <a:rPr lang="de-DE" sz="2000" b="0" smtClean="0">
                <a:latin typeface="Times New Roman" pitchFamily="18" charset="0"/>
                <a:cs typeface="Times New Roman" pitchFamily="18" charset="0"/>
              </a:rPr>
              <a:t> = Effizienz Zweiphasengemisch für chem.Reaktion maximieren</a:t>
            </a:r>
          </a:p>
        </p:txBody>
      </p:sp>
      <p:sp>
        <p:nvSpPr>
          <p:cNvPr id="99340" name="Text Box 12"/>
          <p:cNvSpPr txBox="1">
            <a:spLocks noChangeArrowheads="1"/>
          </p:cNvSpPr>
          <p:nvPr/>
        </p:nvSpPr>
        <p:spPr bwMode="auto">
          <a:xfrm>
            <a:off x="419100" y="5991225"/>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a:t>Ergebnis</a:t>
            </a:r>
            <a:r>
              <a:rPr lang="de-DE" sz="2400">
                <a:latin typeface="Times New Roman" pitchFamily="18" charset="0"/>
              </a:rPr>
              <a:t>: </a:t>
            </a:r>
            <a:r>
              <a:rPr lang="de-DE"/>
              <a:t>optimaler Durchfluss, unabh. von Startkonfigurationen</a:t>
            </a:r>
          </a:p>
        </p:txBody>
      </p:sp>
      <p:sp>
        <p:nvSpPr>
          <p:cNvPr id="9223" name="Rectangle 14"/>
          <p:cNvSpPr>
            <a:spLocks noChangeArrowheads="1"/>
          </p:cNvSpPr>
          <p:nvPr/>
        </p:nvSpPr>
        <p:spPr bwMode="auto">
          <a:xfrm>
            <a:off x="0" y="2247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de-DE"/>
          </a:p>
        </p:txBody>
      </p:sp>
      <p:pic>
        <p:nvPicPr>
          <p:cNvPr id="9224" name="Picture 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550" y="2176463"/>
            <a:ext cx="4881563"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20"/>
          <p:cNvGrpSpPr>
            <a:grpSpLocks/>
          </p:cNvGrpSpPr>
          <p:nvPr/>
        </p:nvGrpSpPr>
        <p:grpSpPr bwMode="auto">
          <a:xfrm>
            <a:off x="1955800" y="2339975"/>
            <a:ext cx="174625" cy="271463"/>
            <a:chOff x="1232" y="1474"/>
            <a:chExt cx="110" cy="171"/>
          </a:xfrm>
        </p:grpSpPr>
        <p:sp>
          <p:nvSpPr>
            <p:cNvPr id="9231" name="Line 18"/>
            <p:cNvSpPr>
              <a:spLocks noChangeShapeType="1"/>
            </p:cNvSpPr>
            <p:nvPr/>
          </p:nvSpPr>
          <p:spPr bwMode="auto">
            <a:xfrm flipV="1">
              <a:off x="1282" y="1578"/>
              <a:ext cx="3" cy="6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32" name="Freeform 19"/>
            <p:cNvSpPr>
              <a:spLocks/>
            </p:cNvSpPr>
            <p:nvPr/>
          </p:nvSpPr>
          <p:spPr bwMode="auto">
            <a:xfrm>
              <a:off x="1232" y="1474"/>
              <a:ext cx="110" cy="111"/>
            </a:xfrm>
            <a:custGeom>
              <a:avLst/>
              <a:gdLst>
                <a:gd name="T0" fmla="*/ 110 w 110"/>
                <a:gd name="T1" fmla="*/ 111 h 111"/>
                <a:gd name="T2" fmla="*/ 57 w 110"/>
                <a:gd name="T3" fmla="*/ 0 h 111"/>
                <a:gd name="T4" fmla="*/ 0 w 110"/>
                <a:gd name="T5" fmla="*/ 111 h 111"/>
                <a:gd name="T6" fmla="*/ 110 w 110"/>
                <a:gd name="T7" fmla="*/ 111 h 111"/>
                <a:gd name="T8" fmla="*/ 0 60000 65536"/>
                <a:gd name="T9" fmla="*/ 0 60000 65536"/>
                <a:gd name="T10" fmla="*/ 0 60000 65536"/>
                <a:gd name="T11" fmla="*/ 0 60000 65536"/>
                <a:gd name="T12" fmla="*/ 0 w 110"/>
                <a:gd name="T13" fmla="*/ 0 h 111"/>
                <a:gd name="T14" fmla="*/ 110 w 110"/>
                <a:gd name="T15" fmla="*/ 111 h 111"/>
              </a:gdLst>
              <a:ahLst/>
              <a:cxnLst>
                <a:cxn ang="T8">
                  <a:pos x="T0" y="T1"/>
                </a:cxn>
                <a:cxn ang="T9">
                  <a:pos x="T2" y="T3"/>
                </a:cxn>
                <a:cxn ang="T10">
                  <a:pos x="T4" y="T5"/>
                </a:cxn>
                <a:cxn ang="T11">
                  <a:pos x="T6" y="T7"/>
                </a:cxn>
              </a:cxnLst>
              <a:rect l="T12" t="T13" r="T14" b="T15"/>
              <a:pathLst>
                <a:path w="110" h="111">
                  <a:moveTo>
                    <a:pt x="110" y="111"/>
                  </a:moveTo>
                  <a:lnTo>
                    <a:pt x="57" y="0"/>
                  </a:lnTo>
                  <a:lnTo>
                    <a:pt x="0" y="111"/>
                  </a:lnTo>
                  <a:lnTo>
                    <a:pt x="11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226" name="Group 23"/>
          <p:cNvGrpSpPr>
            <a:grpSpLocks/>
          </p:cNvGrpSpPr>
          <p:nvPr/>
        </p:nvGrpSpPr>
        <p:grpSpPr bwMode="auto">
          <a:xfrm>
            <a:off x="1946275" y="4133850"/>
            <a:ext cx="174625" cy="271463"/>
            <a:chOff x="1226" y="2604"/>
            <a:chExt cx="110" cy="171"/>
          </a:xfrm>
        </p:grpSpPr>
        <p:sp>
          <p:nvSpPr>
            <p:cNvPr id="9229" name="Line 21"/>
            <p:cNvSpPr>
              <a:spLocks noChangeShapeType="1"/>
            </p:cNvSpPr>
            <p:nvPr/>
          </p:nvSpPr>
          <p:spPr bwMode="auto">
            <a:xfrm flipV="1">
              <a:off x="1276" y="2708"/>
              <a:ext cx="3" cy="6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30" name="Freeform 22"/>
            <p:cNvSpPr>
              <a:spLocks/>
            </p:cNvSpPr>
            <p:nvPr/>
          </p:nvSpPr>
          <p:spPr bwMode="auto">
            <a:xfrm>
              <a:off x="1226" y="2604"/>
              <a:ext cx="110" cy="111"/>
            </a:xfrm>
            <a:custGeom>
              <a:avLst/>
              <a:gdLst>
                <a:gd name="T0" fmla="*/ 110 w 110"/>
                <a:gd name="T1" fmla="*/ 111 h 111"/>
                <a:gd name="T2" fmla="*/ 56 w 110"/>
                <a:gd name="T3" fmla="*/ 0 h 111"/>
                <a:gd name="T4" fmla="*/ 0 w 110"/>
                <a:gd name="T5" fmla="*/ 111 h 111"/>
                <a:gd name="T6" fmla="*/ 110 w 110"/>
                <a:gd name="T7" fmla="*/ 111 h 111"/>
                <a:gd name="T8" fmla="*/ 0 60000 65536"/>
                <a:gd name="T9" fmla="*/ 0 60000 65536"/>
                <a:gd name="T10" fmla="*/ 0 60000 65536"/>
                <a:gd name="T11" fmla="*/ 0 60000 65536"/>
                <a:gd name="T12" fmla="*/ 0 w 110"/>
                <a:gd name="T13" fmla="*/ 0 h 111"/>
                <a:gd name="T14" fmla="*/ 110 w 110"/>
                <a:gd name="T15" fmla="*/ 111 h 111"/>
              </a:gdLst>
              <a:ahLst/>
              <a:cxnLst>
                <a:cxn ang="T8">
                  <a:pos x="T0" y="T1"/>
                </a:cxn>
                <a:cxn ang="T9">
                  <a:pos x="T2" y="T3"/>
                </a:cxn>
                <a:cxn ang="T10">
                  <a:pos x="T4" y="T5"/>
                </a:cxn>
                <a:cxn ang="T11">
                  <a:pos x="T6" y="T7"/>
                </a:cxn>
              </a:cxnLst>
              <a:rect l="T12" t="T13" r="T14" b="T15"/>
              <a:pathLst>
                <a:path w="110" h="111">
                  <a:moveTo>
                    <a:pt x="110" y="111"/>
                  </a:moveTo>
                  <a:lnTo>
                    <a:pt x="56" y="0"/>
                  </a:lnTo>
                  <a:lnTo>
                    <a:pt x="0" y="111"/>
                  </a:lnTo>
                  <a:lnTo>
                    <a:pt x="11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99352" name="Rectangle 24"/>
          <p:cNvSpPr>
            <a:spLocks noChangeArrowheads="1"/>
          </p:cNvSpPr>
          <p:nvPr/>
        </p:nvSpPr>
        <p:spPr bwMode="auto">
          <a:xfrm>
            <a:off x="2379663" y="2322513"/>
            <a:ext cx="4456112" cy="1828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
        <p:nvSpPr>
          <p:cNvPr id="99354" name="Rectangle 26"/>
          <p:cNvSpPr>
            <a:spLocks noChangeArrowheads="1"/>
          </p:cNvSpPr>
          <p:nvPr/>
        </p:nvSpPr>
        <p:spPr bwMode="auto">
          <a:xfrm>
            <a:off x="2362200" y="4149725"/>
            <a:ext cx="4311650" cy="1828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de-DE"/>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3000"/>
                                        <p:tgtEl>
                                          <p:spTgt spid="99352"/>
                                        </p:tgtEl>
                                      </p:cBhvr>
                                    </p:animEffect>
                                    <p:set>
                                      <p:cBhvr>
                                        <p:cTn id="7" dur="1" fill="hold">
                                          <p:stCondLst>
                                            <p:cond delay="2999"/>
                                          </p:stCondLst>
                                        </p:cTn>
                                        <p:tgtEl>
                                          <p:spTgt spid="9935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3000"/>
                                        <p:tgtEl>
                                          <p:spTgt spid="99354"/>
                                        </p:tgtEl>
                                      </p:cBhvr>
                                    </p:animEffect>
                                    <p:set>
                                      <p:cBhvr>
                                        <p:cTn id="12" dur="1" fill="hold">
                                          <p:stCondLst>
                                            <p:cond delay="2999"/>
                                          </p:stCondLst>
                                        </p:cTn>
                                        <p:tgtEl>
                                          <p:spTgt spid="99354"/>
                                        </p:tgtEl>
                                        <p:attrNameLst>
                                          <p:attrName>style.visibility</p:attrName>
                                        </p:attrNameLst>
                                      </p:cBhvr>
                                      <p:to>
                                        <p:strVal val="hidden"/>
                                      </p:to>
                                    </p:set>
                                  </p:childTnLst>
                                </p:cTn>
                              </p:par>
                            </p:childTnLst>
                          </p:cTn>
                        </p:par>
                        <p:par>
                          <p:cTn id="13" fill="hold" nodeType="withGroup">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99340"/>
                                        </p:tgtEl>
                                        <p:attrNameLst>
                                          <p:attrName>style.visibility</p:attrName>
                                        </p:attrNameLst>
                                      </p:cBhvr>
                                      <p:to>
                                        <p:strVal val="visible"/>
                                      </p:to>
                                    </p:set>
                                    <p:anim calcmode="lin" valueType="num">
                                      <p:cBhvr additive="base">
                                        <p:cTn id="16" dur="500" fill="hold"/>
                                        <p:tgtEl>
                                          <p:spTgt spid="99340"/>
                                        </p:tgtEl>
                                        <p:attrNameLst>
                                          <p:attrName>ppt_x</p:attrName>
                                        </p:attrNameLst>
                                      </p:cBhvr>
                                      <p:tavLst>
                                        <p:tav tm="0">
                                          <p:val>
                                            <p:strVal val="#ppt_x"/>
                                          </p:val>
                                        </p:tav>
                                        <p:tav tm="100000">
                                          <p:val>
                                            <p:strVal val="#ppt_x"/>
                                          </p:val>
                                        </p:tav>
                                      </p:tavLst>
                                    </p:anim>
                                    <p:anim calcmode="lin" valueType="num">
                                      <p:cBhvr additive="base">
                                        <p:cTn id="17"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0" grpId="0" autoUpdateAnimBg="0"/>
      <p:bldP spid="99352" grpId="0" animBg="1"/>
      <p:bldP spid="9935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307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AF67F2CC-315D-4321-9951-2398396E591C}" type="slidenum">
              <a:rPr lang="de-DE" sz="1000" smtClean="0"/>
              <a:pPr/>
              <a:t>5</a:t>
            </a:fld>
            <a:r>
              <a:rPr lang="de-DE" sz="1000" smtClean="0"/>
              <a:t> -</a:t>
            </a:r>
          </a:p>
        </p:txBody>
      </p:sp>
      <p:sp>
        <p:nvSpPr>
          <p:cNvPr id="3079" name="Rectangle 2"/>
          <p:cNvSpPr>
            <a:spLocks noGrp="1" noChangeArrowheads="1"/>
          </p:cNvSpPr>
          <p:nvPr>
            <p:ph type="title"/>
          </p:nvPr>
        </p:nvSpPr>
        <p:spPr/>
        <p:txBody>
          <a:bodyPr/>
          <a:lstStyle/>
          <a:p>
            <a:r>
              <a:rPr lang="de-DE" smtClean="0"/>
              <a:t>Evolutionäre Algorithmen: Beispiel</a:t>
            </a:r>
          </a:p>
        </p:txBody>
      </p:sp>
      <p:sp>
        <p:nvSpPr>
          <p:cNvPr id="3080" name="Rectangle 3"/>
          <p:cNvSpPr>
            <a:spLocks noGrp="1" noChangeArrowheads="1"/>
          </p:cNvSpPr>
          <p:nvPr>
            <p:ph type="body" idx="1"/>
          </p:nvPr>
        </p:nvSpPr>
        <p:spPr>
          <a:xfrm>
            <a:off x="609600" y="1295400"/>
            <a:ext cx="8407400" cy="1028700"/>
          </a:xfrm>
        </p:spPr>
        <p:txBody>
          <a:bodyPr/>
          <a:lstStyle/>
          <a:p>
            <a:pPr marL="0" indent="0">
              <a:lnSpc>
                <a:spcPct val="100000"/>
              </a:lnSpc>
              <a:spcAft>
                <a:spcPct val="0"/>
              </a:spcAft>
            </a:pPr>
            <a:r>
              <a:rPr lang="de-DE" sz="2000" smtClean="0">
                <a:cs typeface="Arial" pitchFamily="34" charset="0"/>
              </a:rPr>
              <a:t>Versuchsaufbau Rohrkrümmung	</a:t>
            </a:r>
            <a:r>
              <a:rPr lang="de-DE" sz="1800" smtClean="0">
                <a:solidFill>
                  <a:schemeClr val="bg2"/>
                </a:solidFill>
                <a:cs typeface="Arial" pitchFamily="34" charset="0"/>
              </a:rPr>
              <a:t>(Rechenberg 1973)</a:t>
            </a:r>
            <a:endParaRPr lang="de-DE" sz="1800" smtClean="0">
              <a:solidFill>
                <a:schemeClr val="bg2"/>
              </a:solidFill>
              <a:latin typeface="Courier" charset="0"/>
              <a:cs typeface="Times New Roman" pitchFamily="18" charset="0"/>
            </a:endParaRPr>
          </a:p>
          <a:p>
            <a:pPr marL="0" indent="0">
              <a:lnSpc>
                <a:spcPct val="100000"/>
              </a:lnSpc>
              <a:spcAft>
                <a:spcPct val="0"/>
              </a:spcAft>
            </a:pPr>
            <a:r>
              <a:rPr lang="de-DE" sz="2000" b="0" i="1" smtClean="0">
                <a:latin typeface="Courier" charset="0"/>
                <a:cs typeface="Times New Roman" pitchFamily="18" charset="0"/>
              </a:rPr>
              <a:t>Parameter</a:t>
            </a:r>
            <a:r>
              <a:rPr lang="de-DE" sz="2000" i="1" smtClean="0">
                <a:latin typeface="Courier" charset="0"/>
                <a:cs typeface="Times New Roman" pitchFamily="18" charset="0"/>
              </a:rPr>
              <a:t> </a:t>
            </a:r>
            <a:r>
              <a:rPr lang="de-DE" sz="2000" smtClean="0">
                <a:cs typeface="Arial" pitchFamily="34" charset="0"/>
              </a:rPr>
              <a:t>g</a:t>
            </a:r>
            <a:r>
              <a:rPr lang="de-DE" sz="1800" smtClean="0">
                <a:latin typeface="Courier" charset="0"/>
                <a:cs typeface="Times New Roman" pitchFamily="18" charset="0"/>
              </a:rPr>
              <a:t> </a:t>
            </a:r>
            <a:r>
              <a:rPr lang="de-DE" sz="1800" smtClean="0">
                <a:latin typeface="Times New Roman" pitchFamily="18" charset="0"/>
                <a:cs typeface="Times New Roman" pitchFamily="18" charset="0"/>
              </a:rPr>
              <a:t>=</a:t>
            </a:r>
            <a:r>
              <a:rPr lang="de-DE" sz="200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(g</a:t>
            </a:r>
            <a:r>
              <a:rPr lang="de-DE" sz="2000" b="0" baseline="-30000" smtClean="0">
                <a:latin typeface="Times New Roman" pitchFamily="18" charset="0"/>
                <a:cs typeface="Times New Roman" pitchFamily="18" charset="0"/>
              </a:rPr>
              <a:t>1</a:t>
            </a:r>
            <a:r>
              <a:rPr lang="de-DE" sz="2000" b="0" smtClean="0">
                <a:latin typeface="Times New Roman" pitchFamily="18" charset="0"/>
                <a:cs typeface="Times New Roman" pitchFamily="18" charset="0"/>
              </a:rPr>
              <a:t>,...,g</a:t>
            </a:r>
            <a:r>
              <a:rPr lang="de-DE" sz="2000" b="0" baseline="-30000" smtClean="0">
                <a:latin typeface="Times New Roman" pitchFamily="18" charset="0"/>
                <a:cs typeface="Times New Roman" pitchFamily="18" charset="0"/>
              </a:rPr>
              <a:t>n</a:t>
            </a:r>
            <a:r>
              <a:rPr lang="de-DE" sz="2000" b="0" smtClean="0">
                <a:latin typeface="Times New Roman" pitchFamily="18" charset="0"/>
                <a:cs typeface="Times New Roman" pitchFamily="18" charset="0"/>
              </a:rPr>
              <a:t>)</a:t>
            </a:r>
            <a:r>
              <a:rPr lang="de-DE" b="0" smtClean="0">
                <a:latin typeface="Times New Roman" pitchFamily="18" charset="0"/>
                <a:cs typeface="Times New Roman" pitchFamily="18" charset="0"/>
              </a:rPr>
              <a:t> </a:t>
            </a:r>
            <a:r>
              <a:rPr lang="de-DE" sz="2000" b="0" smtClean="0">
                <a:latin typeface="Times New Roman" pitchFamily="18" charset="0"/>
                <a:cs typeface="Times New Roman" pitchFamily="18" charset="0"/>
              </a:rPr>
              <a:t>mit g</a:t>
            </a:r>
            <a:r>
              <a:rPr lang="de-DE" sz="2000" b="0" baseline="-30000" smtClean="0">
                <a:latin typeface="Times New Roman" pitchFamily="18" charset="0"/>
                <a:cs typeface="Times New Roman" pitchFamily="18" charset="0"/>
              </a:rPr>
              <a:t>i </a:t>
            </a:r>
            <a:r>
              <a:rPr lang="de-DE" sz="2000" b="0" smtClean="0">
                <a:latin typeface="Times New Roman" pitchFamily="18" charset="0"/>
                <a:cs typeface="Times New Roman" pitchFamily="18" charset="0"/>
              </a:rPr>
              <a:t>= (R</a:t>
            </a:r>
            <a:r>
              <a:rPr lang="de-DE" sz="2000" b="0" baseline="-25000" smtClean="0">
                <a:latin typeface="Times New Roman" pitchFamily="18" charset="0"/>
                <a:cs typeface="Times New Roman" pitchFamily="18" charset="0"/>
              </a:rPr>
              <a:t>i</a:t>
            </a:r>
            <a:r>
              <a:rPr lang="de-DE" sz="2000" b="0" smtClean="0">
                <a:latin typeface="Times New Roman" pitchFamily="18" charset="0"/>
                <a:cs typeface="Times New Roman" pitchFamily="18" charset="0"/>
              </a:rPr>
              <a:t>,</a:t>
            </a:r>
            <a:r>
              <a:rPr lang="de-DE" sz="2000" b="0" smtClean="0">
                <a:latin typeface="Courier" charset="0"/>
                <a:cs typeface="Times New Roman" pitchFamily="18" charset="0"/>
                <a:sym typeface="Symbol" pitchFamily="18" charset="2"/>
              </a:rPr>
              <a:t></a:t>
            </a:r>
            <a:r>
              <a:rPr lang="de-DE" sz="2000" b="0" baseline="-25000" smtClean="0">
                <a:latin typeface="Courier" charset="0"/>
                <a:cs typeface="Times New Roman" pitchFamily="18" charset="0"/>
                <a:sym typeface="Symbol" pitchFamily="18" charset="2"/>
              </a:rPr>
              <a:t>i</a:t>
            </a:r>
            <a:r>
              <a:rPr lang="de-DE" sz="2000" b="0" smtClean="0">
                <a:latin typeface="Symbol" pitchFamily="18" charset="2"/>
                <a:cs typeface="Times New Roman" pitchFamily="18" charset="0"/>
              </a:rPr>
              <a:t>)   </a:t>
            </a:r>
            <a:r>
              <a:rPr lang="de-DE" sz="2000" b="0" smtClean="0">
                <a:latin typeface="Times New Roman" pitchFamily="18" charset="0"/>
                <a:cs typeface="Times New Roman" pitchFamily="18" charset="0"/>
              </a:rPr>
              <a:t>Polarkoordinaten der Stützstellen</a:t>
            </a:r>
          </a:p>
          <a:p>
            <a:pPr marL="0" indent="0">
              <a:lnSpc>
                <a:spcPct val="100000"/>
              </a:lnSpc>
              <a:spcAft>
                <a:spcPct val="0"/>
              </a:spcAft>
            </a:pPr>
            <a:r>
              <a:rPr lang="de-DE" sz="2000" b="0" i="1" smtClean="0">
                <a:latin typeface="Courier" charset="0"/>
                <a:cs typeface="Times New Roman" pitchFamily="18" charset="0"/>
              </a:rPr>
              <a:t>Ziel</a:t>
            </a:r>
            <a:r>
              <a:rPr lang="de-DE" sz="2000" b="0" smtClean="0">
                <a:latin typeface="Times New Roman" pitchFamily="18" charset="0"/>
                <a:cs typeface="Times New Roman" pitchFamily="18" charset="0"/>
              </a:rPr>
              <a:t> = Durchflußmenge/Zeit,   </a:t>
            </a:r>
            <a:r>
              <a:rPr lang="de-DE" sz="2000" b="0" i="1" smtClean="0">
                <a:latin typeface="Courier" charset="0"/>
                <a:cs typeface="Times New Roman" pitchFamily="18" charset="0"/>
              </a:rPr>
              <a:t>Änderungen</a:t>
            </a:r>
            <a:r>
              <a:rPr lang="de-DE" sz="2000" b="0" smtClean="0">
                <a:latin typeface="Times New Roman" pitchFamily="18" charset="0"/>
                <a:cs typeface="Times New Roman" pitchFamily="18" charset="0"/>
              </a:rPr>
              <a:t> = normalvert. Abweichungen</a:t>
            </a:r>
          </a:p>
        </p:txBody>
      </p:sp>
      <p:graphicFrame>
        <p:nvGraphicFramePr>
          <p:cNvPr id="3074" name="Object 4"/>
          <p:cNvGraphicFramePr>
            <a:graphicFrameLocks noChangeAspect="1"/>
          </p:cNvGraphicFramePr>
          <p:nvPr/>
        </p:nvGraphicFramePr>
        <p:xfrm>
          <a:off x="381000" y="2514600"/>
          <a:ext cx="2714625" cy="2017713"/>
        </p:xfrm>
        <a:graphic>
          <a:graphicData uri="http://schemas.openxmlformats.org/presentationml/2006/ole">
            <mc:AlternateContent xmlns:mc="http://schemas.openxmlformats.org/markup-compatibility/2006">
              <mc:Choice xmlns:v="urn:schemas-microsoft-com:vml" Requires="v">
                <p:oleObj spid="_x0000_s3114" name="CorelPhotoPaint.Image.7" r:id="rId4" imgW="4780952" imgH="3552381" progId="CorelPhotoPaint.Image.7">
                  <p:embed/>
                </p:oleObj>
              </mc:Choice>
              <mc:Fallback>
                <p:oleObj name="CorelPhotoPaint.Image.7" r:id="rId4" imgW="4780952" imgH="3552381" progId="CorelPhotoPaint.Image.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27146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3200400" y="2514600"/>
            <a:ext cx="5776913" cy="3457575"/>
            <a:chOff x="2043" y="1452"/>
            <a:chExt cx="3639" cy="2178"/>
          </a:xfrm>
        </p:grpSpPr>
        <p:graphicFrame>
          <p:nvGraphicFramePr>
            <p:cNvPr id="3076" name="Object 6"/>
            <p:cNvGraphicFramePr>
              <a:graphicFrameLocks noChangeAspect="1"/>
            </p:cNvGraphicFramePr>
            <p:nvPr/>
          </p:nvGraphicFramePr>
          <p:xfrm>
            <a:off x="2043" y="1452"/>
            <a:ext cx="2508" cy="2178"/>
          </p:xfrm>
          <a:graphic>
            <a:graphicData uri="http://schemas.openxmlformats.org/presentationml/2006/ole">
              <mc:AlternateContent xmlns:mc="http://schemas.openxmlformats.org/markup-compatibility/2006">
                <mc:Choice xmlns:v="urn:schemas-microsoft-com:vml" Requires="v">
                  <p:oleObj spid="_x0000_s3115" name="CorelPhotoPaint.Image.7" r:id="rId6" imgW="4714286" imgH="4095238" progId="CorelPhotoPaint.Image.7">
                    <p:embed/>
                  </p:oleObj>
                </mc:Choice>
                <mc:Fallback>
                  <p:oleObj name="CorelPhotoPaint.Image.7" r:id="rId6" imgW="4714286" imgH="4095238" progId="CorelPhotoPaint.Image.7">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3" y="1452"/>
                          <a:ext cx="2508" cy="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3" name="Rectangle 7"/>
            <p:cNvSpPr>
              <a:spLocks noChangeArrowheads="1"/>
            </p:cNvSpPr>
            <p:nvPr/>
          </p:nvSpPr>
          <p:spPr bwMode="auto">
            <a:xfrm>
              <a:off x="3684" y="2364"/>
              <a:ext cx="1398" cy="1242"/>
            </a:xfrm>
            <a:prstGeom prst="rect">
              <a:avLst/>
            </a:prstGeom>
            <a:solidFill>
              <a:srgbClr val="FFFF66"/>
            </a:solidFill>
            <a:ln w="9525">
              <a:solidFill>
                <a:schemeClr val="tx1"/>
              </a:solidFill>
              <a:miter lim="800000"/>
              <a:headEnd/>
              <a:tailEnd/>
            </a:ln>
          </p:spPr>
          <p:txBody>
            <a:bodyPr wrap="none" anchor="ctr"/>
            <a:lstStyle/>
            <a:p>
              <a:endParaRPr lang="de-DE"/>
            </a:p>
          </p:txBody>
        </p:sp>
        <p:sp>
          <p:nvSpPr>
            <p:cNvPr id="3084" name="Rectangle 8"/>
            <p:cNvSpPr>
              <a:spLocks noChangeArrowheads="1"/>
            </p:cNvSpPr>
            <p:nvPr/>
          </p:nvSpPr>
          <p:spPr bwMode="auto">
            <a:xfrm>
              <a:off x="3054" y="2370"/>
              <a:ext cx="636" cy="1236"/>
            </a:xfrm>
            <a:prstGeom prst="rect">
              <a:avLst/>
            </a:prstGeom>
            <a:solidFill>
              <a:srgbClr val="B4F400"/>
            </a:solidFill>
            <a:ln w="9525">
              <a:solidFill>
                <a:schemeClr val="tx1"/>
              </a:solidFill>
              <a:miter lim="800000"/>
              <a:headEnd/>
              <a:tailEnd/>
            </a:ln>
          </p:spPr>
          <p:txBody>
            <a:bodyPr wrap="none" anchor="ctr"/>
            <a:lstStyle/>
            <a:p>
              <a:endParaRPr lang="de-DE"/>
            </a:p>
          </p:txBody>
        </p:sp>
        <p:sp>
          <p:nvSpPr>
            <p:cNvPr id="3085" name="Text Box 9"/>
            <p:cNvSpPr txBox="1">
              <a:spLocks noChangeArrowheads="1"/>
            </p:cNvSpPr>
            <p:nvPr/>
          </p:nvSpPr>
          <p:spPr bwMode="auto">
            <a:xfrm>
              <a:off x="4566" y="1548"/>
              <a:ext cx="1116" cy="231"/>
            </a:xfrm>
            <a:prstGeom prst="rect">
              <a:avLst/>
            </a:prstGeom>
            <a:solidFill>
              <a:srgbClr val="B4F4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a:latin typeface="Tahoma" pitchFamily="34" charset="0"/>
                </a:rPr>
                <a:t>Startkrümmung</a:t>
              </a:r>
            </a:p>
          </p:txBody>
        </p:sp>
        <p:sp>
          <p:nvSpPr>
            <p:cNvPr id="3086" name="Text Box 10"/>
            <p:cNvSpPr txBox="1">
              <a:spLocks noChangeArrowheads="1"/>
            </p:cNvSpPr>
            <p:nvPr/>
          </p:nvSpPr>
          <p:spPr bwMode="auto">
            <a:xfrm>
              <a:off x="4560" y="1836"/>
              <a:ext cx="1116" cy="2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800">
                  <a:latin typeface="Tahoma" pitchFamily="34" charset="0"/>
                </a:rPr>
                <a:t>Endkrümmung</a:t>
              </a:r>
            </a:p>
          </p:txBody>
        </p:sp>
      </p:grpSp>
      <p:graphicFrame>
        <p:nvGraphicFramePr>
          <p:cNvPr id="171019" name="Object 11"/>
          <p:cNvGraphicFramePr>
            <a:graphicFrameLocks noChangeAspect="1"/>
          </p:cNvGraphicFramePr>
          <p:nvPr/>
        </p:nvGraphicFramePr>
        <p:xfrm>
          <a:off x="4724400" y="3810000"/>
          <a:ext cx="3343275" cy="2362200"/>
        </p:xfrm>
        <a:graphic>
          <a:graphicData uri="http://schemas.openxmlformats.org/presentationml/2006/ole">
            <mc:AlternateContent xmlns:mc="http://schemas.openxmlformats.org/markup-compatibility/2006">
              <mc:Choice xmlns:v="urn:schemas-microsoft-com:vml" Requires="v">
                <p:oleObj spid="_x0000_s3116" name="Picture" r:id="rId8" imgW="3339000" imgH="2364120" progId="Word.Picture.8">
                  <p:embed/>
                </p:oleObj>
              </mc:Choice>
              <mc:Fallback>
                <p:oleObj name="Picture" r:id="rId8" imgW="3339000" imgH="2364120" progId="Word.Picture.8">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810000"/>
                        <a:ext cx="3343275" cy="23622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71020" name="Text Box 12"/>
          <p:cNvSpPr txBox="1">
            <a:spLocks noChangeArrowheads="1"/>
          </p:cNvSpPr>
          <p:nvPr/>
        </p:nvSpPr>
        <p:spPr bwMode="auto">
          <a:xfrm>
            <a:off x="419100" y="5991225"/>
            <a:ext cx="764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2400" b="1" dirty="0">
                <a:latin typeface="+mj-lt"/>
              </a:rPr>
              <a:t>Ergebnis</a:t>
            </a:r>
            <a:r>
              <a:rPr lang="de-DE" sz="2400" dirty="0">
                <a:latin typeface="+mj-lt"/>
              </a:rPr>
              <a:t>: </a:t>
            </a:r>
            <a:r>
              <a:rPr lang="de-DE" dirty="0">
                <a:latin typeface="+mj-lt"/>
              </a:rPr>
              <a:t>Durchfluss </a:t>
            </a:r>
            <a:r>
              <a:rPr lang="de-DE" b="1" dirty="0">
                <a:solidFill>
                  <a:srgbClr val="FF0000"/>
                </a:solidFill>
                <a:latin typeface="+mj-lt"/>
              </a:rPr>
              <a:t>verbessert</a:t>
            </a:r>
            <a:r>
              <a:rPr lang="de-DE" dirty="0">
                <a:latin typeface="+mj-lt"/>
              </a:rPr>
              <a:t> um ca. </a:t>
            </a:r>
            <a:r>
              <a:rPr lang="de-DE" dirty="0">
                <a:solidFill>
                  <a:srgbClr val="FF0000"/>
                </a:solidFill>
                <a:latin typeface="+mj-lt"/>
              </a:rPr>
              <a:t>10%</a:t>
            </a:r>
          </a:p>
        </p:txBody>
      </p:sp>
    </p:spTree>
  </p:cSld>
  <p:clrMapOvr>
    <a:masterClrMapping/>
  </p:clrMapOvr>
  <p:transition spd="med">
    <p:pull dir="ru"/>
    <p:sndAc>
      <p:stSnd>
        <p:snd r:embed="rId3"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7101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1020"/>
                                        </p:tgtEl>
                                        <p:attrNameLst>
                                          <p:attrName>style.visibility</p:attrName>
                                        </p:attrNameLst>
                                      </p:cBhvr>
                                      <p:to>
                                        <p:strVal val="visible"/>
                                      </p:to>
                                    </p:set>
                                    <p:anim calcmode="lin" valueType="num">
                                      <p:cBhvr additive="base">
                                        <p:cTn id="14" dur="500" fill="hold"/>
                                        <p:tgtEl>
                                          <p:spTgt spid="171020"/>
                                        </p:tgtEl>
                                        <p:attrNameLst>
                                          <p:attrName>ppt_x</p:attrName>
                                        </p:attrNameLst>
                                      </p:cBhvr>
                                      <p:tavLst>
                                        <p:tav tm="0">
                                          <p:val>
                                            <p:strVal val="#ppt_x"/>
                                          </p:val>
                                        </p:tav>
                                        <p:tav tm="100000">
                                          <p:val>
                                            <p:strVal val="#ppt_x"/>
                                          </p:val>
                                        </p:tav>
                                      </p:tavLst>
                                    </p:anim>
                                    <p:anim calcmode="lin" valueType="num">
                                      <p:cBhvr additive="base">
                                        <p:cTn id="15" dur="500" fill="hold"/>
                                        <p:tgtEl>
                                          <p:spTgt spid="171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0243" name="Titel 1"/>
          <p:cNvSpPr>
            <a:spLocks noGrp="1"/>
          </p:cNvSpPr>
          <p:nvPr>
            <p:ph type="title" idx="4294967295"/>
          </p:nvPr>
        </p:nvSpPr>
        <p:spPr>
          <a:xfrm>
            <a:off x="609600" y="4962525"/>
            <a:ext cx="8534400" cy="1244600"/>
          </a:xfrm>
        </p:spPr>
        <p:txBody>
          <a:bodyPr anchor="ctr"/>
          <a:lstStyle/>
          <a:p>
            <a:pPr marL="355600" indent="3175" eaLnBrk="1" hangingPunct="1">
              <a:lnSpc>
                <a:spcPct val="90000"/>
              </a:lnSpc>
            </a:pPr>
            <a:r>
              <a:rPr lang="de-DE" sz="3800" dirty="0" smtClean="0">
                <a:solidFill>
                  <a:srgbClr val="BFBFBF"/>
                </a:solidFill>
                <a:latin typeface="Arial Black" pitchFamily="34" charset="0"/>
                <a:cs typeface="Arial" pitchFamily="34" charset="0"/>
              </a:rPr>
              <a:t>Evolution neuronaler Netze</a:t>
            </a:r>
          </a:p>
        </p:txBody>
      </p:sp>
      <p:sp>
        <p:nvSpPr>
          <p:cNvPr id="10245" name="Titel 1"/>
          <p:cNvSpPr>
            <a:spLocks/>
          </p:cNvSpPr>
          <p:nvPr/>
        </p:nvSpPr>
        <p:spPr bwMode="auto">
          <a:xfrm>
            <a:off x="611188" y="3006725"/>
            <a:ext cx="8532812" cy="1470025"/>
          </a:xfrm>
          <a:prstGeom prst="rect">
            <a:avLst/>
          </a:prstGeom>
          <a:solidFill>
            <a:srgbClr val="FFCC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anchor="ctr"/>
          <a:lstStyle/>
          <a:p>
            <a:pPr marL="355600" indent="3175" eaLnBrk="1" hangingPunct="1">
              <a:lnSpc>
                <a:spcPct val="90000"/>
              </a:lnSpc>
              <a:spcBef>
                <a:spcPct val="0"/>
              </a:spcBef>
            </a:pPr>
            <a:r>
              <a:rPr kumimoji="1" lang="de-DE" sz="4000" b="1">
                <a:solidFill>
                  <a:srgbClr val="000000"/>
                </a:solidFill>
                <a:latin typeface="Arial Black" pitchFamily="34" charset="0"/>
                <a:cs typeface="Arial" pitchFamily="34" charset="0"/>
              </a:rPr>
              <a:t>Genetische Algorithmen</a:t>
            </a:r>
          </a:p>
        </p:txBody>
      </p:sp>
      <p:sp>
        <p:nvSpPr>
          <p:cNvPr id="9" name="Titel 1"/>
          <p:cNvSpPr txBox="1">
            <a:spLocks/>
          </p:cNvSpPr>
          <p:nvPr/>
        </p:nvSpPr>
        <p:spPr bwMode="auto">
          <a:xfrm>
            <a:off x="514349" y="1447800"/>
            <a:ext cx="8543925" cy="1200150"/>
          </a:xfrm>
          <a:prstGeom prst="rect">
            <a:avLst/>
          </a:prstGeom>
          <a:noFill/>
          <a:ln w="9525">
            <a:noFill/>
            <a:miter lim="800000"/>
            <a:headEnd/>
            <a:tailEnd/>
          </a:ln>
        </p:spPr>
        <p:txBody>
          <a:bodyPr anchor="ctr"/>
          <a:lstStyle/>
          <a:p>
            <a:pPr marL="355600" indent="3175" eaLnBrk="1" hangingPunct="1">
              <a:lnSpc>
                <a:spcPct val="90000"/>
              </a:lnSpc>
              <a:spcBef>
                <a:spcPct val="0"/>
              </a:spcBef>
              <a:defRPr/>
            </a:pPr>
            <a:r>
              <a:rPr lang="de-DE" sz="3800" kern="0" dirty="0" smtClean="0">
                <a:solidFill>
                  <a:srgbClr val="BFBFBF"/>
                </a:solidFill>
                <a:latin typeface="Arial Black" pitchFamily="34" charset="0"/>
                <a:cs typeface="Arial" pitchFamily="34" charset="0"/>
              </a:rPr>
              <a:t>Evolutionäre Algorithmen</a:t>
            </a:r>
            <a:endParaRPr lang="de-DE" sz="3800" kern="0" dirty="0">
              <a:solidFill>
                <a:srgbClr val="BFBFBF"/>
              </a:solidFill>
              <a:latin typeface="Arial Black" pitchFamily="34" charset="0"/>
              <a:cs typeface="Arial" pitchFamily="34" charset="0"/>
            </a:endParaRPr>
          </a:p>
        </p:txBody>
      </p:sp>
      <p:sp>
        <p:nvSpPr>
          <p:cNvPr id="10247" name="Foliennummernplatzhalt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3A6FF38-1076-450B-881E-6FC1C7D972C5}" type="slidenum">
              <a:rPr lang="de-DE" sz="1000" smtClean="0"/>
              <a:pPr/>
              <a:t>6</a:t>
            </a:fld>
            <a:r>
              <a:rPr lang="de-DE" sz="100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1267"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73B83897-CAEE-47D1-8270-10CBDC2E06CD}" type="slidenum">
              <a:rPr lang="de-DE" sz="1000" smtClean="0"/>
              <a:pPr/>
              <a:t>7</a:t>
            </a:fld>
            <a:r>
              <a:rPr lang="de-DE" sz="1000" smtClean="0"/>
              <a:t> -</a:t>
            </a:r>
          </a:p>
        </p:txBody>
      </p:sp>
      <p:sp>
        <p:nvSpPr>
          <p:cNvPr id="100354" name="Rectangle 2"/>
          <p:cNvSpPr>
            <a:spLocks noChangeArrowheads="1"/>
          </p:cNvSpPr>
          <p:nvPr/>
        </p:nvSpPr>
        <p:spPr bwMode="auto">
          <a:xfrm>
            <a:off x="539750" y="4652963"/>
            <a:ext cx="7772400" cy="1295400"/>
          </a:xfrm>
          <a:prstGeom prst="rect">
            <a:avLst/>
          </a:prstGeom>
          <a:solidFill>
            <a:srgbClr val="A7E9A7">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1269" name="Rectangle 3"/>
          <p:cNvSpPr>
            <a:spLocks noGrp="1" noChangeArrowheads="1"/>
          </p:cNvSpPr>
          <p:nvPr>
            <p:ph type="title"/>
          </p:nvPr>
        </p:nvSpPr>
        <p:spPr/>
        <p:txBody>
          <a:bodyPr/>
          <a:lstStyle/>
          <a:p>
            <a:r>
              <a:rPr lang="de-DE" smtClean="0"/>
              <a:t>Lernen durch Genetische Algorithmen</a:t>
            </a:r>
          </a:p>
        </p:txBody>
      </p:sp>
      <p:sp>
        <p:nvSpPr>
          <p:cNvPr id="100356" name="Rectangle 4"/>
          <p:cNvSpPr>
            <a:spLocks noGrp="1" noChangeArrowheads="1"/>
          </p:cNvSpPr>
          <p:nvPr>
            <p:ph type="body" idx="1"/>
          </p:nvPr>
        </p:nvSpPr>
        <p:spPr>
          <a:xfrm>
            <a:off x="609600" y="1371600"/>
            <a:ext cx="8534400" cy="4791075"/>
          </a:xfrm>
        </p:spPr>
        <p:txBody>
          <a:bodyPr/>
          <a:lstStyle/>
          <a:p>
            <a:pPr marL="284163" indent="-284163">
              <a:lnSpc>
                <a:spcPct val="90000"/>
              </a:lnSpc>
              <a:defRPr/>
            </a:pPr>
            <a:r>
              <a:rPr lang="de-DE" dirty="0" smtClean="0">
                <a:effectLst>
                  <a:outerShdw blurRad="38100" dist="38100" dir="2700000" algn="tl">
                    <a:srgbClr val="C0C0C0"/>
                  </a:outerShdw>
                </a:effectLst>
                <a:latin typeface="+mj-lt"/>
                <a:cs typeface="Times New Roman" pitchFamily="18" charset="0"/>
              </a:rPr>
              <a:t>Lebewesen</a:t>
            </a:r>
          </a:p>
          <a:p>
            <a:pPr marL="284163" indent="-284163">
              <a:lnSpc>
                <a:spcPct val="70000"/>
              </a:lnSpc>
              <a:defRPr/>
            </a:pPr>
            <a:r>
              <a:rPr lang="de-DE" sz="2000" b="0" dirty="0" smtClean="0">
                <a:latin typeface="+mj-lt"/>
                <a:cs typeface="Times New Roman" pitchFamily="18" charset="0"/>
              </a:rPr>
              <a:t>Bauplan</a:t>
            </a:r>
            <a:r>
              <a:rPr lang="de-DE" sz="2000" b="0" i="1" dirty="0" smtClean="0">
                <a:latin typeface="+mj-lt"/>
                <a:cs typeface="Times New Roman" pitchFamily="18" charset="0"/>
              </a:rPr>
              <a:t> 	      </a:t>
            </a:r>
            <a:r>
              <a:rPr lang="de-DE" sz="2000" b="0" dirty="0" smtClean="0">
                <a:latin typeface="+mj-lt"/>
                <a:cs typeface="Times New Roman" pitchFamily="18" charset="0"/>
              </a:rPr>
              <a:t>=</a:t>
            </a:r>
            <a:r>
              <a:rPr lang="de-DE" sz="2000" b="0" i="1" dirty="0" smtClean="0">
                <a:latin typeface="+mj-lt"/>
                <a:cs typeface="Times New Roman" pitchFamily="18" charset="0"/>
              </a:rPr>
              <a:t> Genotyp</a:t>
            </a:r>
            <a:r>
              <a:rPr lang="de-DE" sz="2000" b="0" dirty="0" smtClean="0">
                <a:latin typeface="+mj-lt"/>
                <a:cs typeface="Times New Roman" pitchFamily="18" charset="0"/>
              </a:rPr>
              <a:t> </a:t>
            </a:r>
            <a:r>
              <a:rPr lang="de-DE" sz="2000" dirty="0" smtClean="0">
                <a:latin typeface="+mj-lt"/>
                <a:cs typeface="Arial" pitchFamily="34" charset="0"/>
              </a:rPr>
              <a:t>g</a:t>
            </a:r>
            <a:r>
              <a:rPr lang="de-DE" sz="2000" b="0" dirty="0" smtClean="0">
                <a:latin typeface="+mj-lt"/>
                <a:cs typeface="Times New Roman" pitchFamily="18" charset="0"/>
              </a:rPr>
              <a:t>  = (g</a:t>
            </a:r>
            <a:r>
              <a:rPr lang="de-DE" sz="2000" b="0" baseline="-30000" dirty="0" smtClean="0">
                <a:latin typeface="+mj-lt"/>
                <a:cs typeface="Times New Roman" pitchFamily="18" charset="0"/>
              </a:rPr>
              <a:t>1</a:t>
            </a:r>
            <a:r>
              <a:rPr lang="de-DE" sz="2000" b="0" dirty="0" smtClean="0">
                <a:latin typeface="+mj-lt"/>
                <a:cs typeface="Times New Roman" pitchFamily="18" charset="0"/>
              </a:rPr>
              <a:t>,...,</a:t>
            </a:r>
            <a:r>
              <a:rPr lang="de-DE" sz="2000" b="0" dirty="0" err="1" smtClean="0">
                <a:latin typeface="+mj-lt"/>
                <a:cs typeface="Times New Roman" pitchFamily="18" charset="0"/>
              </a:rPr>
              <a:t>g</a:t>
            </a:r>
            <a:r>
              <a:rPr lang="de-DE" sz="2000" b="0" baseline="-30000" dirty="0" err="1" smtClean="0">
                <a:latin typeface="+mj-lt"/>
                <a:cs typeface="Times New Roman" pitchFamily="18" charset="0"/>
              </a:rPr>
              <a:t>n</a:t>
            </a:r>
            <a:r>
              <a:rPr lang="de-DE" sz="2000" b="0" dirty="0" smtClean="0">
                <a:latin typeface="+mj-lt"/>
                <a:cs typeface="Times New Roman" pitchFamily="18" charset="0"/>
              </a:rPr>
              <a:t>) </a:t>
            </a:r>
            <a:r>
              <a:rPr lang="de-DE" sz="1600" b="0" dirty="0" smtClean="0">
                <a:solidFill>
                  <a:schemeClr val="bg2"/>
                </a:solidFill>
                <a:latin typeface="+mj-lt"/>
                <a:cs typeface="Times New Roman" pitchFamily="18" charset="0"/>
              </a:rPr>
              <a:t>mit </a:t>
            </a:r>
            <a:r>
              <a:rPr lang="de-DE" sz="1800" b="0" dirty="0" smtClean="0">
                <a:solidFill>
                  <a:schemeClr val="bg2"/>
                </a:solidFill>
                <a:latin typeface="+mj-lt"/>
                <a:cs typeface="Arial" pitchFamily="34" charset="0"/>
              </a:rPr>
              <a:t>g</a:t>
            </a:r>
            <a:r>
              <a:rPr lang="de-DE" sz="1800" b="0" dirty="0" smtClean="0">
                <a:solidFill>
                  <a:schemeClr val="bg2"/>
                </a:solidFill>
                <a:latin typeface="+mj-lt"/>
                <a:cs typeface="Times New Roman" pitchFamily="18" charset="0"/>
              </a:rPr>
              <a:t> = </a:t>
            </a:r>
            <a:r>
              <a:rPr lang="de-DE" sz="1800" b="0" i="1" dirty="0" smtClean="0">
                <a:solidFill>
                  <a:schemeClr val="bg2"/>
                </a:solidFill>
                <a:latin typeface="+mj-lt"/>
                <a:cs typeface="Times New Roman" pitchFamily="18" charset="0"/>
              </a:rPr>
              <a:t>Chromosom,</a:t>
            </a:r>
            <a:r>
              <a:rPr lang="de-DE" sz="1800" b="0" dirty="0" smtClean="0">
                <a:solidFill>
                  <a:schemeClr val="bg2"/>
                </a:solidFill>
                <a:latin typeface="+mj-lt"/>
                <a:cs typeface="Times New Roman" pitchFamily="18" charset="0"/>
              </a:rPr>
              <a:t> </a:t>
            </a:r>
            <a:r>
              <a:rPr lang="de-DE" sz="1800" b="0" dirty="0" err="1" smtClean="0">
                <a:solidFill>
                  <a:schemeClr val="bg2"/>
                </a:solidFill>
                <a:latin typeface="+mj-lt"/>
                <a:cs typeface="Times New Roman" pitchFamily="18" charset="0"/>
              </a:rPr>
              <a:t>g</a:t>
            </a:r>
            <a:r>
              <a:rPr lang="de-DE" sz="1800" b="0" baseline="-30000" dirty="0" err="1" smtClean="0">
                <a:solidFill>
                  <a:schemeClr val="bg2"/>
                </a:solidFill>
                <a:latin typeface="+mj-lt"/>
                <a:cs typeface="Times New Roman" pitchFamily="18" charset="0"/>
              </a:rPr>
              <a:t>i</a:t>
            </a:r>
            <a:r>
              <a:rPr lang="de-DE" sz="1800" b="0" dirty="0" smtClean="0">
                <a:solidFill>
                  <a:schemeClr val="bg2"/>
                </a:solidFill>
                <a:latin typeface="+mj-lt"/>
                <a:cs typeface="Times New Roman" pitchFamily="18" charset="0"/>
              </a:rPr>
              <a:t> = </a:t>
            </a:r>
            <a:r>
              <a:rPr lang="de-DE" sz="1800" b="0" i="1" dirty="0" smtClean="0">
                <a:solidFill>
                  <a:schemeClr val="bg2"/>
                </a:solidFill>
                <a:latin typeface="+mj-lt"/>
                <a:cs typeface="Times New Roman" pitchFamily="18" charset="0"/>
              </a:rPr>
              <a:t>Gen</a:t>
            </a:r>
            <a:r>
              <a:rPr lang="de-DE" sz="1600" b="0" i="1" dirty="0" smtClean="0">
                <a:solidFill>
                  <a:schemeClr val="bg2"/>
                </a:solidFill>
                <a:latin typeface="+mj-lt"/>
                <a:cs typeface="Times New Roman" pitchFamily="18" charset="0"/>
              </a:rPr>
              <a:t> </a:t>
            </a:r>
          </a:p>
          <a:p>
            <a:pPr marL="284163" indent="-284163">
              <a:lnSpc>
                <a:spcPct val="70000"/>
              </a:lnSpc>
              <a:defRPr/>
            </a:pPr>
            <a:r>
              <a:rPr lang="de-DE" sz="2000" b="0" dirty="0" smtClean="0">
                <a:latin typeface="+mj-lt"/>
                <a:cs typeface="Times New Roman" pitchFamily="18" charset="0"/>
              </a:rPr>
              <a:t>Erscheinungsbild</a:t>
            </a:r>
            <a:r>
              <a:rPr lang="de-DE" sz="2000" b="0" i="1" dirty="0" smtClean="0">
                <a:latin typeface="+mj-lt"/>
                <a:cs typeface="Times New Roman" pitchFamily="18" charset="0"/>
              </a:rPr>
              <a:t>     </a:t>
            </a:r>
            <a:r>
              <a:rPr lang="de-DE" sz="2000" b="0" dirty="0" smtClean="0">
                <a:latin typeface="+mj-lt"/>
                <a:cs typeface="Times New Roman" pitchFamily="18" charset="0"/>
              </a:rPr>
              <a:t>= </a:t>
            </a:r>
            <a:r>
              <a:rPr lang="de-DE" sz="2000" b="0" i="1" dirty="0" smtClean="0">
                <a:latin typeface="+mj-lt"/>
                <a:cs typeface="Times New Roman" pitchFamily="18" charset="0"/>
              </a:rPr>
              <a:t>Phänotyp </a:t>
            </a:r>
            <a:r>
              <a:rPr lang="de-DE" sz="2000" b="0" dirty="0" smtClean="0">
                <a:latin typeface="+mj-lt"/>
                <a:cs typeface="Times New Roman" pitchFamily="18" charset="0"/>
              </a:rPr>
              <a:t>(</a:t>
            </a:r>
            <a:r>
              <a:rPr lang="de-DE" sz="2000" dirty="0" smtClean="0">
                <a:latin typeface="+mj-lt"/>
                <a:cs typeface="Arial" pitchFamily="34" charset="0"/>
              </a:rPr>
              <a:t>g</a:t>
            </a:r>
            <a:r>
              <a:rPr lang="de-DE" sz="2000" b="0" dirty="0" smtClean="0">
                <a:latin typeface="+mj-lt"/>
                <a:cs typeface="Times New Roman" pitchFamily="18" charset="0"/>
              </a:rPr>
              <a:t>)</a:t>
            </a:r>
          </a:p>
          <a:p>
            <a:pPr marL="284163" indent="-284163">
              <a:lnSpc>
                <a:spcPct val="70000"/>
              </a:lnSpc>
              <a:spcAft>
                <a:spcPct val="0"/>
              </a:spcAft>
              <a:defRPr/>
            </a:pPr>
            <a:r>
              <a:rPr lang="de-DE" sz="2000" b="0" dirty="0" smtClean="0">
                <a:latin typeface="+mj-lt"/>
                <a:cs typeface="Times New Roman" pitchFamily="18" charset="0"/>
              </a:rPr>
              <a:t>Ziel-Bewertung        = </a:t>
            </a:r>
            <a:r>
              <a:rPr lang="de-DE" sz="2000" b="0" i="1" dirty="0" smtClean="0">
                <a:latin typeface="+mj-lt"/>
                <a:cs typeface="Times New Roman" pitchFamily="18" charset="0"/>
              </a:rPr>
              <a:t>Fitness </a:t>
            </a:r>
            <a:r>
              <a:rPr lang="de-DE" sz="2000" b="0" dirty="0" smtClean="0">
                <a:latin typeface="+mj-lt"/>
                <a:cs typeface="Times New Roman" pitchFamily="18" charset="0"/>
              </a:rPr>
              <a:t>(</a:t>
            </a:r>
            <a:r>
              <a:rPr lang="de-DE" sz="2000" dirty="0" smtClean="0">
                <a:latin typeface="+mj-lt"/>
                <a:cs typeface="Arial" pitchFamily="34" charset="0"/>
              </a:rPr>
              <a:t>g</a:t>
            </a:r>
            <a:r>
              <a:rPr lang="de-DE" sz="2000" b="0" dirty="0" smtClean="0">
                <a:latin typeface="+mj-lt"/>
                <a:cs typeface="Times New Roman" pitchFamily="18" charset="0"/>
              </a:rPr>
              <a:t>)</a:t>
            </a:r>
          </a:p>
          <a:p>
            <a:pPr marL="284163" indent="-284163">
              <a:lnSpc>
                <a:spcPct val="150000"/>
              </a:lnSpc>
              <a:spcAft>
                <a:spcPct val="0"/>
              </a:spcAft>
              <a:defRPr/>
            </a:pPr>
            <a:r>
              <a:rPr lang="de-DE" sz="2000" b="0" dirty="0" smtClean="0">
                <a:latin typeface="+mj-lt"/>
                <a:cs typeface="Times New Roman" pitchFamily="18" charset="0"/>
              </a:rPr>
              <a:t>Mehrere Lebewesen </a:t>
            </a:r>
            <a:r>
              <a:rPr lang="de-DE" sz="2000" b="0" dirty="0" err="1" smtClean="0">
                <a:latin typeface="+mj-lt"/>
                <a:cs typeface="Arial" pitchFamily="34" charset="0"/>
              </a:rPr>
              <a:t>g</a:t>
            </a:r>
            <a:r>
              <a:rPr lang="de-DE" sz="2000" b="0" baseline="-30000" dirty="0" err="1" smtClean="0">
                <a:latin typeface="+mj-lt"/>
                <a:cs typeface="Times New Roman" pitchFamily="18" charset="0"/>
              </a:rPr>
              <a:t>i</a:t>
            </a:r>
            <a:r>
              <a:rPr lang="de-DE" sz="2000" b="0" dirty="0" smtClean="0">
                <a:latin typeface="+mj-lt"/>
                <a:cs typeface="Times New Roman" pitchFamily="18" charset="0"/>
              </a:rPr>
              <a:t> : </a:t>
            </a:r>
            <a:r>
              <a:rPr lang="de-DE" sz="2000" b="0" i="1" dirty="0" smtClean="0">
                <a:latin typeface="+mj-lt"/>
                <a:cs typeface="Times New Roman" pitchFamily="18" charset="0"/>
              </a:rPr>
              <a:t>Population</a:t>
            </a:r>
            <a:r>
              <a:rPr lang="de-DE" sz="2000" b="0" dirty="0" smtClean="0">
                <a:latin typeface="+mj-lt"/>
                <a:cs typeface="Times New Roman" pitchFamily="18" charset="0"/>
              </a:rPr>
              <a:t> </a:t>
            </a:r>
            <a:r>
              <a:rPr lang="de-DE" sz="2000" b="0" dirty="0" smtClean="0">
                <a:latin typeface="+mj-lt"/>
                <a:cs typeface="Arial" pitchFamily="34" charset="0"/>
              </a:rPr>
              <a:t>G</a:t>
            </a:r>
            <a:r>
              <a:rPr lang="de-DE" sz="2000" b="0" dirty="0" smtClean="0">
                <a:latin typeface="+mj-lt"/>
                <a:cs typeface="Times New Roman" pitchFamily="18" charset="0"/>
              </a:rPr>
              <a:t> = {</a:t>
            </a:r>
            <a:r>
              <a:rPr lang="de-DE" sz="2000" dirty="0" err="1" smtClean="0">
                <a:latin typeface="+mj-lt"/>
                <a:cs typeface="Arial" pitchFamily="34" charset="0"/>
              </a:rPr>
              <a:t>g</a:t>
            </a:r>
            <a:r>
              <a:rPr lang="de-DE" sz="2000" b="0" baseline="-30000" dirty="0" err="1" smtClean="0">
                <a:latin typeface="+mj-lt"/>
                <a:cs typeface="Times New Roman" pitchFamily="18" charset="0"/>
              </a:rPr>
              <a:t>i</a:t>
            </a:r>
            <a:r>
              <a:rPr lang="de-DE" sz="2000" b="0" dirty="0" smtClean="0">
                <a:latin typeface="+mj-lt"/>
                <a:cs typeface="Times New Roman" pitchFamily="18" charset="0"/>
              </a:rPr>
              <a:t>}</a:t>
            </a:r>
          </a:p>
          <a:p>
            <a:pPr marL="284163" indent="-284163">
              <a:lnSpc>
                <a:spcPct val="160000"/>
              </a:lnSpc>
              <a:defRPr/>
            </a:pPr>
            <a:r>
              <a:rPr lang="de-DE" sz="2000" dirty="0" smtClean="0">
                <a:latin typeface="+mj-lt"/>
                <a:cs typeface="Times New Roman" pitchFamily="18" charset="0"/>
              </a:rPr>
              <a:t>Lernziel: 	</a:t>
            </a:r>
            <a:r>
              <a:rPr lang="de-DE" sz="2000" b="0" dirty="0" smtClean="0">
                <a:latin typeface="+mj-lt"/>
                <a:cs typeface="Times New Roman" pitchFamily="18" charset="0"/>
              </a:rPr>
              <a:t>Maximieren der Zielfunktion (Fitness)</a:t>
            </a:r>
          </a:p>
          <a:p>
            <a:pPr marL="284163" indent="-284163">
              <a:lnSpc>
                <a:spcPct val="180000"/>
              </a:lnSpc>
              <a:defRPr/>
            </a:pPr>
            <a:r>
              <a:rPr lang="de-DE" dirty="0" smtClean="0">
                <a:effectLst>
                  <a:outerShdw blurRad="38100" dist="38100" dir="2700000" algn="tl">
                    <a:srgbClr val="000000">
                      <a:alpha val="43137"/>
                    </a:srgbClr>
                  </a:outerShdw>
                </a:effectLst>
                <a:latin typeface="+mj-lt"/>
                <a:cs typeface="Times New Roman" pitchFamily="18" charset="0"/>
              </a:rPr>
              <a:t>Reproduktionsplan</a:t>
            </a:r>
          </a:p>
          <a:p>
            <a:pPr marL="284163" indent="-284163">
              <a:lnSpc>
                <a:spcPct val="90000"/>
              </a:lnSpc>
              <a:defRPr/>
            </a:pPr>
            <a:r>
              <a:rPr lang="de-DE" sz="2000" b="0" dirty="0" smtClean="0">
                <a:latin typeface="+mj-lt"/>
                <a:cs typeface="Times New Roman" pitchFamily="18" charset="0"/>
              </a:rPr>
              <a:t>1. Bewerte die Population </a:t>
            </a:r>
            <a:r>
              <a:rPr lang="de-DE" sz="2000" b="0" dirty="0" smtClean="0">
                <a:latin typeface="+mj-lt"/>
                <a:cs typeface="Arial" pitchFamily="34" charset="0"/>
              </a:rPr>
              <a:t>G</a:t>
            </a:r>
            <a:r>
              <a:rPr lang="de-DE" sz="2000" b="0" dirty="0" smtClean="0">
                <a:latin typeface="+mj-lt"/>
                <a:cs typeface="Times New Roman" pitchFamily="18" charset="0"/>
              </a:rPr>
              <a:t>  		</a:t>
            </a:r>
            <a:r>
              <a:rPr lang="de-DE" sz="2000" dirty="0" err="1" smtClean="0">
                <a:latin typeface="+mj-lt"/>
                <a:cs typeface="Times New Roman" pitchFamily="18" charset="0"/>
              </a:rPr>
              <a:t>GetFitness</a:t>
            </a:r>
            <a:r>
              <a:rPr lang="de-DE" sz="2000" dirty="0" smtClean="0">
                <a:latin typeface="+mj-lt"/>
                <a:cs typeface="Times New Roman" pitchFamily="18" charset="0"/>
              </a:rPr>
              <a:t>(G)</a:t>
            </a:r>
          </a:p>
          <a:p>
            <a:pPr marL="284163" indent="-284163">
              <a:lnSpc>
                <a:spcPct val="90000"/>
              </a:lnSpc>
              <a:defRPr/>
            </a:pPr>
            <a:r>
              <a:rPr lang="de-DE" sz="2000" b="0" dirty="0" smtClean="0">
                <a:latin typeface="+mj-lt"/>
                <a:cs typeface="Times New Roman" pitchFamily="18" charset="0"/>
              </a:rPr>
              <a:t>2. Selektiere die Besten von </a:t>
            </a:r>
            <a:r>
              <a:rPr lang="de-DE" sz="2000" b="0" dirty="0" smtClean="0">
                <a:latin typeface="+mj-lt"/>
                <a:cs typeface="Arial" pitchFamily="34" charset="0"/>
              </a:rPr>
              <a:t>G</a:t>
            </a:r>
            <a:r>
              <a:rPr lang="de-DE" sz="2000" b="0" dirty="0" smtClean="0">
                <a:latin typeface="+mj-lt"/>
                <a:cs typeface="Times New Roman" pitchFamily="18" charset="0"/>
              </a:rPr>
              <a:t>		</a:t>
            </a:r>
            <a:r>
              <a:rPr lang="de-DE" sz="2000" dirty="0" err="1" smtClean="0">
                <a:latin typeface="+mj-lt"/>
                <a:cs typeface="Times New Roman" pitchFamily="18" charset="0"/>
              </a:rPr>
              <a:t>SelectBest</a:t>
            </a:r>
            <a:r>
              <a:rPr lang="de-DE" sz="2000" dirty="0" smtClean="0">
                <a:latin typeface="+mj-lt"/>
                <a:cs typeface="Times New Roman" pitchFamily="18" charset="0"/>
              </a:rPr>
              <a:t>(G)</a:t>
            </a:r>
          </a:p>
          <a:p>
            <a:pPr marL="284163" indent="-284163">
              <a:lnSpc>
                <a:spcPct val="90000"/>
              </a:lnSpc>
              <a:defRPr/>
            </a:pPr>
            <a:r>
              <a:rPr lang="de-DE" sz="2000" b="0" dirty="0" smtClean="0">
                <a:latin typeface="+mj-lt"/>
                <a:cs typeface="Times New Roman" pitchFamily="18" charset="0"/>
              </a:rPr>
              <a:t>3. Vermehre sie mit Änderungen     	</a:t>
            </a:r>
            <a:r>
              <a:rPr lang="de-DE" sz="2000" dirty="0" err="1" smtClean="0">
                <a:latin typeface="+mj-lt"/>
                <a:cs typeface="Times New Roman" pitchFamily="18" charset="0"/>
              </a:rPr>
              <a:t>GenOperation</a:t>
            </a:r>
            <a:r>
              <a:rPr lang="de-DE" sz="2000" dirty="0" smtClean="0">
                <a:latin typeface="+mj-lt"/>
                <a:cs typeface="Times New Roman" pitchFamily="18" charset="0"/>
              </a:rPr>
              <a:t>(G)</a:t>
            </a:r>
          </a:p>
        </p:txBody>
      </p:sp>
      <p:sp>
        <p:nvSpPr>
          <p:cNvPr id="100357" name="Freeform 5"/>
          <p:cNvSpPr>
            <a:spLocks/>
          </p:cNvSpPr>
          <p:nvPr/>
        </p:nvSpPr>
        <p:spPr bwMode="auto">
          <a:xfrm>
            <a:off x="250825" y="4221163"/>
            <a:ext cx="433388" cy="2209800"/>
          </a:xfrm>
          <a:custGeom>
            <a:avLst/>
            <a:gdLst>
              <a:gd name="T0" fmla="*/ 200453750 w 937"/>
              <a:gd name="T1" fmla="*/ 1443500555 h 2720"/>
              <a:gd name="T2" fmla="*/ 131995577 w 937"/>
              <a:gd name="T3" fmla="*/ 1707514284 h 2720"/>
              <a:gd name="T4" fmla="*/ 7915692 w 937"/>
              <a:gd name="T5" fmla="*/ 915471472 h 2720"/>
              <a:gd name="T6" fmla="*/ 84930641 w 937"/>
              <a:gd name="T7" fmla="*/ 97025647 h 2720"/>
              <a:gd name="T8" fmla="*/ 179060484 w 937"/>
              <a:gd name="T9" fmla="*/ 334638445 h 2720"/>
              <a:gd name="T10" fmla="*/ 0 60000 65536"/>
              <a:gd name="T11" fmla="*/ 0 60000 65536"/>
              <a:gd name="T12" fmla="*/ 0 60000 65536"/>
              <a:gd name="T13" fmla="*/ 0 60000 65536"/>
              <a:gd name="T14" fmla="*/ 0 60000 65536"/>
              <a:gd name="T15" fmla="*/ 0 w 937"/>
              <a:gd name="T16" fmla="*/ 0 h 2720"/>
              <a:gd name="T17" fmla="*/ 937 w 937"/>
              <a:gd name="T18" fmla="*/ 2720 h 2720"/>
            </a:gdLst>
            <a:ahLst/>
            <a:cxnLst>
              <a:cxn ang="T10">
                <a:pos x="T0" y="T1"/>
              </a:cxn>
              <a:cxn ang="T11">
                <a:pos x="T2" y="T3"/>
              </a:cxn>
              <a:cxn ang="T12">
                <a:pos x="T4" y="T5"/>
              </a:cxn>
              <a:cxn ang="T13">
                <a:pos x="T6" y="T7"/>
              </a:cxn>
              <a:cxn ang="T14">
                <a:pos x="T8" y="T9"/>
              </a:cxn>
            </a:cxnLst>
            <a:rect l="T15" t="T16" r="T17" b="T18"/>
            <a:pathLst>
              <a:path w="937" h="2720">
                <a:moveTo>
                  <a:pt x="937" y="2187"/>
                </a:moveTo>
                <a:cubicBezTo>
                  <a:pt x="852" y="2453"/>
                  <a:pt x="767" y="2720"/>
                  <a:pt x="617" y="2587"/>
                </a:cubicBezTo>
                <a:cubicBezTo>
                  <a:pt x="467" y="2454"/>
                  <a:pt x="74" y="1794"/>
                  <a:pt x="37" y="1387"/>
                </a:cubicBezTo>
                <a:cubicBezTo>
                  <a:pt x="0" y="980"/>
                  <a:pt x="264" y="294"/>
                  <a:pt x="397" y="147"/>
                </a:cubicBezTo>
                <a:cubicBezTo>
                  <a:pt x="530" y="0"/>
                  <a:pt x="764" y="447"/>
                  <a:pt x="837" y="507"/>
                </a:cubicBezTo>
              </a:path>
            </a:pathLst>
          </a:custGeom>
          <a:noFill/>
          <a:ln w="57150">
            <a:solidFill>
              <a:srgbClr val="2AA82A"/>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de-DE"/>
          </a:p>
        </p:txBody>
      </p:sp>
    </p:spTree>
  </p:cSld>
  <p:clrMapOvr>
    <a:masterClrMapping/>
  </p:clrMapOvr>
  <p:transition spd="med">
    <p:pull dir="ru"/>
    <p:sndAc>
      <p:stSnd>
        <p:snd r:embed="rId2" name="PROJK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035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035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035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0356">
                                            <p:txEl>
                                              <p:pRg st="9" end="9"/>
                                            </p:txEl>
                                          </p:spTgt>
                                        </p:tgtEl>
                                        <p:attrNameLst>
                                          <p:attrName>style.visibility</p:attrName>
                                        </p:attrNameLst>
                                      </p:cBhvr>
                                      <p:to>
                                        <p:strVal val="visible"/>
                                      </p:to>
                                    </p:set>
                                  </p:childTnLst>
                                </p:cTn>
                              </p:par>
                            </p:childTnLst>
                          </p:cTn>
                        </p:par>
                        <p:par>
                          <p:cTn id="35" fill="hold" nodeType="afterGroup">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100354"/>
                                        </p:tgtEl>
                                        <p:attrNameLst>
                                          <p:attrName>style.visibility</p:attrName>
                                        </p:attrNameLst>
                                      </p:cBhvr>
                                      <p:to>
                                        <p:strVal val="visible"/>
                                      </p:to>
                                    </p:set>
                                    <p:anim calcmode="lin" valueType="num">
                                      <p:cBhvr>
                                        <p:cTn id="38" dur="1000" fill="hold"/>
                                        <p:tgtEl>
                                          <p:spTgt spid="100354"/>
                                        </p:tgtEl>
                                        <p:attrNameLst>
                                          <p:attrName>ppt_x</p:attrName>
                                        </p:attrNameLst>
                                      </p:cBhvr>
                                      <p:tavLst>
                                        <p:tav tm="0">
                                          <p:val>
                                            <p:strVal val="#ppt_x"/>
                                          </p:val>
                                        </p:tav>
                                        <p:tav tm="100000">
                                          <p:val>
                                            <p:strVal val="#ppt_x"/>
                                          </p:val>
                                        </p:tav>
                                      </p:tavLst>
                                    </p:anim>
                                    <p:anim calcmode="lin" valueType="num">
                                      <p:cBhvr>
                                        <p:cTn id="39" dur="1000" fill="hold"/>
                                        <p:tgtEl>
                                          <p:spTgt spid="100354"/>
                                        </p:tgtEl>
                                        <p:attrNameLst>
                                          <p:attrName>ppt_y</p:attrName>
                                        </p:attrNameLst>
                                      </p:cBhvr>
                                      <p:tavLst>
                                        <p:tav tm="0">
                                          <p:val>
                                            <p:strVal val="#ppt_y-#ppt_h/2"/>
                                          </p:val>
                                        </p:tav>
                                        <p:tav tm="100000">
                                          <p:val>
                                            <p:strVal val="#ppt_y"/>
                                          </p:val>
                                        </p:tav>
                                      </p:tavLst>
                                    </p:anim>
                                    <p:anim calcmode="lin" valueType="num">
                                      <p:cBhvr>
                                        <p:cTn id="40" dur="1000" fill="hold"/>
                                        <p:tgtEl>
                                          <p:spTgt spid="100354"/>
                                        </p:tgtEl>
                                        <p:attrNameLst>
                                          <p:attrName>ppt_w</p:attrName>
                                        </p:attrNameLst>
                                      </p:cBhvr>
                                      <p:tavLst>
                                        <p:tav tm="0">
                                          <p:val>
                                            <p:strVal val="#ppt_w"/>
                                          </p:val>
                                        </p:tav>
                                        <p:tav tm="100000">
                                          <p:val>
                                            <p:strVal val="#ppt_w"/>
                                          </p:val>
                                        </p:tav>
                                      </p:tavLst>
                                    </p:anim>
                                    <p:anim calcmode="lin" valueType="num">
                                      <p:cBhvr>
                                        <p:cTn id="41" dur="1000" fill="hold"/>
                                        <p:tgtEl>
                                          <p:spTgt spid="100354"/>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100357"/>
                                        </p:tgtEl>
                                        <p:attrNameLst>
                                          <p:attrName>style.visibility</p:attrName>
                                        </p:attrNameLst>
                                      </p:cBhvr>
                                      <p:to>
                                        <p:strVal val="visible"/>
                                      </p:to>
                                    </p:set>
                                    <p:animEffect transition="in" filter="wipe(down)">
                                      <p:cBhvr>
                                        <p:cTn id="45" dur="10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6" grpId="0" build="p" autoUpdateAnimBg="0"/>
      <p:bldP spid="1003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2291"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8C124F8B-F546-4D99-A63B-4AE85B1E01DA}" type="slidenum">
              <a:rPr lang="de-DE" sz="1000" smtClean="0"/>
              <a:pPr/>
              <a:t>8</a:t>
            </a:fld>
            <a:r>
              <a:rPr lang="de-DE" sz="1000" smtClean="0"/>
              <a:t> -</a:t>
            </a:r>
          </a:p>
        </p:txBody>
      </p:sp>
      <p:sp>
        <p:nvSpPr>
          <p:cNvPr id="12292" name="Rectangle 2"/>
          <p:cNvSpPr>
            <a:spLocks noGrp="1" noChangeArrowheads="1"/>
          </p:cNvSpPr>
          <p:nvPr>
            <p:ph type="title"/>
          </p:nvPr>
        </p:nvSpPr>
        <p:spPr/>
        <p:txBody>
          <a:bodyPr/>
          <a:lstStyle/>
          <a:p>
            <a:r>
              <a:rPr lang="de-DE" dirty="0" smtClean="0"/>
              <a:t>Bewerten und Selektieren</a:t>
            </a:r>
          </a:p>
        </p:txBody>
      </p:sp>
      <p:sp>
        <p:nvSpPr>
          <p:cNvPr id="12293" name="Rectangle 3"/>
          <p:cNvSpPr>
            <a:spLocks noGrp="1" noChangeArrowheads="1"/>
          </p:cNvSpPr>
          <p:nvPr>
            <p:ph type="body" idx="1"/>
          </p:nvPr>
        </p:nvSpPr>
        <p:spPr>
          <a:xfrm>
            <a:off x="611188" y="1285875"/>
            <a:ext cx="8532812" cy="5184775"/>
          </a:xfrm>
        </p:spPr>
        <p:txBody>
          <a:bodyPr/>
          <a:lstStyle/>
          <a:p>
            <a:pPr marL="0" indent="0">
              <a:lnSpc>
                <a:spcPct val="90000"/>
              </a:lnSpc>
              <a:spcAft>
                <a:spcPct val="0"/>
              </a:spcAft>
            </a:pPr>
            <a:r>
              <a:rPr lang="en-US" sz="1800" b="0" dirty="0" smtClean="0"/>
              <a:t>PROCEDURE </a:t>
            </a:r>
            <a:r>
              <a:rPr lang="en-US" sz="2000" dirty="0" err="1" smtClean="0">
                <a:solidFill>
                  <a:srgbClr val="339933"/>
                </a:solidFill>
                <a:latin typeface="Courier New" pitchFamily="49" charset="0"/>
              </a:rPr>
              <a:t>GetFitness</a:t>
            </a:r>
            <a:r>
              <a:rPr lang="en-US" sz="1800" dirty="0" smtClean="0">
                <a:solidFill>
                  <a:srgbClr val="006699"/>
                </a:solidFill>
                <a:latin typeface="Courier New" pitchFamily="49" charset="0"/>
              </a:rPr>
              <a:t> </a:t>
            </a:r>
            <a:r>
              <a:rPr lang="en-US" sz="1800" b="0" dirty="0" smtClean="0"/>
              <a:t>(G: ARRAY OF TUPEL)</a:t>
            </a:r>
          </a:p>
          <a:p>
            <a:pPr marL="0" indent="0">
              <a:lnSpc>
                <a:spcPct val="90000"/>
              </a:lnSpc>
              <a:spcAft>
                <a:spcPct val="0"/>
              </a:spcAft>
            </a:pPr>
            <a:r>
              <a:rPr lang="en-US" sz="1800" b="0" dirty="0" smtClean="0"/>
              <a:t>BEGIN            </a:t>
            </a:r>
          </a:p>
          <a:p>
            <a:pPr marL="0" indent="0">
              <a:lnSpc>
                <a:spcPct val="90000"/>
              </a:lnSpc>
              <a:spcAft>
                <a:spcPct val="0"/>
              </a:spcAft>
            </a:pPr>
            <a:r>
              <a:rPr lang="en-US" sz="1800" b="0" dirty="0" smtClean="0"/>
              <a:t>  </a:t>
            </a:r>
            <a:r>
              <a:rPr lang="en-US" sz="1800" dirty="0" smtClean="0">
                <a:solidFill>
                  <a:schemeClr val="accent2"/>
                </a:solidFill>
              </a:rPr>
              <a:t>FOR</a:t>
            </a:r>
            <a:r>
              <a:rPr lang="en-US" sz="1800" b="0" dirty="0" smtClean="0"/>
              <a:t> i:=1 </a:t>
            </a:r>
            <a:r>
              <a:rPr lang="en-US" sz="1800" dirty="0" smtClean="0">
                <a:solidFill>
                  <a:schemeClr val="accent2"/>
                </a:solidFill>
              </a:rPr>
              <a:t>TO</a:t>
            </a:r>
            <a:r>
              <a:rPr lang="en-US" sz="1800" b="0" dirty="0" smtClean="0"/>
              <a:t> M </a:t>
            </a:r>
            <a:r>
              <a:rPr lang="en-US" sz="1800" dirty="0" smtClean="0">
                <a:solidFill>
                  <a:schemeClr val="accent2"/>
                </a:solidFill>
              </a:rPr>
              <a:t>DO</a:t>
            </a:r>
            <a:r>
              <a:rPr lang="en-US" sz="1800" b="0" dirty="0" smtClean="0"/>
              <a:t>             </a:t>
            </a:r>
            <a:r>
              <a:rPr lang="en-US" sz="1800" b="0" dirty="0">
                <a:solidFill>
                  <a:schemeClr val="bg1">
                    <a:lumMod val="50000"/>
                  </a:schemeClr>
                </a:solidFill>
              </a:rPr>
              <a:t>(* </a:t>
            </a:r>
            <a:r>
              <a:rPr lang="en-US" sz="1800" b="0" dirty="0" err="1">
                <a:solidFill>
                  <a:schemeClr val="bg1">
                    <a:lumMod val="50000"/>
                  </a:schemeClr>
                </a:solidFill>
              </a:rPr>
              <a:t>Bewerte</a:t>
            </a:r>
            <a:r>
              <a:rPr lang="en-US" sz="1800" b="0" dirty="0">
                <a:solidFill>
                  <a:schemeClr val="bg1">
                    <a:lumMod val="50000"/>
                  </a:schemeClr>
                </a:solidFill>
              </a:rPr>
              <a:t> die Population *)</a:t>
            </a:r>
          </a:p>
          <a:p>
            <a:pPr marL="0" indent="0">
              <a:lnSpc>
                <a:spcPct val="90000"/>
              </a:lnSpc>
              <a:spcAft>
                <a:spcPct val="0"/>
              </a:spcAft>
            </a:pPr>
            <a:r>
              <a:rPr lang="en-US" sz="1800" b="0" dirty="0" smtClean="0"/>
              <a:t>     fitness[</a:t>
            </a:r>
            <a:r>
              <a:rPr lang="en-US" sz="1800" b="0" dirty="0" err="1" smtClean="0"/>
              <a:t>i</a:t>
            </a:r>
            <a:r>
              <a:rPr lang="en-US" sz="1800" b="0" dirty="0" smtClean="0"/>
              <a:t>] := R( G[</a:t>
            </a:r>
            <a:r>
              <a:rPr lang="en-US" sz="1800" b="0" dirty="0" err="1" smtClean="0"/>
              <a:t>i</a:t>
            </a:r>
            <a:r>
              <a:rPr lang="en-US" sz="1800" b="0" dirty="0" smtClean="0"/>
              <a:t>] ) </a:t>
            </a:r>
          </a:p>
          <a:p>
            <a:pPr marL="0" indent="0">
              <a:lnSpc>
                <a:spcPct val="90000"/>
              </a:lnSpc>
              <a:spcAft>
                <a:spcPct val="0"/>
              </a:spcAft>
            </a:pPr>
            <a:r>
              <a:rPr lang="en-US" sz="1800" b="0" dirty="0" smtClean="0"/>
              <a:t>  </a:t>
            </a:r>
            <a:r>
              <a:rPr lang="en-US" sz="1800" dirty="0" smtClean="0">
                <a:solidFill>
                  <a:schemeClr val="accent2"/>
                </a:solidFill>
              </a:rPr>
              <a:t>ENDFOR</a:t>
            </a:r>
            <a:r>
              <a:rPr lang="en-US" sz="1800" b="0" dirty="0" smtClean="0"/>
              <a:t>;</a:t>
            </a:r>
          </a:p>
          <a:p>
            <a:pPr marL="0" indent="0">
              <a:lnSpc>
                <a:spcPct val="120000"/>
              </a:lnSpc>
              <a:spcAft>
                <a:spcPct val="0"/>
              </a:spcAft>
            </a:pPr>
            <a:r>
              <a:rPr lang="en-US" sz="1800" b="0" dirty="0" smtClean="0"/>
              <a:t>  			   </a:t>
            </a:r>
            <a:r>
              <a:rPr lang="en-US" sz="1800" b="0" dirty="0" smtClean="0">
                <a:solidFill>
                  <a:schemeClr val="bg1">
                    <a:lumMod val="50000"/>
                  </a:schemeClr>
                </a:solidFill>
              </a:rPr>
              <a:t>(* </a:t>
            </a:r>
            <a:r>
              <a:rPr lang="en-US" sz="1800" b="0" dirty="0" err="1" smtClean="0">
                <a:solidFill>
                  <a:schemeClr val="bg1">
                    <a:lumMod val="50000"/>
                  </a:schemeClr>
                </a:solidFill>
              </a:rPr>
              <a:t>Normiere</a:t>
            </a:r>
            <a:r>
              <a:rPr lang="en-US" sz="1800" b="0" dirty="0" smtClean="0">
                <a:solidFill>
                  <a:schemeClr val="bg1">
                    <a:lumMod val="50000"/>
                  </a:schemeClr>
                </a:solidFill>
              </a:rPr>
              <a:t> Fitness auf 0..1 *)</a:t>
            </a:r>
          </a:p>
          <a:p>
            <a:pPr marL="0" indent="0">
              <a:lnSpc>
                <a:spcPct val="120000"/>
              </a:lnSpc>
              <a:spcAft>
                <a:spcPct val="0"/>
              </a:spcAft>
            </a:pPr>
            <a:r>
              <a:rPr lang="en-US" sz="1800" b="0" dirty="0" err="1" smtClean="0"/>
              <a:t>Rmin</a:t>
            </a:r>
            <a:r>
              <a:rPr lang="en-US" sz="1800" b="0" dirty="0" smtClean="0"/>
              <a:t> := MIN(fitness); </a:t>
            </a:r>
            <a:r>
              <a:rPr lang="en-US" sz="1800" b="0" dirty="0" err="1" smtClean="0"/>
              <a:t>Rmax</a:t>
            </a:r>
            <a:r>
              <a:rPr lang="en-US" sz="1800" b="0" dirty="0" smtClean="0"/>
              <a:t>:= MAX(fitness);</a:t>
            </a:r>
          </a:p>
          <a:p>
            <a:pPr marL="0" indent="0">
              <a:lnSpc>
                <a:spcPct val="90000"/>
              </a:lnSpc>
              <a:spcAft>
                <a:spcPct val="0"/>
              </a:spcAft>
            </a:pPr>
            <a:r>
              <a:rPr lang="en-US" sz="1800" b="0" dirty="0" smtClean="0"/>
              <a:t>  </a:t>
            </a:r>
            <a:r>
              <a:rPr lang="en-US" sz="1800" dirty="0" smtClean="0">
                <a:solidFill>
                  <a:schemeClr val="accent2"/>
                </a:solidFill>
              </a:rPr>
              <a:t>FOR</a:t>
            </a:r>
            <a:r>
              <a:rPr lang="en-US" sz="1800" b="0" dirty="0" smtClean="0"/>
              <a:t> i:=1 </a:t>
            </a:r>
            <a:r>
              <a:rPr lang="en-US" sz="1800" dirty="0" smtClean="0">
                <a:solidFill>
                  <a:schemeClr val="accent2"/>
                </a:solidFill>
              </a:rPr>
              <a:t>TO</a:t>
            </a:r>
            <a:r>
              <a:rPr lang="en-US" sz="1800" b="0" dirty="0" smtClean="0"/>
              <a:t> M </a:t>
            </a:r>
            <a:r>
              <a:rPr lang="en-US" sz="1800" dirty="0" smtClean="0">
                <a:solidFill>
                  <a:schemeClr val="accent2"/>
                </a:solidFill>
              </a:rPr>
              <a:t>DO</a:t>
            </a:r>
            <a:r>
              <a:rPr lang="en-US" sz="1800" b="0" dirty="0" smtClean="0"/>
              <a:t> fitness[</a:t>
            </a:r>
            <a:r>
              <a:rPr lang="en-US" sz="1800" b="0" dirty="0" err="1" smtClean="0"/>
              <a:t>i</a:t>
            </a:r>
            <a:r>
              <a:rPr lang="en-US" sz="1800" b="0" dirty="0" smtClean="0"/>
              <a:t>] := (fitness[</a:t>
            </a:r>
            <a:r>
              <a:rPr lang="en-US" sz="1800" b="0" dirty="0" err="1" smtClean="0"/>
              <a:t>i</a:t>
            </a:r>
            <a:r>
              <a:rPr lang="en-US" sz="1800" b="0" dirty="0" smtClean="0"/>
              <a:t>]-</a:t>
            </a:r>
            <a:r>
              <a:rPr lang="en-US" sz="1800" b="0" dirty="0" err="1" smtClean="0"/>
              <a:t>Rmin</a:t>
            </a:r>
            <a:r>
              <a:rPr lang="en-US" sz="1800" b="0" dirty="0" smtClean="0"/>
              <a:t>)/(</a:t>
            </a:r>
            <a:r>
              <a:rPr lang="en-US" sz="1800" b="0" dirty="0" err="1" smtClean="0"/>
              <a:t>Rmax-Rmin</a:t>
            </a:r>
            <a:r>
              <a:rPr lang="en-US" sz="1800" b="0" dirty="0" smtClean="0"/>
              <a:t>) ;</a:t>
            </a:r>
          </a:p>
          <a:p>
            <a:pPr marL="0" indent="0">
              <a:lnSpc>
                <a:spcPct val="90000"/>
              </a:lnSpc>
              <a:spcAft>
                <a:spcPct val="0"/>
              </a:spcAft>
            </a:pPr>
            <a:r>
              <a:rPr lang="en-US" sz="1800" dirty="0" smtClean="0">
                <a:solidFill>
                  <a:schemeClr val="accent2"/>
                </a:solidFill>
              </a:rPr>
              <a:t>  ENDFOR</a:t>
            </a:r>
          </a:p>
          <a:p>
            <a:pPr marL="0" indent="0">
              <a:lnSpc>
                <a:spcPct val="110000"/>
              </a:lnSpc>
              <a:spcAft>
                <a:spcPct val="0"/>
              </a:spcAft>
            </a:pPr>
            <a:r>
              <a:rPr lang="en-US" sz="1800" b="0" dirty="0" smtClean="0"/>
              <a:t>END </a:t>
            </a:r>
            <a:r>
              <a:rPr lang="en-US" sz="1800" b="0" dirty="0" err="1" smtClean="0"/>
              <a:t>GetFitness</a:t>
            </a:r>
            <a:r>
              <a:rPr lang="en-US" sz="1800" b="0" dirty="0" smtClean="0"/>
              <a:t>;</a:t>
            </a:r>
          </a:p>
          <a:p>
            <a:pPr marL="0" indent="0">
              <a:lnSpc>
                <a:spcPct val="110000"/>
              </a:lnSpc>
              <a:spcAft>
                <a:spcPct val="0"/>
              </a:spcAft>
            </a:pPr>
            <a:endParaRPr lang="en-US" sz="1800" b="0" dirty="0" smtClean="0"/>
          </a:p>
          <a:p>
            <a:pPr marL="0" indent="0">
              <a:lnSpc>
                <a:spcPct val="155000"/>
              </a:lnSpc>
              <a:spcAft>
                <a:spcPct val="0"/>
              </a:spcAft>
            </a:pPr>
            <a:r>
              <a:rPr lang="en-US" sz="1800" b="0" dirty="0" smtClean="0"/>
              <a:t>PROCEDURE </a:t>
            </a:r>
            <a:r>
              <a:rPr lang="en-US" sz="2000" dirty="0" err="1" smtClean="0">
                <a:solidFill>
                  <a:srgbClr val="339933"/>
                </a:solidFill>
                <a:latin typeface="Courier New" pitchFamily="49" charset="0"/>
              </a:rPr>
              <a:t>SelectBest</a:t>
            </a:r>
            <a:r>
              <a:rPr lang="en-US" sz="1800" dirty="0" smtClean="0">
                <a:solidFill>
                  <a:srgbClr val="006699"/>
                </a:solidFill>
                <a:latin typeface="Courier New" pitchFamily="49" charset="0"/>
              </a:rPr>
              <a:t> </a:t>
            </a:r>
            <a:r>
              <a:rPr lang="en-US" sz="1800" b="0" dirty="0" smtClean="0"/>
              <a:t>(G: ARRAY OF TUPEL);</a:t>
            </a:r>
            <a:endParaRPr lang="de-DE" sz="1800" b="0" dirty="0" smtClean="0"/>
          </a:p>
          <a:p>
            <a:pPr marL="0" indent="0">
              <a:lnSpc>
                <a:spcPct val="80000"/>
              </a:lnSpc>
              <a:spcAft>
                <a:spcPct val="0"/>
              </a:spcAft>
            </a:pPr>
            <a:r>
              <a:rPr lang="de-DE" sz="1800" b="0" dirty="0" smtClean="0"/>
              <a:t>BEGIN                                    </a:t>
            </a:r>
            <a:r>
              <a:rPr lang="de-DE" sz="1800" b="0" dirty="0" smtClean="0">
                <a:solidFill>
                  <a:schemeClr val="bg1">
                    <a:lumMod val="50000"/>
                  </a:schemeClr>
                </a:solidFill>
              </a:rPr>
              <a:t>(* </a:t>
            </a:r>
            <a:r>
              <a:rPr lang="de-DE" sz="1800" b="0" dirty="0">
                <a:solidFill>
                  <a:schemeClr val="bg1">
                    <a:lumMod val="50000"/>
                  </a:schemeClr>
                </a:solidFill>
              </a:rPr>
              <a:t>Lösche die Schlechtesten *)</a:t>
            </a:r>
          </a:p>
          <a:p>
            <a:pPr marL="0" indent="0">
              <a:lnSpc>
                <a:spcPct val="90000"/>
              </a:lnSpc>
              <a:spcAft>
                <a:spcPct val="0"/>
              </a:spcAft>
            </a:pPr>
            <a:r>
              <a:rPr lang="de-DE" sz="1800" b="0" dirty="0" smtClean="0"/>
              <a:t>  </a:t>
            </a:r>
            <a:r>
              <a:rPr lang="en-US" sz="1800" dirty="0" smtClean="0">
                <a:solidFill>
                  <a:schemeClr val="accent2"/>
                </a:solidFill>
              </a:rPr>
              <a:t>FOR</a:t>
            </a:r>
            <a:r>
              <a:rPr lang="en-US" sz="1800" b="0" dirty="0" smtClean="0"/>
              <a:t> i:=1 </a:t>
            </a:r>
            <a:r>
              <a:rPr lang="en-US" sz="1800" dirty="0" smtClean="0">
                <a:solidFill>
                  <a:schemeClr val="accent2"/>
                </a:solidFill>
              </a:rPr>
              <a:t>TO</a:t>
            </a:r>
            <a:r>
              <a:rPr lang="en-US" sz="1800" b="0" dirty="0" smtClean="0"/>
              <a:t> M </a:t>
            </a:r>
            <a:r>
              <a:rPr lang="en-US" sz="1800" dirty="0" smtClean="0">
                <a:solidFill>
                  <a:schemeClr val="accent2"/>
                </a:solidFill>
              </a:rPr>
              <a:t>DO</a:t>
            </a:r>
            <a:r>
              <a:rPr lang="en-US" sz="1800" b="0" dirty="0" smtClean="0"/>
              <a:t>         </a:t>
            </a:r>
          </a:p>
          <a:p>
            <a:pPr marL="0" indent="0">
              <a:lnSpc>
                <a:spcPct val="90000"/>
              </a:lnSpc>
              <a:spcAft>
                <a:spcPct val="0"/>
              </a:spcAft>
            </a:pPr>
            <a:r>
              <a:rPr lang="en-US" sz="1800" dirty="0" smtClean="0">
                <a:solidFill>
                  <a:schemeClr val="accent2"/>
                </a:solidFill>
              </a:rPr>
              <a:t>      IF</a:t>
            </a:r>
            <a:r>
              <a:rPr lang="en-US" sz="1800" b="0" dirty="0" smtClean="0"/>
              <a:t> Random(0,1) &gt;fitness[</a:t>
            </a:r>
            <a:r>
              <a:rPr lang="en-US" sz="1800" b="0" dirty="0" err="1" smtClean="0"/>
              <a:t>i</a:t>
            </a:r>
            <a:r>
              <a:rPr lang="en-US" sz="1800" b="0" dirty="0" smtClean="0"/>
              <a:t>] </a:t>
            </a:r>
            <a:r>
              <a:rPr lang="en-US" sz="1800" dirty="0" smtClean="0">
                <a:solidFill>
                  <a:schemeClr val="accent2"/>
                </a:solidFill>
              </a:rPr>
              <a:t>THEN</a:t>
            </a:r>
            <a:r>
              <a:rPr lang="en-US" sz="1800" b="0" dirty="0" smtClean="0"/>
              <a:t> delete(</a:t>
            </a:r>
            <a:r>
              <a:rPr lang="en-US" sz="1800" b="0" dirty="0" err="1" smtClean="0"/>
              <a:t>i,G</a:t>
            </a:r>
            <a:r>
              <a:rPr lang="en-US" sz="1800" b="0" dirty="0" smtClean="0"/>
              <a:t>) </a:t>
            </a:r>
            <a:r>
              <a:rPr lang="en-US" sz="1800" dirty="0" smtClean="0">
                <a:solidFill>
                  <a:schemeClr val="accent2"/>
                </a:solidFill>
              </a:rPr>
              <a:t>END</a:t>
            </a:r>
          </a:p>
          <a:p>
            <a:pPr marL="0" indent="0">
              <a:lnSpc>
                <a:spcPct val="90000"/>
              </a:lnSpc>
              <a:spcAft>
                <a:spcPct val="0"/>
              </a:spcAft>
            </a:pPr>
            <a:r>
              <a:rPr lang="en-US" sz="1800" dirty="0" smtClean="0">
                <a:solidFill>
                  <a:schemeClr val="accent2"/>
                </a:solidFill>
              </a:rPr>
              <a:t>  ENDFOR</a:t>
            </a:r>
            <a:r>
              <a:rPr lang="en-US" sz="1800" b="0" dirty="0" smtClean="0"/>
              <a:t> 			</a:t>
            </a:r>
          </a:p>
          <a:p>
            <a:pPr marL="0" indent="0">
              <a:lnSpc>
                <a:spcPct val="90000"/>
              </a:lnSpc>
              <a:spcAft>
                <a:spcPct val="0"/>
              </a:spcAft>
            </a:pPr>
            <a:r>
              <a:rPr lang="en-US" sz="1800" b="0" dirty="0" smtClean="0"/>
              <a:t>END </a:t>
            </a:r>
            <a:r>
              <a:rPr lang="en-US" sz="1800" b="0" dirty="0" err="1" smtClean="0"/>
              <a:t>SelectBest</a:t>
            </a:r>
            <a:r>
              <a:rPr lang="en-US" sz="1800" b="0" dirty="0" smtClean="0"/>
              <a:t>;</a:t>
            </a:r>
            <a:r>
              <a:rPr lang="de-DE" sz="1800" b="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latin typeface="Tahoma" pitchFamily="34" charset="0"/>
              </a:rPr>
              <a:t>Rüdiger Brause: Adaptive Systeme, Institut für Informatik, WS 2013/14</a:t>
            </a:r>
            <a:endParaRPr lang="de-DE" sz="1000" smtClean="0">
              <a:latin typeface="Tahoma" pitchFamily="34" charset="0"/>
            </a:endParaRPr>
          </a:p>
        </p:txBody>
      </p:sp>
      <p:sp>
        <p:nvSpPr>
          <p:cNvPr id="1331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r>
              <a:rPr lang="de-DE" sz="1000" smtClean="0"/>
              <a:t>- </a:t>
            </a:r>
            <a:fld id="{F58B87A8-28DD-4202-A92D-5A3A44248300}" type="slidenum">
              <a:rPr lang="de-DE" sz="1000" smtClean="0"/>
              <a:pPr/>
              <a:t>9</a:t>
            </a:fld>
            <a:r>
              <a:rPr lang="de-DE" sz="1000" smtClean="0"/>
              <a:t> -</a:t>
            </a:r>
          </a:p>
        </p:txBody>
      </p:sp>
      <p:sp>
        <p:nvSpPr>
          <p:cNvPr id="13316" name="Rectangle 2"/>
          <p:cNvSpPr>
            <a:spLocks noGrp="1" noChangeArrowheads="1"/>
          </p:cNvSpPr>
          <p:nvPr>
            <p:ph type="body" idx="1"/>
          </p:nvPr>
        </p:nvSpPr>
        <p:spPr>
          <a:xfrm>
            <a:off x="684213" y="1268413"/>
            <a:ext cx="8459787" cy="1190625"/>
          </a:xfrm>
        </p:spPr>
        <p:txBody>
          <a:bodyPr/>
          <a:lstStyle/>
          <a:p>
            <a:pPr marL="0" indent="0">
              <a:lnSpc>
                <a:spcPct val="120000"/>
              </a:lnSpc>
            </a:pPr>
            <a:r>
              <a:rPr lang="de-DE" sz="1800" dirty="0" smtClean="0"/>
              <a:t> 			vorher			nachher</a:t>
            </a:r>
          </a:p>
          <a:p>
            <a:pPr marL="0" indent="0">
              <a:lnSpc>
                <a:spcPct val="120000"/>
              </a:lnSpc>
              <a:buFontTx/>
              <a:buBlip>
                <a:blip r:embed="rId2"/>
              </a:buBlip>
            </a:pPr>
            <a:r>
              <a:rPr lang="de-DE" sz="2000" dirty="0" smtClean="0"/>
              <a:t> </a:t>
            </a:r>
            <a:r>
              <a:rPr lang="de-DE" dirty="0" smtClean="0"/>
              <a:t>Mutation</a:t>
            </a:r>
          </a:p>
          <a:p>
            <a:pPr marL="0" indent="0">
              <a:lnSpc>
                <a:spcPct val="120000"/>
              </a:lnSpc>
            </a:pPr>
            <a:endParaRPr lang="de-DE" sz="1800" dirty="0" smtClean="0"/>
          </a:p>
          <a:p>
            <a:pPr marL="0" indent="0">
              <a:lnSpc>
                <a:spcPct val="120000"/>
              </a:lnSpc>
            </a:pPr>
            <a:r>
              <a:rPr lang="de-DE" sz="1800" dirty="0" smtClean="0"/>
              <a:t> </a:t>
            </a:r>
          </a:p>
        </p:txBody>
      </p:sp>
      <p:sp>
        <p:nvSpPr>
          <p:cNvPr id="13317" name="Rectangle 3"/>
          <p:cNvSpPr>
            <a:spLocks noGrp="1" noChangeArrowheads="1"/>
          </p:cNvSpPr>
          <p:nvPr>
            <p:ph type="title"/>
          </p:nvPr>
        </p:nvSpPr>
        <p:spPr/>
        <p:txBody>
          <a:bodyPr/>
          <a:lstStyle/>
          <a:p>
            <a:r>
              <a:rPr lang="de-DE" smtClean="0"/>
              <a:t>Genetische Operatoren</a:t>
            </a:r>
          </a:p>
        </p:txBody>
      </p:sp>
      <p:grpSp>
        <p:nvGrpSpPr>
          <p:cNvPr id="13318" name="Group 4"/>
          <p:cNvGrpSpPr>
            <a:grpSpLocks/>
          </p:cNvGrpSpPr>
          <p:nvPr/>
        </p:nvGrpSpPr>
        <p:grpSpPr bwMode="auto">
          <a:xfrm>
            <a:off x="3048000" y="1981200"/>
            <a:ext cx="1524000" cy="152400"/>
            <a:chOff x="1920" y="1248"/>
            <a:chExt cx="960" cy="96"/>
          </a:xfrm>
        </p:grpSpPr>
        <p:sp>
          <p:nvSpPr>
            <p:cNvPr id="13386" name="Rectangle 5"/>
            <p:cNvSpPr>
              <a:spLocks noChangeArrowheads="1"/>
            </p:cNvSpPr>
            <p:nvPr/>
          </p:nvSpPr>
          <p:spPr bwMode="auto">
            <a:xfrm>
              <a:off x="2112" y="1248"/>
              <a:ext cx="192" cy="96"/>
            </a:xfrm>
            <a:prstGeom prst="rect">
              <a:avLst/>
            </a:prstGeom>
            <a:solidFill>
              <a:schemeClr val="accent2"/>
            </a:solidFill>
            <a:ln w="9525">
              <a:solidFill>
                <a:schemeClr val="tx1"/>
              </a:solidFill>
              <a:miter lim="800000"/>
              <a:headEnd/>
              <a:tailEnd/>
            </a:ln>
          </p:spPr>
          <p:txBody>
            <a:bodyPr wrap="none" anchor="ctr"/>
            <a:lstStyle/>
            <a:p>
              <a:endParaRPr lang="de-DE"/>
            </a:p>
          </p:txBody>
        </p:sp>
        <p:sp>
          <p:nvSpPr>
            <p:cNvPr id="13387" name="Rectangle 6"/>
            <p:cNvSpPr>
              <a:spLocks noChangeArrowheads="1"/>
            </p:cNvSpPr>
            <p:nvPr/>
          </p:nvSpPr>
          <p:spPr bwMode="auto">
            <a:xfrm>
              <a:off x="2304" y="1248"/>
              <a:ext cx="192" cy="96"/>
            </a:xfrm>
            <a:prstGeom prst="rect">
              <a:avLst/>
            </a:prstGeom>
            <a:solidFill>
              <a:schemeClr val="hlink"/>
            </a:solidFill>
            <a:ln w="9525">
              <a:solidFill>
                <a:schemeClr val="tx1"/>
              </a:solidFill>
              <a:miter lim="800000"/>
              <a:headEnd/>
              <a:tailEnd/>
            </a:ln>
          </p:spPr>
          <p:txBody>
            <a:bodyPr wrap="none" anchor="ctr"/>
            <a:lstStyle/>
            <a:p>
              <a:endParaRPr lang="de-DE"/>
            </a:p>
          </p:txBody>
        </p:sp>
        <p:sp>
          <p:nvSpPr>
            <p:cNvPr id="13388" name="Rectangle 7"/>
            <p:cNvSpPr>
              <a:spLocks noChangeArrowheads="1"/>
            </p:cNvSpPr>
            <p:nvPr/>
          </p:nvSpPr>
          <p:spPr bwMode="auto">
            <a:xfrm>
              <a:off x="2496" y="1248"/>
              <a:ext cx="192" cy="96"/>
            </a:xfrm>
            <a:prstGeom prst="rect">
              <a:avLst/>
            </a:prstGeom>
            <a:solidFill>
              <a:srgbClr val="0000FF"/>
            </a:solidFill>
            <a:ln w="9525">
              <a:solidFill>
                <a:schemeClr val="tx1"/>
              </a:solidFill>
              <a:miter lim="800000"/>
              <a:headEnd/>
              <a:tailEnd/>
            </a:ln>
          </p:spPr>
          <p:txBody>
            <a:bodyPr wrap="none" anchor="ctr"/>
            <a:lstStyle/>
            <a:p>
              <a:endParaRPr lang="de-DE"/>
            </a:p>
          </p:txBody>
        </p:sp>
        <p:sp>
          <p:nvSpPr>
            <p:cNvPr id="13389" name="Rectangle 8"/>
            <p:cNvSpPr>
              <a:spLocks noChangeArrowheads="1"/>
            </p:cNvSpPr>
            <p:nvPr/>
          </p:nvSpPr>
          <p:spPr bwMode="auto">
            <a:xfrm>
              <a:off x="2688" y="1248"/>
              <a:ext cx="192" cy="96"/>
            </a:xfrm>
            <a:prstGeom prst="rect">
              <a:avLst/>
            </a:prstGeom>
            <a:solidFill>
              <a:schemeClr val="accent1"/>
            </a:solidFill>
            <a:ln w="9525">
              <a:solidFill>
                <a:schemeClr val="tx1"/>
              </a:solidFill>
              <a:miter lim="800000"/>
              <a:headEnd/>
              <a:tailEnd/>
            </a:ln>
          </p:spPr>
          <p:txBody>
            <a:bodyPr wrap="none" anchor="ctr"/>
            <a:lstStyle/>
            <a:p>
              <a:endParaRPr lang="de-DE"/>
            </a:p>
          </p:txBody>
        </p:sp>
        <p:sp>
          <p:nvSpPr>
            <p:cNvPr id="13390" name="Rectangle 9"/>
            <p:cNvSpPr>
              <a:spLocks noChangeArrowheads="1"/>
            </p:cNvSpPr>
            <p:nvPr/>
          </p:nvSpPr>
          <p:spPr bwMode="auto">
            <a:xfrm>
              <a:off x="1920" y="1248"/>
              <a:ext cx="192" cy="96"/>
            </a:xfrm>
            <a:prstGeom prst="rect">
              <a:avLst/>
            </a:prstGeom>
            <a:solidFill>
              <a:schemeClr val="accent1"/>
            </a:solidFill>
            <a:ln w="9525">
              <a:solidFill>
                <a:schemeClr val="tx1"/>
              </a:solidFill>
              <a:miter lim="800000"/>
              <a:headEnd/>
              <a:tailEnd/>
            </a:ln>
          </p:spPr>
          <p:txBody>
            <a:bodyPr wrap="none" anchor="ctr"/>
            <a:lstStyle/>
            <a:p>
              <a:endParaRPr lang="de-DE"/>
            </a:p>
          </p:txBody>
        </p:sp>
      </p:grpSp>
      <p:grpSp>
        <p:nvGrpSpPr>
          <p:cNvPr id="13319" name="Group 10"/>
          <p:cNvGrpSpPr>
            <a:grpSpLocks/>
          </p:cNvGrpSpPr>
          <p:nvPr/>
        </p:nvGrpSpPr>
        <p:grpSpPr bwMode="auto">
          <a:xfrm>
            <a:off x="5867400" y="1981200"/>
            <a:ext cx="1524000" cy="152400"/>
            <a:chOff x="3408" y="1248"/>
            <a:chExt cx="960" cy="96"/>
          </a:xfrm>
        </p:grpSpPr>
        <p:sp>
          <p:nvSpPr>
            <p:cNvPr id="13381" name="Rectangle 11"/>
            <p:cNvSpPr>
              <a:spLocks noChangeArrowheads="1"/>
            </p:cNvSpPr>
            <p:nvPr/>
          </p:nvSpPr>
          <p:spPr bwMode="auto">
            <a:xfrm>
              <a:off x="3600" y="1248"/>
              <a:ext cx="192" cy="96"/>
            </a:xfrm>
            <a:prstGeom prst="rect">
              <a:avLst/>
            </a:prstGeom>
            <a:solidFill>
              <a:schemeClr val="accent2"/>
            </a:solidFill>
            <a:ln w="9525">
              <a:solidFill>
                <a:schemeClr val="tx1"/>
              </a:solidFill>
              <a:miter lim="800000"/>
              <a:headEnd/>
              <a:tailEnd/>
            </a:ln>
          </p:spPr>
          <p:txBody>
            <a:bodyPr wrap="none" anchor="ctr"/>
            <a:lstStyle/>
            <a:p>
              <a:endParaRPr lang="de-DE"/>
            </a:p>
          </p:txBody>
        </p:sp>
        <p:sp>
          <p:nvSpPr>
            <p:cNvPr id="13382" name="Rectangle 12"/>
            <p:cNvSpPr>
              <a:spLocks noChangeArrowheads="1"/>
            </p:cNvSpPr>
            <p:nvPr/>
          </p:nvSpPr>
          <p:spPr bwMode="auto">
            <a:xfrm>
              <a:off x="3792" y="1248"/>
              <a:ext cx="192" cy="96"/>
            </a:xfrm>
            <a:prstGeom prst="rect">
              <a:avLst/>
            </a:prstGeom>
            <a:solidFill>
              <a:srgbClr val="FFCC00"/>
            </a:solidFill>
            <a:ln w="9525">
              <a:solidFill>
                <a:schemeClr val="tx1"/>
              </a:solidFill>
              <a:miter lim="800000"/>
              <a:headEnd/>
              <a:tailEnd/>
            </a:ln>
          </p:spPr>
          <p:txBody>
            <a:bodyPr wrap="none" anchor="ctr"/>
            <a:lstStyle/>
            <a:p>
              <a:endParaRPr lang="de-DE"/>
            </a:p>
          </p:txBody>
        </p:sp>
        <p:sp>
          <p:nvSpPr>
            <p:cNvPr id="13383" name="Rectangle 13"/>
            <p:cNvSpPr>
              <a:spLocks noChangeArrowheads="1"/>
            </p:cNvSpPr>
            <p:nvPr/>
          </p:nvSpPr>
          <p:spPr bwMode="auto">
            <a:xfrm>
              <a:off x="3984" y="1248"/>
              <a:ext cx="192" cy="96"/>
            </a:xfrm>
            <a:prstGeom prst="rect">
              <a:avLst/>
            </a:prstGeom>
            <a:solidFill>
              <a:srgbClr val="0000FF"/>
            </a:solidFill>
            <a:ln w="9525">
              <a:solidFill>
                <a:schemeClr val="tx1"/>
              </a:solidFill>
              <a:miter lim="800000"/>
              <a:headEnd/>
              <a:tailEnd/>
            </a:ln>
          </p:spPr>
          <p:txBody>
            <a:bodyPr wrap="none" anchor="ctr"/>
            <a:lstStyle/>
            <a:p>
              <a:endParaRPr lang="de-DE"/>
            </a:p>
          </p:txBody>
        </p:sp>
        <p:sp>
          <p:nvSpPr>
            <p:cNvPr id="13384" name="Rectangle 14"/>
            <p:cNvSpPr>
              <a:spLocks noChangeArrowheads="1"/>
            </p:cNvSpPr>
            <p:nvPr/>
          </p:nvSpPr>
          <p:spPr bwMode="auto">
            <a:xfrm>
              <a:off x="4176" y="1248"/>
              <a:ext cx="192" cy="96"/>
            </a:xfrm>
            <a:prstGeom prst="rect">
              <a:avLst/>
            </a:prstGeom>
            <a:solidFill>
              <a:schemeClr val="accent1"/>
            </a:solidFill>
            <a:ln w="9525">
              <a:solidFill>
                <a:schemeClr val="tx1"/>
              </a:solidFill>
              <a:miter lim="800000"/>
              <a:headEnd/>
              <a:tailEnd/>
            </a:ln>
          </p:spPr>
          <p:txBody>
            <a:bodyPr wrap="none" anchor="ctr"/>
            <a:lstStyle/>
            <a:p>
              <a:endParaRPr lang="de-DE"/>
            </a:p>
          </p:txBody>
        </p:sp>
        <p:sp>
          <p:nvSpPr>
            <p:cNvPr id="13385" name="Rectangle 15"/>
            <p:cNvSpPr>
              <a:spLocks noChangeArrowheads="1"/>
            </p:cNvSpPr>
            <p:nvPr/>
          </p:nvSpPr>
          <p:spPr bwMode="auto">
            <a:xfrm>
              <a:off x="3408" y="1248"/>
              <a:ext cx="192" cy="96"/>
            </a:xfrm>
            <a:prstGeom prst="rect">
              <a:avLst/>
            </a:prstGeom>
            <a:solidFill>
              <a:schemeClr val="accent1"/>
            </a:solidFill>
            <a:ln w="9525">
              <a:solidFill>
                <a:schemeClr val="tx1"/>
              </a:solidFill>
              <a:miter lim="800000"/>
              <a:headEnd/>
              <a:tailEnd/>
            </a:ln>
          </p:spPr>
          <p:txBody>
            <a:bodyPr wrap="none" anchor="ctr"/>
            <a:lstStyle/>
            <a:p>
              <a:endParaRPr lang="de-DE"/>
            </a:p>
          </p:txBody>
        </p:sp>
      </p:grpSp>
      <p:sp>
        <p:nvSpPr>
          <p:cNvPr id="13320" name="Line 16"/>
          <p:cNvSpPr>
            <a:spLocks noChangeShapeType="1"/>
          </p:cNvSpPr>
          <p:nvPr/>
        </p:nvSpPr>
        <p:spPr bwMode="auto">
          <a:xfrm>
            <a:off x="4876800" y="20574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1" name="Line 17"/>
          <p:cNvSpPr>
            <a:spLocks noChangeShapeType="1"/>
          </p:cNvSpPr>
          <p:nvPr/>
        </p:nvSpPr>
        <p:spPr bwMode="auto">
          <a:xfrm flipV="1">
            <a:off x="6629400" y="22098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4" name="Group 18"/>
          <p:cNvGrpSpPr>
            <a:grpSpLocks/>
          </p:cNvGrpSpPr>
          <p:nvPr/>
        </p:nvGrpSpPr>
        <p:grpSpPr bwMode="auto">
          <a:xfrm>
            <a:off x="684213" y="2997200"/>
            <a:ext cx="6848475" cy="703263"/>
            <a:chOff x="432" y="1680"/>
            <a:chExt cx="4314" cy="443"/>
          </a:xfrm>
        </p:grpSpPr>
        <p:sp>
          <p:nvSpPr>
            <p:cNvPr id="13372" name="Freeform 19"/>
            <p:cNvSpPr>
              <a:spLocks/>
            </p:cNvSpPr>
            <p:nvPr/>
          </p:nvSpPr>
          <p:spPr bwMode="auto">
            <a:xfrm>
              <a:off x="1932" y="1723"/>
              <a:ext cx="996" cy="346"/>
            </a:xfrm>
            <a:custGeom>
              <a:avLst/>
              <a:gdLst>
                <a:gd name="T0" fmla="*/ 0 w 996"/>
                <a:gd name="T1" fmla="*/ 17 h 346"/>
                <a:gd name="T2" fmla="*/ 384 w 996"/>
                <a:gd name="T3" fmla="*/ 47 h 346"/>
                <a:gd name="T4" fmla="*/ 618 w 996"/>
                <a:gd name="T5" fmla="*/ 299 h 346"/>
                <a:gd name="T6" fmla="*/ 996 w 996"/>
                <a:gd name="T7" fmla="*/ 329 h 346"/>
                <a:gd name="T8" fmla="*/ 0 60000 65536"/>
                <a:gd name="T9" fmla="*/ 0 60000 65536"/>
                <a:gd name="T10" fmla="*/ 0 60000 65536"/>
                <a:gd name="T11" fmla="*/ 0 60000 65536"/>
                <a:gd name="T12" fmla="*/ 0 w 996"/>
                <a:gd name="T13" fmla="*/ 0 h 346"/>
                <a:gd name="T14" fmla="*/ 996 w 996"/>
                <a:gd name="T15" fmla="*/ 346 h 346"/>
              </a:gdLst>
              <a:ahLst/>
              <a:cxnLst>
                <a:cxn ang="T8">
                  <a:pos x="T0" y="T1"/>
                </a:cxn>
                <a:cxn ang="T9">
                  <a:pos x="T2" y="T3"/>
                </a:cxn>
                <a:cxn ang="T10">
                  <a:pos x="T4" y="T5"/>
                </a:cxn>
                <a:cxn ang="T11">
                  <a:pos x="T6" y="T7"/>
                </a:cxn>
              </a:cxnLst>
              <a:rect l="T12" t="T13" r="T14" b="T15"/>
              <a:pathLst>
                <a:path w="996" h="346">
                  <a:moveTo>
                    <a:pt x="0" y="17"/>
                  </a:moveTo>
                  <a:cubicBezTo>
                    <a:pt x="64" y="23"/>
                    <a:pt x="281" y="0"/>
                    <a:pt x="384" y="47"/>
                  </a:cubicBezTo>
                  <a:cubicBezTo>
                    <a:pt x="487" y="94"/>
                    <a:pt x="516" y="252"/>
                    <a:pt x="618" y="299"/>
                  </a:cubicBezTo>
                  <a:cubicBezTo>
                    <a:pt x="720" y="346"/>
                    <a:pt x="917" y="323"/>
                    <a:pt x="996" y="329"/>
                  </a:cubicBezTo>
                </a:path>
              </a:pathLst>
            </a:custGeom>
            <a:noFill/>
            <a:ln w="1270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3373" name="Group 20"/>
            <p:cNvGrpSpPr>
              <a:grpSpLocks/>
            </p:cNvGrpSpPr>
            <p:nvPr/>
          </p:nvGrpSpPr>
          <p:grpSpPr bwMode="auto">
            <a:xfrm>
              <a:off x="432" y="1680"/>
              <a:ext cx="4314" cy="443"/>
              <a:chOff x="432" y="1680"/>
              <a:chExt cx="4314" cy="443"/>
            </a:xfrm>
          </p:grpSpPr>
          <p:sp>
            <p:nvSpPr>
              <p:cNvPr id="13374" name="Freeform 21"/>
              <p:cNvSpPr>
                <a:spLocks/>
              </p:cNvSpPr>
              <p:nvPr/>
            </p:nvSpPr>
            <p:spPr bwMode="auto">
              <a:xfrm flipH="1">
                <a:off x="4224" y="1968"/>
                <a:ext cx="522" cy="155"/>
              </a:xfrm>
              <a:custGeom>
                <a:avLst/>
                <a:gdLst>
                  <a:gd name="T0" fmla="*/ 0 w 522"/>
                  <a:gd name="T1" fmla="*/ 155 h 155"/>
                  <a:gd name="T2" fmla="*/ 384 w 522"/>
                  <a:gd name="T3" fmla="*/ 125 h 155"/>
                  <a:gd name="T4" fmla="*/ 522 w 522"/>
                  <a:gd name="T5" fmla="*/ 0 h 155"/>
                  <a:gd name="T6" fmla="*/ 0 60000 65536"/>
                  <a:gd name="T7" fmla="*/ 0 60000 65536"/>
                  <a:gd name="T8" fmla="*/ 0 60000 65536"/>
                  <a:gd name="T9" fmla="*/ 0 w 522"/>
                  <a:gd name="T10" fmla="*/ 0 h 155"/>
                  <a:gd name="T11" fmla="*/ 522 w 522"/>
                  <a:gd name="T12" fmla="*/ 155 h 155"/>
                </a:gdLst>
                <a:ahLst/>
                <a:cxnLst>
                  <a:cxn ang="T6">
                    <a:pos x="T0" y="T1"/>
                  </a:cxn>
                  <a:cxn ang="T7">
                    <a:pos x="T2" y="T3"/>
                  </a:cxn>
                  <a:cxn ang="T8">
                    <a:pos x="T4" y="T5"/>
                  </a:cxn>
                </a:cxnLst>
                <a:rect l="T9" t="T10" r="T11" b="T12"/>
                <a:pathLst>
                  <a:path w="522" h="155">
                    <a:moveTo>
                      <a:pt x="0" y="155"/>
                    </a:moveTo>
                    <a:cubicBezTo>
                      <a:pt x="64" y="149"/>
                      <a:pt x="297" y="151"/>
                      <a:pt x="384" y="125"/>
                    </a:cubicBezTo>
                    <a:cubicBezTo>
                      <a:pt x="471" y="99"/>
                      <a:pt x="493" y="26"/>
                      <a:pt x="522" y="0"/>
                    </a:cubicBezTo>
                  </a:path>
                </a:pathLst>
              </a:custGeom>
              <a:noFill/>
              <a:ln w="1270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75" name="Freeform 22"/>
              <p:cNvSpPr>
                <a:spLocks/>
              </p:cNvSpPr>
              <p:nvPr/>
            </p:nvSpPr>
            <p:spPr bwMode="auto">
              <a:xfrm flipV="1">
                <a:off x="1920" y="1680"/>
                <a:ext cx="996" cy="346"/>
              </a:xfrm>
              <a:custGeom>
                <a:avLst/>
                <a:gdLst>
                  <a:gd name="T0" fmla="*/ 0 w 996"/>
                  <a:gd name="T1" fmla="*/ 17 h 346"/>
                  <a:gd name="T2" fmla="*/ 384 w 996"/>
                  <a:gd name="T3" fmla="*/ 47 h 346"/>
                  <a:gd name="T4" fmla="*/ 618 w 996"/>
                  <a:gd name="T5" fmla="*/ 299 h 346"/>
                  <a:gd name="T6" fmla="*/ 996 w 996"/>
                  <a:gd name="T7" fmla="*/ 329 h 346"/>
                  <a:gd name="T8" fmla="*/ 0 60000 65536"/>
                  <a:gd name="T9" fmla="*/ 0 60000 65536"/>
                  <a:gd name="T10" fmla="*/ 0 60000 65536"/>
                  <a:gd name="T11" fmla="*/ 0 60000 65536"/>
                  <a:gd name="T12" fmla="*/ 0 w 996"/>
                  <a:gd name="T13" fmla="*/ 0 h 346"/>
                  <a:gd name="T14" fmla="*/ 996 w 996"/>
                  <a:gd name="T15" fmla="*/ 346 h 346"/>
                </a:gdLst>
                <a:ahLst/>
                <a:cxnLst>
                  <a:cxn ang="T8">
                    <a:pos x="T0" y="T1"/>
                  </a:cxn>
                  <a:cxn ang="T9">
                    <a:pos x="T2" y="T3"/>
                  </a:cxn>
                  <a:cxn ang="T10">
                    <a:pos x="T4" y="T5"/>
                  </a:cxn>
                  <a:cxn ang="T11">
                    <a:pos x="T6" y="T7"/>
                  </a:cxn>
                </a:cxnLst>
                <a:rect l="T12" t="T13" r="T14" b="T15"/>
                <a:pathLst>
                  <a:path w="996" h="346">
                    <a:moveTo>
                      <a:pt x="0" y="17"/>
                    </a:moveTo>
                    <a:cubicBezTo>
                      <a:pt x="64" y="23"/>
                      <a:pt x="281" y="0"/>
                      <a:pt x="384" y="47"/>
                    </a:cubicBezTo>
                    <a:cubicBezTo>
                      <a:pt x="487" y="94"/>
                      <a:pt x="516" y="252"/>
                      <a:pt x="618" y="299"/>
                    </a:cubicBezTo>
                    <a:cubicBezTo>
                      <a:pt x="720" y="346"/>
                      <a:pt x="917" y="323"/>
                      <a:pt x="996" y="329"/>
                    </a:cubicBezTo>
                  </a:path>
                </a:pathLst>
              </a:custGeom>
              <a:noFill/>
              <a:ln w="1270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76" name="Line 23"/>
              <p:cNvSpPr>
                <a:spLocks noChangeShapeType="1"/>
              </p:cNvSpPr>
              <p:nvPr/>
            </p:nvSpPr>
            <p:spPr bwMode="auto">
              <a:xfrm>
                <a:off x="3072" y="1872"/>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77" name="Rectangle 24"/>
              <p:cNvSpPr>
                <a:spLocks noChangeArrowheads="1"/>
              </p:cNvSpPr>
              <p:nvPr/>
            </p:nvSpPr>
            <p:spPr bwMode="auto">
              <a:xfrm>
                <a:off x="432" y="1737"/>
                <a:ext cx="123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spcBef>
                    <a:spcPct val="0"/>
                  </a:spcBef>
                  <a:spcAft>
                    <a:spcPct val="50000"/>
                  </a:spcAft>
                  <a:buFontTx/>
                  <a:buBlip>
                    <a:blip r:embed="rId2"/>
                  </a:buBlip>
                </a:pPr>
                <a:r>
                  <a:rPr lang="de-DE" b="1"/>
                  <a:t> </a:t>
                </a:r>
                <a:r>
                  <a:rPr lang="de-DE" sz="2400" b="1"/>
                  <a:t>cross</a:t>
                </a:r>
                <a:r>
                  <a:rPr lang="de-DE" b="1"/>
                  <a:t>-</a:t>
                </a:r>
                <a:r>
                  <a:rPr lang="de-DE" sz="2400" b="1"/>
                  <a:t>over</a:t>
                </a:r>
              </a:p>
            </p:txBody>
          </p:sp>
          <p:sp>
            <p:nvSpPr>
              <p:cNvPr id="13378" name="Freeform 25"/>
              <p:cNvSpPr>
                <a:spLocks/>
              </p:cNvSpPr>
              <p:nvPr/>
            </p:nvSpPr>
            <p:spPr bwMode="auto">
              <a:xfrm>
                <a:off x="3744" y="1950"/>
                <a:ext cx="522" cy="155"/>
              </a:xfrm>
              <a:custGeom>
                <a:avLst/>
                <a:gdLst>
                  <a:gd name="T0" fmla="*/ 0 w 522"/>
                  <a:gd name="T1" fmla="*/ 155 h 155"/>
                  <a:gd name="T2" fmla="*/ 384 w 522"/>
                  <a:gd name="T3" fmla="*/ 125 h 155"/>
                  <a:gd name="T4" fmla="*/ 522 w 522"/>
                  <a:gd name="T5" fmla="*/ 0 h 155"/>
                  <a:gd name="T6" fmla="*/ 0 60000 65536"/>
                  <a:gd name="T7" fmla="*/ 0 60000 65536"/>
                  <a:gd name="T8" fmla="*/ 0 60000 65536"/>
                  <a:gd name="T9" fmla="*/ 0 w 522"/>
                  <a:gd name="T10" fmla="*/ 0 h 155"/>
                  <a:gd name="T11" fmla="*/ 522 w 522"/>
                  <a:gd name="T12" fmla="*/ 155 h 155"/>
                </a:gdLst>
                <a:ahLst/>
                <a:cxnLst>
                  <a:cxn ang="T6">
                    <a:pos x="T0" y="T1"/>
                  </a:cxn>
                  <a:cxn ang="T7">
                    <a:pos x="T2" y="T3"/>
                  </a:cxn>
                  <a:cxn ang="T8">
                    <a:pos x="T4" y="T5"/>
                  </a:cxn>
                </a:cxnLst>
                <a:rect l="T9" t="T10" r="T11" b="T12"/>
                <a:pathLst>
                  <a:path w="522" h="155">
                    <a:moveTo>
                      <a:pt x="0" y="155"/>
                    </a:moveTo>
                    <a:cubicBezTo>
                      <a:pt x="64" y="149"/>
                      <a:pt x="297" y="151"/>
                      <a:pt x="384" y="125"/>
                    </a:cubicBezTo>
                    <a:cubicBezTo>
                      <a:pt x="471" y="99"/>
                      <a:pt x="493" y="26"/>
                      <a:pt x="522" y="0"/>
                    </a:cubicBezTo>
                  </a:path>
                </a:pathLst>
              </a:custGeom>
              <a:noFill/>
              <a:ln w="1270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79" name="Freeform 26"/>
              <p:cNvSpPr>
                <a:spLocks/>
              </p:cNvSpPr>
              <p:nvPr/>
            </p:nvSpPr>
            <p:spPr bwMode="auto">
              <a:xfrm flipV="1">
                <a:off x="3744" y="1680"/>
                <a:ext cx="522" cy="155"/>
              </a:xfrm>
              <a:custGeom>
                <a:avLst/>
                <a:gdLst>
                  <a:gd name="T0" fmla="*/ 0 w 522"/>
                  <a:gd name="T1" fmla="*/ 155 h 155"/>
                  <a:gd name="T2" fmla="*/ 384 w 522"/>
                  <a:gd name="T3" fmla="*/ 125 h 155"/>
                  <a:gd name="T4" fmla="*/ 522 w 522"/>
                  <a:gd name="T5" fmla="*/ 0 h 155"/>
                  <a:gd name="T6" fmla="*/ 0 60000 65536"/>
                  <a:gd name="T7" fmla="*/ 0 60000 65536"/>
                  <a:gd name="T8" fmla="*/ 0 60000 65536"/>
                  <a:gd name="T9" fmla="*/ 0 w 522"/>
                  <a:gd name="T10" fmla="*/ 0 h 155"/>
                  <a:gd name="T11" fmla="*/ 522 w 522"/>
                  <a:gd name="T12" fmla="*/ 155 h 155"/>
                </a:gdLst>
                <a:ahLst/>
                <a:cxnLst>
                  <a:cxn ang="T6">
                    <a:pos x="T0" y="T1"/>
                  </a:cxn>
                  <a:cxn ang="T7">
                    <a:pos x="T2" y="T3"/>
                  </a:cxn>
                  <a:cxn ang="T8">
                    <a:pos x="T4" y="T5"/>
                  </a:cxn>
                </a:cxnLst>
                <a:rect l="T9" t="T10" r="T11" b="T12"/>
                <a:pathLst>
                  <a:path w="522" h="155">
                    <a:moveTo>
                      <a:pt x="0" y="155"/>
                    </a:moveTo>
                    <a:cubicBezTo>
                      <a:pt x="64" y="149"/>
                      <a:pt x="297" y="151"/>
                      <a:pt x="384" y="125"/>
                    </a:cubicBezTo>
                    <a:cubicBezTo>
                      <a:pt x="471" y="99"/>
                      <a:pt x="493" y="26"/>
                      <a:pt x="522" y="0"/>
                    </a:cubicBezTo>
                  </a:path>
                </a:pathLst>
              </a:custGeom>
              <a:noFill/>
              <a:ln w="127000">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80" name="Freeform 27"/>
              <p:cNvSpPr>
                <a:spLocks/>
              </p:cNvSpPr>
              <p:nvPr/>
            </p:nvSpPr>
            <p:spPr bwMode="auto">
              <a:xfrm flipH="1" flipV="1">
                <a:off x="4224" y="1680"/>
                <a:ext cx="522" cy="155"/>
              </a:xfrm>
              <a:custGeom>
                <a:avLst/>
                <a:gdLst>
                  <a:gd name="T0" fmla="*/ 0 w 522"/>
                  <a:gd name="T1" fmla="*/ 155 h 155"/>
                  <a:gd name="T2" fmla="*/ 384 w 522"/>
                  <a:gd name="T3" fmla="*/ 125 h 155"/>
                  <a:gd name="T4" fmla="*/ 522 w 522"/>
                  <a:gd name="T5" fmla="*/ 0 h 155"/>
                  <a:gd name="T6" fmla="*/ 0 60000 65536"/>
                  <a:gd name="T7" fmla="*/ 0 60000 65536"/>
                  <a:gd name="T8" fmla="*/ 0 60000 65536"/>
                  <a:gd name="T9" fmla="*/ 0 w 522"/>
                  <a:gd name="T10" fmla="*/ 0 h 155"/>
                  <a:gd name="T11" fmla="*/ 522 w 522"/>
                  <a:gd name="T12" fmla="*/ 155 h 155"/>
                </a:gdLst>
                <a:ahLst/>
                <a:cxnLst>
                  <a:cxn ang="T6">
                    <a:pos x="T0" y="T1"/>
                  </a:cxn>
                  <a:cxn ang="T7">
                    <a:pos x="T2" y="T3"/>
                  </a:cxn>
                  <a:cxn ang="T8">
                    <a:pos x="T4" y="T5"/>
                  </a:cxn>
                </a:cxnLst>
                <a:rect l="T9" t="T10" r="T11" b="T12"/>
                <a:pathLst>
                  <a:path w="522" h="155">
                    <a:moveTo>
                      <a:pt x="0" y="155"/>
                    </a:moveTo>
                    <a:cubicBezTo>
                      <a:pt x="64" y="149"/>
                      <a:pt x="297" y="151"/>
                      <a:pt x="384" y="125"/>
                    </a:cubicBezTo>
                    <a:cubicBezTo>
                      <a:pt x="471" y="99"/>
                      <a:pt x="493" y="26"/>
                      <a:pt x="522" y="0"/>
                    </a:cubicBezTo>
                  </a:path>
                </a:pathLst>
              </a:custGeom>
              <a:noFill/>
              <a:ln w="1270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grpSp>
        <p:nvGrpSpPr>
          <p:cNvPr id="6" name="Group 28"/>
          <p:cNvGrpSpPr>
            <a:grpSpLocks/>
          </p:cNvGrpSpPr>
          <p:nvPr/>
        </p:nvGrpSpPr>
        <p:grpSpPr bwMode="auto">
          <a:xfrm>
            <a:off x="684213" y="4508500"/>
            <a:ext cx="6734175" cy="1401763"/>
            <a:chOff x="438" y="2388"/>
            <a:chExt cx="4242" cy="883"/>
          </a:xfrm>
        </p:grpSpPr>
        <p:sp>
          <p:nvSpPr>
            <p:cNvPr id="13324" name="Line 29"/>
            <p:cNvSpPr>
              <a:spLocks noChangeShapeType="1"/>
            </p:cNvSpPr>
            <p:nvPr/>
          </p:nvSpPr>
          <p:spPr bwMode="auto">
            <a:xfrm>
              <a:off x="3126" y="2772"/>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5" name="Rectangle 30"/>
            <p:cNvSpPr>
              <a:spLocks noChangeArrowheads="1"/>
            </p:cNvSpPr>
            <p:nvPr/>
          </p:nvSpPr>
          <p:spPr bwMode="auto">
            <a:xfrm>
              <a:off x="438" y="2505"/>
              <a:ext cx="109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90500" indent="-190500">
                <a:lnSpc>
                  <a:spcPct val="130000"/>
                </a:lnSpc>
                <a:spcBef>
                  <a:spcPct val="0"/>
                </a:spcBef>
                <a:spcAft>
                  <a:spcPct val="50000"/>
                </a:spcAft>
                <a:buFontTx/>
                <a:buBlip>
                  <a:blip r:embed="rId2"/>
                </a:buBlip>
              </a:pPr>
              <a:r>
                <a:rPr lang="de-DE" sz="2400" b="1"/>
                <a:t>Inversion</a:t>
              </a:r>
            </a:p>
          </p:txBody>
        </p:sp>
        <p:grpSp>
          <p:nvGrpSpPr>
            <p:cNvPr id="13326" name="Group 31"/>
            <p:cNvGrpSpPr>
              <a:grpSpLocks/>
            </p:cNvGrpSpPr>
            <p:nvPr/>
          </p:nvGrpSpPr>
          <p:grpSpPr bwMode="auto">
            <a:xfrm>
              <a:off x="1992" y="2388"/>
              <a:ext cx="846" cy="883"/>
              <a:chOff x="2052" y="2436"/>
              <a:chExt cx="876" cy="961"/>
            </a:xfrm>
          </p:grpSpPr>
          <p:sp>
            <p:nvSpPr>
              <p:cNvPr id="13354" name="Rectangle 32"/>
              <p:cNvSpPr>
                <a:spLocks noChangeArrowheads="1"/>
              </p:cNvSpPr>
              <p:nvPr/>
            </p:nvSpPr>
            <p:spPr bwMode="auto">
              <a:xfrm>
                <a:off x="2064" y="3220"/>
                <a:ext cx="144" cy="70"/>
              </a:xfrm>
              <a:prstGeom prst="rect">
                <a:avLst/>
              </a:prstGeom>
              <a:solidFill>
                <a:schemeClr val="accent1"/>
              </a:solidFill>
              <a:ln w="9525">
                <a:solidFill>
                  <a:schemeClr val="tx1"/>
                </a:solidFill>
                <a:miter lim="800000"/>
                <a:headEnd/>
                <a:tailEnd/>
              </a:ln>
            </p:spPr>
            <p:txBody>
              <a:bodyPr wrap="none" anchor="ctr"/>
              <a:lstStyle/>
              <a:p>
                <a:endParaRPr lang="de-DE"/>
              </a:p>
            </p:txBody>
          </p:sp>
          <p:sp>
            <p:nvSpPr>
              <p:cNvPr id="13355" name="Freeform 33"/>
              <p:cNvSpPr>
                <a:spLocks/>
              </p:cNvSpPr>
              <p:nvPr/>
            </p:nvSpPr>
            <p:spPr bwMode="auto">
              <a:xfrm>
                <a:off x="2210" y="3216"/>
                <a:ext cx="112" cy="74"/>
              </a:xfrm>
              <a:custGeom>
                <a:avLst/>
                <a:gdLst>
                  <a:gd name="T0" fmla="*/ 2 w 112"/>
                  <a:gd name="T1" fmla="*/ 6 h 74"/>
                  <a:gd name="T2" fmla="*/ 100 w 112"/>
                  <a:gd name="T3" fmla="*/ 0 h 74"/>
                  <a:gd name="T4" fmla="*/ 112 w 112"/>
                  <a:gd name="T5" fmla="*/ 64 h 74"/>
                  <a:gd name="T6" fmla="*/ 0 w 112"/>
                  <a:gd name="T7" fmla="*/ 74 h 74"/>
                  <a:gd name="T8" fmla="*/ 2 w 112"/>
                  <a:gd name="T9" fmla="*/ 6 h 74"/>
                  <a:gd name="T10" fmla="*/ 0 60000 65536"/>
                  <a:gd name="T11" fmla="*/ 0 60000 65536"/>
                  <a:gd name="T12" fmla="*/ 0 60000 65536"/>
                  <a:gd name="T13" fmla="*/ 0 60000 65536"/>
                  <a:gd name="T14" fmla="*/ 0 60000 65536"/>
                  <a:gd name="T15" fmla="*/ 0 w 112"/>
                  <a:gd name="T16" fmla="*/ 0 h 74"/>
                  <a:gd name="T17" fmla="*/ 112 w 112"/>
                  <a:gd name="T18" fmla="*/ 74 h 74"/>
                </a:gdLst>
                <a:ahLst/>
                <a:cxnLst>
                  <a:cxn ang="T10">
                    <a:pos x="T0" y="T1"/>
                  </a:cxn>
                  <a:cxn ang="T11">
                    <a:pos x="T2" y="T3"/>
                  </a:cxn>
                  <a:cxn ang="T12">
                    <a:pos x="T4" y="T5"/>
                  </a:cxn>
                  <a:cxn ang="T13">
                    <a:pos x="T6" y="T7"/>
                  </a:cxn>
                  <a:cxn ang="T14">
                    <a:pos x="T8" y="T9"/>
                  </a:cxn>
                </a:cxnLst>
                <a:rect l="T15" t="T16" r="T17" b="T18"/>
                <a:pathLst>
                  <a:path w="112" h="74">
                    <a:moveTo>
                      <a:pt x="2" y="6"/>
                    </a:moveTo>
                    <a:lnTo>
                      <a:pt x="100" y="0"/>
                    </a:lnTo>
                    <a:lnTo>
                      <a:pt x="112" y="64"/>
                    </a:lnTo>
                    <a:lnTo>
                      <a:pt x="0" y="74"/>
                    </a:lnTo>
                    <a:lnTo>
                      <a:pt x="2" y="6"/>
                    </a:lnTo>
                    <a:close/>
                  </a:path>
                </a:pathLst>
              </a:custGeom>
              <a:solidFill>
                <a:schemeClr val="accent2"/>
              </a:solidFill>
              <a:ln w="9525">
                <a:solidFill>
                  <a:schemeClr val="tx1"/>
                </a:solidFill>
                <a:round/>
                <a:headEnd/>
                <a:tailEnd/>
              </a:ln>
            </p:spPr>
            <p:txBody>
              <a:bodyPr/>
              <a:lstStyle/>
              <a:p>
                <a:endParaRPr lang="de-DE"/>
              </a:p>
            </p:txBody>
          </p:sp>
          <p:sp>
            <p:nvSpPr>
              <p:cNvPr id="13356" name="Freeform 34"/>
              <p:cNvSpPr>
                <a:spLocks/>
              </p:cNvSpPr>
              <p:nvPr/>
            </p:nvSpPr>
            <p:spPr bwMode="auto">
              <a:xfrm>
                <a:off x="2492" y="3042"/>
                <a:ext cx="172" cy="153"/>
              </a:xfrm>
              <a:custGeom>
                <a:avLst/>
                <a:gdLst>
                  <a:gd name="T0" fmla="*/ 0 w 172"/>
                  <a:gd name="T1" fmla="*/ 101 h 153"/>
                  <a:gd name="T2" fmla="*/ 112 w 172"/>
                  <a:gd name="T3" fmla="*/ 0 h 153"/>
                  <a:gd name="T4" fmla="*/ 172 w 172"/>
                  <a:gd name="T5" fmla="*/ 51 h 153"/>
                  <a:gd name="T6" fmla="*/ 88 w 172"/>
                  <a:gd name="T7" fmla="*/ 124 h 153"/>
                  <a:gd name="T8" fmla="*/ 46 w 172"/>
                  <a:gd name="T9" fmla="*/ 153 h 153"/>
                  <a:gd name="T10" fmla="*/ 0 w 172"/>
                  <a:gd name="T11" fmla="*/ 101 h 153"/>
                  <a:gd name="T12" fmla="*/ 0 60000 65536"/>
                  <a:gd name="T13" fmla="*/ 0 60000 65536"/>
                  <a:gd name="T14" fmla="*/ 0 60000 65536"/>
                  <a:gd name="T15" fmla="*/ 0 60000 65536"/>
                  <a:gd name="T16" fmla="*/ 0 60000 65536"/>
                  <a:gd name="T17" fmla="*/ 0 60000 65536"/>
                  <a:gd name="T18" fmla="*/ 0 w 172"/>
                  <a:gd name="T19" fmla="*/ 0 h 153"/>
                  <a:gd name="T20" fmla="*/ 172 w 172"/>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72" h="153">
                    <a:moveTo>
                      <a:pt x="0" y="101"/>
                    </a:moveTo>
                    <a:lnTo>
                      <a:pt x="112" y="0"/>
                    </a:lnTo>
                    <a:lnTo>
                      <a:pt x="172" y="51"/>
                    </a:lnTo>
                    <a:lnTo>
                      <a:pt x="88" y="124"/>
                    </a:lnTo>
                    <a:lnTo>
                      <a:pt x="46" y="153"/>
                    </a:lnTo>
                    <a:lnTo>
                      <a:pt x="0" y="101"/>
                    </a:lnTo>
                    <a:close/>
                  </a:path>
                </a:pathLst>
              </a:custGeom>
              <a:solidFill>
                <a:srgbClr val="FF9900"/>
              </a:solidFill>
              <a:ln w="9525">
                <a:solidFill>
                  <a:schemeClr val="tx1"/>
                </a:solidFill>
                <a:round/>
                <a:headEnd/>
                <a:tailEnd/>
              </a:ln>
            </p:spPr>
            <p:txBody>
              <a:bodyPr/>
              <a:lstStyle/>
              <a:p>
                <a:endParaRPr lang="de-DE"/>
              </a:p>
            </p:txBody>
          </p:sp>
          <p:sp>
            <p:nvSpPr>
              <p:cNvPr id="13357" name="Freeform 35"/>
              <p:cNvSpPr>
                <a:spLocks/>
              </p:cNvSpPr>
              <p:nvPr/>
            </p:nvSpPr>
            <p:spPr bwMode="auto">
              <a:xfrm>
                <a:off x="2607" y="2912"/>
                <a:ext cx="162" cy="178"/>
              </a:xfrm>
              <a:custGeom>
                <a:avLst/>
                <a:gdLst>
                  <a:gd name="T0" fmla="*/ 0 w 162"/>
                  <a:gd name="T1" fmla="*/ 125 h 178"/>
                  <a:gd name="T2" fmla="*/ 96 w 162"/>
                  <a:gd name="T3" fmla="*/ 0 h 178"/>
                  <a:gd name="T4" fmla="*/ 162 w 162"/>
                  <a:gd name="T5" fmla="*/ 22 h 178"/>
                  <a:gd name="T6" fmla="*/ 108 w 162"/>
                  <a:gd name="T7" fmla="*/ 123 h 178"/>
                  <a:gd name="T8" fmla="*/ 59 w 162"/>
                  <a:gd name="T9" fmla="*/ 178 h 178"/>
                  <a:gd name="T10" fmla="*/ 0 w 162"/>
                  <a:gd name="T11" fmla="*/ 125 h 178"/>
                  <a:gd name="T12" fmla="*/ 0 60000 65536"/>
                  <a:gd name="T13" fmla="*/ 0 60000 65536"/>
                  <a:gd name="T14" fmla="*/ 0 60000 65536"/>
                  <a:gd name="T15" fmla="*/ 0 60000 65536"/>
                  <a:gd name="T16" fmla="*/ 0 60000 65536"/>
                  <a:gd name="T17" fmla="*/ 0 60000 65536"/>
                  <a:gd name="T18" fmla="*/ 0 w 162"/>
                  <a:gd name="T19" fmla="*/ 0 h 178"/>
                  <a:gd name="T20" fmla="*/ 162 w 162"/>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162" h="178">
                    <a:moveTo>
                      <a:pt x="0" y="125"/>
                    </a:moveTo>
                    <a:lnTo>
                      <a:pt x="96" y="0"/>
                    </a:lnTo>
                    <a:lnTo>
                      <a:pt x="162" y="22"/>
                    </a:lnTo>
                    <a:lnTo>
                      <a:pt x="108" y="123"/>
                    </a:lnTo>
                    <a:lnTo>
                      <a:pt x="59" y="178"/>
                    </a:lnTo>
                    <a:lnTo>
                      <a:pt x="0" y="125"/>
                    </a:lnTo>
                    <a:close/>
                  </a:path>
                </a:pathLst>
              </a:custGeom>
              <a:solidFill>
                <a:srgbClr val="FF0000"/>
              </a:solidFill>
              <a:ln w="9525">
                <a:solidFill>
                  <a:schemeClr val="tx1"/>
                </a:solidFill>
                <a:round/>
                <a:headEnd/>
                <a:tailEnd/>
              </a:ln>
            </p:spPr>
            <p:txBody>
              <a:bodyPr/>
              <a:lstStyle/>
              <a:p>
                <a:endParaRPr lang="de-DE"/>
              </a:p>
            </p:txBody>
          </p:sp>
          <p:sp>
            <p:nvSpPr>
              <p:cNvPr id="13358" name="Freeform 36"/>
              <p:cNvSpPr>
                <a:spLocks/>
              </p:cNvSpPr>
              <p:nvPr/>
            </p:nvSpPr>
            <p:spPr bwMode="auto">
              <a:xfrm>
                <a:off x="2708" y="2810"/>
                <a:ext cx="102" cy="124"/>
              </a:xfrm>
              <a:custGeom>
                <a:avLst/>
                <a:gdLst>
                  <a:gd name="T0" fmla="*/ 0 w 102"/>
                  <a:gd name="T1" fmla="*/ 99 h 124"/>
                  <a:gd name="T2" fmla="*/ 22 w 102"/>
                  <a:gd name="T3" fmla="*/ 51 h 124"/>
                  <a:gd name="T4" fmla="*/ 31 w 102"/>
                  <a:gd name="T5" fmla="*/ 4 h 124"/>
                  <a:gd name="T6" fmla="*/ 102 w 102"/>
                  <a:gd name="T7" fmla="*/ 0 h 124"/>
                  <a:gd name="T8" fmla="*/ 87 w 102"/>
                  <a:gd name="T9" fmla="*/ 61 h 124"/>
                  <a:gd name="T10" fmla="*/ 61 w 102"/>
                  <a:gd name="T11" fmla="*/ 124 h 124"/>
                  <a:gd name="T12" fmla="*/ 0 w 102"/>
                  <a:gd name="T13" fmla="*/ 99 h 124"/>
                  <a:gd name="T14" fmla="*/ 0 60000 65536"/>
                  <a:gd name="T15" fmla="*/ 0 60000 65536"/>
                  <a:gd name="T16" fmla="*/ 0 60000 65536"/>
                  <a:gd name="T17" fmla="*/ 0 60000 65536"/>
                  <a:gd name="T18" fmla="*/ 0 60000 65536"/>
                  <a:gd name="T19" fmla="*/ 0 60000 65536"/>
                  <a:gd name="T20" fmla="*/ 0 60000 65536"/>
                  <a:gd name="T21" fmla="*/ 0 w 102"/>
                  <a:gd name="T22" fmla="*/ 0 h 124"/>
                  <a:gd name="T23" fmla="*/ 102 w 102"/>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24">
                    <a:moveTo>
                      <a:pt x="0" y="99"/>
                    </a:moveTo>
                    <a:lnTo>
                      <a:pt x="22" y="51"/>
                    </a:lnTo>
                    <a:lnTo>
                      <a:pt x="31" y="4"/>
                    </a:lnTo>
                    <a:lnTo>
                      <a:pt x="102" y="0"/>
                    </a:lnTo>
                    <a:lnTo>
                      <a:pt x="87" y="61"/>
                    </a:lnTo>
                    <a:lnTo>
                      <a:pt x="61" y="124"/>
                    </a:lnTo>
                    <a:lnTo>
                      <a:pt x="0" y="99"/>
                    </a:lnTo>
                    <a:close/>
                  </a:path>
                </a:pathLst>
              </a:custGeom>
              <a:solidFill>
                <a:srgbClr val="3366FF"/>
              </a:solidFill>
              <a:ln w="9525">
                <a:solidFill>
                  <a:schemeClr val="tx1"/>
                </a:solidFill>
                <a:round/>
                <a:headEnd/>
                <a:tailEnd/>
              </a:ln>
            </p:spPr>
            <p:txBody>
              <a:bodyPr/>
              <a:lstStyle/>
              <a:p>
                <a:endParaRPr lang="de-DE"/>
              </a:p>
            </p:txBody>
          </p:sp>
          <p:sp>
            <p:nvSpPr>
              <p:cNvPr id="13359" name="Freeform 37"/>
              <p:cNvSpPr>
                <a:spLocks/>
              </p:cNvSpPr>
              <p:nvPr/>
            </p:nvSpPr>
            <p:spPr bwMode="auto">
              <a:xfrm>
                <a:off x="2703" y="2637"/>
                <a:ext cx="108" cy="174"/>
              </a:xfrm>
              <a:custGeom>
                <a:avLst/>
                <a:gdLst>
                  <a:gd name="T0" fmla="*/ 39 w 108"/>
                  <a:gd name="T1" fmla="*/ 174 h 174"/>
                  <a:gd name="T2" fmla="*/ 26 w 108"/>
                  <a:gd name="T3" fmla="*/ 93 h 174"/>
                  <a:gd name="T4" fmla="*/ 0 w 108"/>
                  <a:gd name="T5" fmla="*/ 26 h 174"/>
                  <a:gd name="T6" fmla="*/ 71 w 108"/>
                  <a:gd name="T7" fmla="*/ 0 h 174"/>
                  <a:gd name="T8" fmla="*/ 96 w 108"/>
                  <a:gd name="T9" fmla="*/ 57 h 174"/>
                  <a:gd name="T10" fmla="*/ 108 w 108"/>
                  <a:gd name="T11" fmla="*/ 111 h 174"/>
                  <a:gd name="T12" fmla="*/ 105 w 108"/>
                  <a:gd name="T13" fmla="*/ 171 h 174"/>
                  <a:gd name="T14" fmla="*/ 39 w 108"/>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74"/>
                  <a:gd name="T26" fmla="*/ 108 w 108"/>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74">
                    <a:moveTo>
                      <a:pt x="39" y="174"/>
                    </a:moveTo>
                    <a:lnTo>
                      <a:pt x="26" y="93"/>
                    </a:lnTo>
                    <a:lnTo>
                      <a:pt x="0" y="26"/>
                    </a:lnTo>
                    <a:lnTo>
                      <a:pt x="71" y="0"/>
                    </a:lnTo>
                    <a:lnTo>
                      <a:pt x="96" y="57"/>
                    </a:lnTo>
                    <a:lnTo>
                      <a:pt x="108" y="111"/>
                    </a:lnTo>
                    <a:lnTo>
                      <a:pt x="105" y="171"/>
                    </a:lnTo>
                    <a:lnTo>
                      <a:pt x="39" y="174"/>
                    </a:lnTo>
                    <a:close/>
                  </a:path>
                </a:pathLst>
              </a:custGeom>
              <a:solidFill>
                <a:srgbClr val="00FFFF"/>
              </a:solidFill>
              <a:ln w="9525">
                <a:solidFill>
                  <a:schemeClr val="tx1"/>
                </a:solidFill>
                <a:round/>
                <a:headEnd/>
                <a:tailEnd/>
              </a:ln>
            </p:spPr>
            <p:txBody>
              <a:bodyPr/>
              <a:lstStyle/>
              <a:p>
                <a:endParaRPr lang="de-DE"/>
              </a:p>
            </p:txBody>
          </p:sp>
          <p:sp>
            <p:nvSpPr>
              <p:cNvPr id="13360" name="Freeform 38"/>
              <p:cNvSpPr>
                <a:spLocks/>
              </p:cNvSpPr>
              <p:nvPr/>
            </p:nvSpPr>
            <p:spPr bwMode="auto">
              <a:xfrm>
                <a:off x="2570" y="2469"/>
                <a:ext cx="202" cy="194"/>
              </a:xfrm>
              <a:custGeom>
                <a:avLst/>
                <a:gdLst>
                  <a:gd name="T0" fmla="*/ 133 w 202"/>
                  <a:gd name="T1" fmla="*/ 194 h 194"/>
                  <a:gd name="T2" fmla="*/ 69 w 202"/>
                  <a:gd name="T3" fmla="*/ 108 h 194"/>
                  <a:gd name="T4" fmla="*/ 0 w 202"/>
                  <a:gd name="T5" fmla="*/ 62 h 194"/>
                  <a:gd name="T6" fmla="*/ 33 w 202"/>
                  <a:gd name="T7" fmla="*/ 0 h 194"/>
                  <a:gd name="T8" fmla="*/ 97 w 202"/>
                  <a:gd name="T9" fmla="*/ 35 h 194"/>
                  <a:gd name="T10" fmla="*/ 153 w 202"/>
                  <a:gd name="T11" fmla="*/ 90 h 194"/>
                  <a:gd name="T12" fmla="*/ 202 w 202"/>
                  <a:gd name="T13" fmla="*/ 165 h 194"/>
                  <a:gd name="T14" fmla="*/ 133 w 202"/>
                  <a:gd name="T15" fmla="*/ 194 h 194"/>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94"/>
                  <a:gd name="T26" fmla="*/ 202 w 202"/>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94">
                    <a:moveTo>
                      <a:pt x="133" y="194"/>
                    </a:moveTo>
                    <a:lnTo>
                      <a:pt x="69" y="108"/>
                    </a:lnTo>
                    <a:lnTo>
                      <a:pt x="0" y="62"/>
                    </a:lnTo>
                    <a:lnTo>
                      <a:pt x="33" y="0"/>
                    </a:lnTo>
                    <a:lnTo>
                      <a:pt x="97" y="35"/>
                    </a:lnTo>
                    <a:lnTo>
                      <a:pt x="153" y="90"/>
                    </a:lnTo>
                    <a:lnTo>
                      <a:pt x="202" y="165"/>
                    </a:lnTo>
                    <a:lnTo>
                      <a:pt x="133" y="194"/>
                    </a:lnTo>
                    <a:close/>
                  </a:path>
                </a:pathLst>
              </a:custGeom>
              <a:solidFill>
                <a:srgbClr val="FFCC00"/>
              </a:solidFill>
              <a:ln w="9525">
                <a:solidFill>
                  <a:schemeClr val="tx1"/>
                </a:solidFill>
                <a:round/>
                <a:headEnd/>
                <a:tailEnd/>
              </a:ln>
            </p:spPr>
            <p:txBody>
              <a:bodyPr/>
              <a:lstStyle/>
              <a:p>
                <a:endParaRPr lang="de-DE"/>
              </a:p>
            </p:txBody>
          </p:sp>
          <p:sp>
            <p:nvSpPr>
              <p:cNvPr id="13361" name="Freeform 39"/>
              <p:cNvSpPr>
                <a:spLocks/>
              </p:cNvSpPr>
              <p:nvPr/>
            </p:nvSpPr>
            <p:spPr bwMode="auto">
              <a:xfrm>
                <a:off x="2310" y="2451"/>
                <a:ext cx="290" cy="102"/>
              </a:xfrm>
              <a:custGeom>
                <a:avLst/>
                <a:gdLst>
                  <a:gd name="T0" fmla="*/ 260 w 290"/>
                  <a:gd name="T1" fmla="*/ 83 h 102"/>
                  <a:gd name="T2" fmla="*/ 158 w 290"/>
                  <a:gd name="T3" fmla="*/ 69 h 102"/>
                  <a:gd name="T4" fmla="*/ 32 w 290"/>
                  <a:gd name="T5" fmla="*/ 102 h 102"/>
                  <a:gd name="T6" fmla="*/ 0 w 290"/>
                  <a:gd name="T7" fmla="*/ 33 h 102"/>
                  <a:gd name="T8" fmla="*/ 131 w 290"/>
                  <a:gd name="T9" fmla="*/ 0 h 102"/>
                  <a:gd name="T10" fmla="*/ 225 w 290"/>
                  <a:gd name="T11" fmla="*/ 0 h 102"/>
                  <a:gd name="T12" fmla="*/ 290 w 290"/>
                  <a:gd name="T13" fmla="*/ 18 h 102"/>
                  <a:gd name="T14" fmla="*/ 260 w 290"/>
                  <a:gd name="T15" fmla="*/ 83 h 102"/>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102"/>
                  <a:gd name="T26" fmla="*/ 290 w 29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102">
                    <a:moveTo>
                      <a:pt x="260" y="83"/>
                    </a:moveTo>
                    <a:lnTo>
                      <a:pt x="158" y="69"/>
                    </a:lnTo>
                    <a:lnTo>
                      <a:pt x="32" y="102"/>
                    </a:lnTo>
                    <a:lnTo>
                      <a:pt x="0" y="33"/>
                    </a:lnTo>
                    <a:lnTo>
                      <a:pt x="131" y="0"/>
                    </a:lnTo>
                    <a:lnTo>
                      <a:pt x="225" y="0"/>
                    </a:lnTo>
                    <a:lnTo>
                      <a:pt x="290" y="18"/>
                    </a:lnTo>
                    <a:lnTo>
                      <a:pt x="260" y="83"/>
                    </a:lnTo>
                    <a:close/>
                  </a:path>
                </a:pathLst>
              </a:custGeom>
              <a:solidFill>
                <a:srgbClr val="FF9900"/>
              </a:solidFill>
              <a:ln w="9525">
                <a:solidFill>
                  <a:schemeClr val="tx1"/>
                </a:solidFill>
                <a:round/>
                <a:headEnd/>
                <a:tailEnd/>
              </a:ln>
            </p:spPr>
            <p:txBody>
              <a:bodyPr/>
              <a:lstStyle/>
              <a:p>
                <a:endParaRPr lang="de-DE"/>
              </a:p>
            </p:txBody>
          </p:sp>
          <p:sp>
            <p:nvSpPr>
              <p:cNvPr id="13362" name="Freeform 40"/>
              <p:cNvSpPr>
                <a:spLocks/>
              </p:cNvSpPr>
              <p:nvPr/>
            </p:nvSpPr>
            <p:spPr bwMode="auto">
              <a:xfrm>
                <a:off x="2183" y="2735"/>
                <a:ext cx="102" cy="199"/>
              </a:xfrm>
              <a:custGeom>
                <a:avLst/>
                <a:gdLst>
                  <a:gd name="T0" fmla="*/ 85 w 102"/>
                  <a:gd name="T1" fmla="*/ 6 h 199"/>
                  <a:gd name="T2" fmla="*/ 90 w 102"/>
                  <a:gd name="T3" fmla="*/ 88 h 199"/>
                  <a:gd name="T4" fmla="*/ 102 w 102"/>
                  <a:gd name="T5" fmla="*/ 183 h 199"/>
                  <a:gd name="T6" fmla="*/ 19 w 102"/>
                  <a:gd name="T7" fmla="*/ 199 h 199"/>
                  <a:gd name="T8" fmla="*/ 9 w 102"/>
                  <a:gd name="T9" fmla="*/ 151 h 199"/>
                  <a:gd name="T10" fmla="*/ 1 w 102"/>
                  <a:gd name="T11" fmla="*/ 93 h 199"/>
                  <a:gd name="T12" fmla="*/ 0 w 102"/>
                  <a:gd name="T13" fmla="*/ 46 h 199"/>
                  <a:gd name="T14" fmla="*/ 1 w 102"/>
                  <a:gd name="T15" fmla="*/ 0 h 199"/>
                  <a:gd name="T16" fmla="*/ 85 w 102"/>
                  <a:gd name="T17" fmla="*/ 6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99"/>
                  <a:gd name="T29" fmla="*/ 102 w 102"/>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99">
                    <a:moveTo>
                      <a:pt x="85" y="6"/>
                    </a:moveTo>
                    <a:lnTo>
                      <a:pt x="90" y="88"/>
                    </a:lnTo>
                    <a:lnTo>
                      <a:pt x="102" y="183"/>
                    </a:lnTo>
                    <a:lnTo>
                      <a:pt x="19" y="199"/>
                    </a:lnTo>
                    <a:lnTo>
                      <a:pt x="9" y="151"/>
                    </a:lnTo>
                    <a:lnTo>
                      <a:pt x="1" y="93"/>
                    </a:lnTo>
                    <a:lnTo>
                      <a:pt x="0" y="46"/>
                    </a:lnTo>
                    <a:lnTo>
                      <a:pt x="1" y="0"/>
                    </a:lnTo>
                    <a:lnTo>
                      <a:pt x="85" y="6"/>
                    </a:lnTo>
                    <a:close/>
                  </a:path>
                </a:pathLst>
              </a:custGeom>
              <a:solidFill>
                <a:srgbClr val="3366CC"/>
              </a:solidFill>
              <a:ln w="9525">
                <a:solidFill>
                  <a:schemeClr val="tx1"/>
                </a:solidFill>
                <a:round/>
                <a:headEnd/>
                <a:tailEnd/>
              </a:ln>
            </p:spPr>
            <p:txBody>
              <a:bodyPr/>
              <a:lstStyle/>
              <a:p>
                <a:endParaRPr lang="de-DE"/>
              </a:p>
            </p:txBody>
          </p:sp>
          <p:sp>
            <p:nvSpPr>
              <p:cNvPr id="13363" name="Freeform 41"/>
              <p:cNvSpPr>
                <a:spLocks/>
              </p:cNvSpPr>
              <p:nvPr/>
            </p:nvSpPr>
            <p:spPr bwMode="auto">
              <a:xfrm>
                <a:off x="2180" y="2489"/>
                <a:ext cx="160" cy="255"/>
              </a:xfrm>
              <a:custGeom>
                <a:avLst/>
                <a:gdLst>
                  <a:gd name="T0" fmla="*/ 160 w 160"/>
                  <a:gd name="T1" fmla="*/ 64 h 255"/>
                  <a:gd name="T2" fmla="*/ 106 w 160"/>
                  <a:gd name="T3" fmla="*/ 139 h 255"/>
                  <a:gd name="T4" fmla="*/ 87 w 160"/>
                  <a:gd name="T5" fmla="*/ 255 h 255"/>
                  <a:gd name="T6" fmla="*/ 0 w 160"/>
                  <a:gd name="T7" fmla="*/ 247 h 255"/>
                  <a:gd name="T8" fmla="*/ 9 w 160"/>
                  <a:gd name="T9" fmla="*/ 166 h 255"/>
                  <a:gd name="T10" fmla="*/ 18 w 160"/>
                  <a:gd name="T11" fmla="*/ 121 h 255"/>
                  <a:gd name="T12" fmla="*/ 40 w 160"/>
                  <a:gd name="T13" fmla="*/ 57 h 255"/>
                  <a:gd name="T14" fmla="*/ 78 w 160"/>
                  <a:gd name="T15" fmla="*/ 24 h 255"/>
                  <a:gd name="T16" fmla="*/ 129 w 160"/>
                  <a:gd name="T17" fmla="*/ 0 h 255"/>
                  <a:gd name="T18" fmla="*/ 160 w 160"/>
                  <a:gd name="T19" fmla="*/ 64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255"/>
                  <a:gd name="T32" fmla="*/ 160 w 160"/>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255">
                    <a:moveTo>
                      <a:pt x="160" y="64"/>
                    </a:moveTo>
                    <a:lnTo>
                      <a:pt x="106" y="139"/>
                    </a:lnTo>
                    <a:lnTo>
                      <a:pt x="87" y="255"/>
                    </a:lnTo>
                    <a:lnTo>
                      <a:pt x="0" y="247"/>
                    </a:lnTo>
                    <a:lnTo>
                      <a:pt x="9" y="166"/>
                    </a:lnTo>
                    <a:lnTo>
                      <a:pt x="18" y="121"/>
                    </a:lnTo>
                    <a:lnTo>
                      <a:pt x="40" y="57"/>
                    </a:lnTo>
                    <a:lnTo>
                      <a:pt x="78" y="24"/>
                    </a:lnTo>
                    <a:lnTo>
                      <a:pt x="129" y="0"/>
                    </a:lnTo>
                    <a:lnTo>
                      <a:pt x="160" y="64"/>
                    </a:lnTo>
                    <a:close/>
                  </a:path>
                </a:pathLst>
              </a:custGeom>
              <a:solidFill>
                <a:srgbClr val="FF0000"/>
              </a:solidFill>
              <a:ln w="9525">
                <a:solidFill>
                  <a:schemeClr val="tx1"/>
                </a:solidFill>
                <a:round/>
                <a:headEnd/>
                <a:tailEnd/>
              </a:ln>
            </p:spPr>
            <p:txBody>
              <a:bodyPr/>
              <a:lstStyle/>
              <a:p>
                <a:endParaRPr lang="de-DE"/>
              </a:p>
            </p:txBody>
          </p:sp>
          <p:sp>
            <p:nvSpPr>
              <p:cNvPr id="13364" name="Freeform 42"/>
              <p:cNvSpPr>
                <a:spLocks/>
              </p:cNvSpPr>
              <p:nvPr/>
            </p:nvSpPr>
            <p:spPr bwMode="auto">
              <a:xfrm>
                <a:off x="2282" y="3053"/>
                <a:ext cx="133" cy="118"/>
              </a:xfrm>
              <a:custGeom>
                <a:avLst/>
                <a:gdLst>
                  <a:gd name="T0" fmla="*/ 133 w 133"/>
                  <a:gd name="T1" fmla="*/ 78 h 118"/>
                  <a:gd name="T2" fmla="*/ 97 w 133"/>
                  <a:gd name="T3" fmla="*/ 42 h 118"/>
                  <a:gd name="T4" fmla="*/ 66 w 133"/>
                  <a:gd name="T5" fmla="*/ 0 h 118"/>
                  <a:gd name="T6" fmla="*/ 0 w 133"/>
                  <a:gd name="T7" fmla="*/ 40 h 118"/>
                  <a:gd name="T8" fmla="*/ 9 w 133"/>
                  <a:gd name="T9" fmla="*/ 48 h 118"/>
                  <a:gd name="T10" fmla="*/ 39 w 133"/>
                  <a:gd name="T11" fmla="*/ 85 h 118"/>
                  <a:gd name="T12" fmla="*/ 73 w 133"/>
                  <a:gd name="T13" fmla="*/ 118 h 118"/>
                  <a:gd name="T14" fmla="*/ 133 w 133"/>
                  <a:gd name="T15" fmla="*/ 78 h 118"/>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8"/>
                  <a:gd name="T26" fmla="*/ 133 w 13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8">
                    <a:moveTo>
                      <a:pt x="133" y="78"/>
                    </a:moveTo>
                    <a:lnTo>
                      <a:pt x="97" y="42"/>
                    </a:lnTo>
                    <a:lnTo>
                      <a:pt x="66" y="0"/>
                    </a:lnTo>
                    <a:lnTo>
                      <a:pt x="0" y="40"/>
                    </a:lnTo>
                    <a:lnTo>
                      <a:pt x="9" y="48"/>
                    </a:lnTo>
                    <a:lnTo>
                      <a:pt x="39" y="85"/>
                    </a:lnTo>
                    <a:lnTo>
                      <a:pt x="73" y="118"/>
                    </a:lnTo>
                    <a:lnTo>
                      <a:pt x="133" y="78"/>
                    </a:lnTo>
                    <a:close/>
                  </a:path>
                </a:pathLst>
              </a:custGeom>
              <a:solidFill>
                <a:srgbClr val="FFCC00"/>
              </a:solidFill>
              <a:ln w="9525">
                <a:solidFill>
                  <a:schemeClr val="tx1"/>
                </a:solidFill>
                <a:round/>
                <a:headEnd/>
                <a:tailEnd/>
              </a:ln>
            </p:spPr>
            <p:txBody>
              <a:bodyPr/>
              <a:lstStyle/>
              <a:p>
                <a:endParaRPr lang="de-DE"/>
              </a:p>
            </p:txBody>
          </p:sp>
          <p:sp>
            <p:nvSpPr>
              <p:cNvPr id="13365" name="Freeform 43"/>
              <p:cNvSpPr>
                <a:spLocks/>
              </p:cNvSpPr>
              <p:nvPr/>
            </p:nvSpPr>
            <p:spPr bwMode="auto">
              <a:xfrm>
                <a:off x="2204" y="2918"/>
                <a:ext cx="141" cy="177"/>
              </a:xfrm>
              <a:custGeom>
                <a:avLst/>
                <a:gdLst>
                  <a:gd name="T0" fmla="*/ 99 w 141"/>
                  <a:gd name="T1" fmla="*/ 66 h 177"/>
                  <a:gd name="T2" fmla="*/ 82 w 141"/>
                  <a:gd name="T3" fmla="*/ 0 h 177"/>
                  <a:gd name="T4" fmla="*/ 0 w 141"/>
                  <a:gd name="T5" fmla="*/ 18 h 177"/>
                  <a:gd name="T6" fmla="*/ 18 w 141"/>
                  <a:gd name="T7" fmla="*/ 75 h 177"/>
                  <a:gd name="T8" fmla="*/ 43 w 141"/>
                  <a:gd name="T9" fmla="*/ 133 h 177"/>
                  <a:gd name="T10" fmla="*/ 78 w 141"/>
                  <a:gd name="T11" fmla="*/ 177 h 177"/>
                  <a:gd name="T12" fmla="*/ 107 w 141"/>
                  <a:gd name="T13" fmla="*/ 156 h 177"/>
                  <a:gd name="T14" fmla="*/ 141 w 141"/>
                  <a:gd name="T15" fmla="*/ 132 h 177"/>
                  <a:gd name="T16" fmla="*/ 99 w 141"/>
                  <a:gd name="T17" fmla="*/ 66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77"/>
                  <a:gd name="T29" fmla="*/ 141 w 141"/>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77">
                    <a:moveTo>
                      <a:pt x="99" y="66"/>
                    </a:moveTo>
                    <a:lnTo>
                      <a:pt x="82" y="0"/>
                    </a:lnTo>
                    <a:lnTo>
                      <a:pt x="0" y="18"/>
                    </a:lnTo>
                    <a:lnTo>
                      <a:pt x="18" y="75"/>
                    </a:lnTo>
                    <a:lnTo>
                      <a:pt x="43" y="133"/>
                    </a:lnTo>
                    <a:lnTo>
                      <a:pt x="78" y="177"/>
                    </a:lnTo>
                    <a:lnTo>
                      <a:pt x="107" y="156"/>
                    </a:lnTo>
                    <a:lnTo>
                      <a:pt x="141" y="132"/>
                    </a:lnTo>
                    <a:lnTo>
                      <a:pt x="99" y="66"/>
                    </a:lnTo>
                    <a:close/>
                  </a:path>
                </a:pathLst>
              </a:custGeom>
              <a:solidFill>
                <a:srgbClr val="00FFFF"/>
              </a:solidFill>
              <a:ln w="9525">
                <a:solidFill>
                  <a:schemeClr val="tx1"/>
                </a:solidFill>
                <a:round/>
                <a:headEnd/>
                <a:tailEnd/>
              </a:ln>
            </p:spPr>
            <p:txBody>
              <a:bodyPr/>
              <a:lstStyle/>
              <a:p>
                <a:endParaRPr lang="de-DE"/>
              </a:p>
            </p:txBody>
          </p:sp>
          <p:sp>
            <p:nvSpPr>
              <p:cNvPr id="13366" name="Freeform 44"/>
              <p:cNvSpPr>
                <a:spLocks/>
              </p:cNvSpPr>
              <p:nvPr/>
            </p:nvSpPr>
            <p:spPr bwMode="auto">
              <a:xfrm>
                <a:off x="2064" y="2504"/>
                <a:ext cx="864" cy="808"/>
              </a:xfrm>
              <a:custGeom>
                <a:avLst/>
                <a:gdLst>
                  <a:gd name="T0" fmla="*/ 0 w 864"/>
                  <a:gd name="T1" fmla="*/ 712 h 808"/>
                  <a:gd name="T2" fmla="*/ 384 w 864"/>
                  <a:gd name="T3" fmla="*/ 664 h 808"/>
                  <a:gd name="T4" fmla="*/ 672 w 864"/>
                  <a:gd name="T5" fmla="*/ 328 h 808"/>
                  <a:gd name="T6" fmla="*/ 528 w 864"/>
                  <a:gd name="T7" fmla="*/ 40 h 808"/>
                  <a:gd name="T8" fmla="*/ 240 w 864"/>
                  <a:gd name="T9" fmla="*/ 88 h 808"/>
                  <a:gd name="T10" fmla="*/ 240 w 864"/>
                  <a:gd name="T11" fmla="*/ 472 h 808"/>
                  <a:gd name="T12" fmla="*/ 528 w 864"/>
                  <a:gd name="T13" fmla="*/ 760 h 808"/>
                  <a:gd name="T14" fmla="*/ 864 w 864"/>
                  <a:gd name="T15" fmla="*/ 760 h 808"/>
                  <a:gd name="T16" fmla="*/ 0 60000 65536"/>
                  <a:gd name="T17" fmla="*/ 0 60000 65536"/>
                  <a:gd name="T18" fmla="*/ 0 60000 65536"/>
                  <a:gd name="T19" fmla="*/ 0 60000 65536"/>
                  <a:gd name="T20" fmla="*/ 0 60000 65536"/>
                  <a:gd name="T21" fmla="*/ 0 60000 65536"/>
                  <a:gd name="T22" fmla="*/ 0 60000 65536"/>
                  <a:gd name="T23" fmla="*/ 0 60000 65536"/>
                  <a:gd name="T24" fmla="*/ 0 w 864"/>
                  <a:gd name="T25" fmla="*/ 0 h 808"/>
                  <a:gd name="T26" fmla="*/ 864 w 864"/>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4" h="808">
                    <a:moveTo>
                      <a:pt x="0" y="712"/>
                    </a:moveTo>
                    <a:cubicBezTo>
                      <a:pt x="136" y="720"/>
                      <a:pt x="272" y="728"/>
                      <a:pt x="384" y="664"/>
                    </a:cubicBezTo>
                    <a:cubicBezTo>
                      <a:pt x="496" y="600"/>
                      <a:pt x="648" y="432"/>
                      <a:pt x="672" y="328"/>
                    </a:cubicBezTo>
                    <a:cubicBezTo>
                      <a:pt x="696" y="224"/>
                      <a:pt x="600" y="80"/>
                      <a:pt x="528" y="40"/>
                    </a:cubicBezTo>
                    <a:cubicBezTo>
                      <a:pt x="456" y="0"/>
                      <a:pt x="288" y="16"/>
                      <a:pt x="240" y="88"/>
                    </a:cubicBezTo>
                    <a:cubicBezTo>
                      <a:pt x="192" y="160"/>
                      <a:pt x="192" y="360"/>
                      <a:pt x="240" y="472"/>
                    </a:cubicBezTo>
                    <a:cubicBezTo>
                      <a:pt x="288" y="584"/>
                      <a:pt x="424" y="712"/>
                      <a:pt x="528" y="760"/>
                    </a:cubicBezTo>
                    <a:cubicBezTo>
                      <a:pt x="632" y="808"/>
                      <a:pt x="748" y="784"/>
                      <a:pt x="864" y="7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67" name="Freeform 45"/>
              <p:cNvSpPr>
                <a:spLocks/>
              </p:cNvSpPr>
              <p:nvPr/>
            </p:nvSpPr>
            <p:spPr bwMode="auto">
              <a:xfrm>
                <a:off x="2052" y="2436"/>
                <a:ext cx="876" cy="961"/>
              </a:xfrm>
              <a:custGeom>
                <a:avLst/>
                <a:gdLst>
                  <a:gd name="T0" fmla="*/ 0 w 876"/>
                  <a:gd name="T1" fmla="*/ 858 h 961"/>
                  <a:gd name="T2" fmla="*/ 366 w 876"/>
                  <a:gd name="T3" fmla="*/ 822 h 961"/>
                  <a:gd name="T4" fmla="*/ 654 w 876"/>
                  <a:gd name="T5" fmla="*/ 606 h 961"/>
                  <a:gd name="T6" fmla="*/ 756 w 876"/>
                  <a:gd name="T7" fmla="*/ 294 h 961"/>
                  <a:gd name="T8" fmla="*/ 546 w 876"/>
                  <a:gd name="T9" fmla="*/ 30 h 961"/>
                  <a:gd name="T10" fmla="*/ 168 w 876"/>
                  <a:gd name="T11" fmla="*/ 114 h 961"/>
                  <a:gd name="T12" fmla="*/ 180 w 876"/>
                  <a:gd name="T13" fmla="*/ 582 h 961"/>
                  <a:gd name="T14" fmla="*/ 553 w 876"/>
                  <a:gd name="T15" fmla="*/ 907 h 961"/>
                  <a:gd name="T16" fmla="*/ 876 w 876"/>
                  <a:gd name="T17" fmla="*/ 906 h 9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6"/>
                  <a:gd name="T28" fmla="*/ 0 h 961"/>
                  <a:gd name="T29" fmla="*/ 876 w 876"/>
                  <a:gd name="T30" fmla="*/ 961 h 9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6" h="961">
                    <a:moveTo>
                      <a:pt x="0" y="858"/>
                    </a:moveTo>
                    <a:cubicBezTo>
                      <a:pt x="61" y="852"/>
                      <a:pt x="257" y="864"/>
                      <a:pt x="366" y="822"/>
                    </a:cubicBezTo>
                    <a:cubicBezTo>
                      <a:pt x="475" y="780"/>
                      <a:pt x="589" y="694"/>
                      <a:pt x="654" y="606"/>
                    </a:cubicBezTo>
                    <a:cubicBezTo>
                      <a:pt x="719" y="518"/>
                      <a:pt x="774" y="390"/>
                      <a:pt x="756" y="294"/>
                    </a:cubicBezTo>
                    <a:cubicBezTo>
                      <a:pt x="738" y="198"/>
                      <a:pt x="644" y="60"/>
                      <a:pt x="546" y="30"/>
                    </a:cubicBezTo>
                    <a:cubicBezTo>
                      <a:pt x="448" y="0"/>
                      <a:pt x="229" y="22"/>
                      <a:pt x="168" y="114"/>
                    </a:cubicBezTo>
                    <a:cubicBezTo>
                      <a:pt x="107" y="206"/>
                      <a:pt x="116" y="450"/>
                      <a:pt x="180" y="582"/>
                    </a:cubicBezTo>
                    <a:cubicBezTo>
                      <a:pt x="244" y="714"/>
                      <a:pt x="437" y="853"/>
                      <a:pt x="553" y="907"/>
                    </a:cubicBezTo>
                    <a:cubicBezTo>
                      <a:pt x="669" y="961"/>
                      <a:pt x="809" y="906"/>
                      <a:pt x="876" y="90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368" name="Freeform 46"/>
              <p:cNvSpPr>
                <a:spLocks/>
              </p:cNvSpPr>
              <p:nvPr/>
            </p:nvSpPr>
            <p:spPr bwMode="auto">
              <a:xfrm>
                <a:off x="2402" y="3144"/>
                <a:ext cx="136" cy="102"/>
              </a:xfrm>
              <a:custGeom>
                <a:avLst/>
                <a:gdLst>
                  <a:gd name="T0" fmla="*/ 0 w 136"/>
                  <a:gd name="T1" fmla="*/ 46 h 102"/>
                  <a:gd name="T2" fmla="*/ 88 w 136"/>
                  <a:gd name="T3" fmla="*/ 0 h 102"/>
                  <a:gd name="T4" fmla="*/ 136 w 136"/>
                  <a:gd name="T5" fmla="*/ 52 h 102"/>
                  <a:gd name="T6" fmla="*/ 86 w 136"/>
                  <a:gd name="T7" fmla="*/ 80 h 102"/>
                  <a:gd name="T8" fmla="*/ 36 w 136"/>
                  <a:gd name="T9" fmla="*/ 102 h 102"/>
                  <a:gd name="T10" fmla="*/ 0 w 136"/>
                  <a:gd name="T11" fmla="*/ 46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46"/>
                    </a:moveTo>
                    <a:lnTo>
                      <a:pt x="88" y="0"/>
                    </a:lnTo>
                    <a:lnTo>
                      <a:pt x="136" y="52"/>
                    </a:lnTo>
                    <a:lnTo>
                      <a:pt x="86" y="80"/>
                    </a:lnTo>
                    <a:lnTo>
                      <a:pt x="36" y="102"/>
                    </a:lnTo>
                    <a:lnTo>
                      <a:pt x="0" y="46"/>
                    </a:lnTo>
                    <a:close/>
                  </a:path>
                </a:pathLst>
              </a:custGeom>
              <a:solidFill>
                <a:srgbClr val="FFCC00"/>
              </a:solidFill>
              <a:ln w="9525">
                <a:solidFill>
                  <a:schemeClr val="tx1"/>
                </a:solidFill>
                <a:round/>
                <a:headEnd/>
                <a:tailEnd/>
              </a:ln>
            </p:spPr>
            <p:txBody>
              <a:bodyPr/>
              <a:lstStyle/>
              <a:p>
                <a:endParaRPr lang="de-DE"/>
              </a:p>
            </p:txBody>
          </p:sp>
          <p:sp>
            <p:nvSpPr>
              <p:cNvPr id="13369" name="Freeform 47"/>
              <p:cNvSpPr>
                <a:spLocks/>
              </p:cNvSpPr>
              <p:nvPr/>
            </p:nvSpPr>
            <p:spPr bwMode="auto">
              <a:xfrm>
                <a:off x="2314" y="3192"/>
                <a:ext cx="122" cy="84"/>
              </a:xfrm>
              <a:custGeom>
                <a:avLst/>
                <a:gdLst>
                  <a:gd name="T0" fmla="*/ 0 w 122"/>
                  <a:gd name="T1" fmla="*/ 26 h 84"/>
                  <a:gd name="T2" fmla="*/ 86 w 122"/>
                  <a:gd name="T3" fmla="*/ 0 h 84"/>
                  <a:gd name="T4" fmla="*/ 122 w 122"/>
                  <a:gd name="T5" fmla="*/ 58 h 84"/>
                  <a:gd name="T6" fmla="*/ 62 w 122"/>
                  <a:gd name="T7" fmla="*/ 78 h 84"/>
                  <a:gd name="T8" fmla="*/ 10 w 122"/>
                  <a:gd name="T9" fmla="*/ 84 h 84"/>
                  <a:gd name="T10" fmla="*/ 0 w 122"/>
                  <a:gd name="T11" fmla="*/ 26 h 84"/>
                  <a:gd name="T12" fmla="*/ 0 60000 65536"/>
                  <a:gd name="T13" fmla="*/ 0 60000 65536"/>
                  <a:gd name="T14" fmla="*/ 0 60000 65536"/>
                  <a:gd name="T15" fmla="*/ 0 60000 65536"/>
                  <a:gd name="T16" fmla="*/ 0 60000 65536"/>
                  <a:gd name="T17" fmla="*/ 0 60000 65536"/>
                  <a:gd name="T18" fmla="*/ 0 w 122"/>
                  <a:gd name="T19" fmla="*/ 0 h 84"/>
                  <a:gd name="T20" fmla="*/ 122 w 12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22" h="84">
                    <a:moveTo>
                      <a:pt x="0" y="26"/>
                    </a:moveTo>
                    <a:lnTo>
                      <a:pt x="86" y="0"/>
                    </a:lnTo>
                    <a:lnTo>
                      <a:pt x="122" y="58"/>
                    </a:lnTo>
                    <a:lnTo>
                      <a:pt x="62" y="78"/>
                    </a:lnTo>
                    <a:lnTo>
                      <a:pt x="10" y="84"/>
                    </a:lnTo>
                    <a:lnTo>
                      <a:pt x="0" y="26"/>
                    </a:lnTo>
                    <a:close/>
                  </a:path>
                </a:pathLst>
              </a:custGeom>
              <a:solidFill>
                <a:srgbClr val="00FFFF"/>
              </a:solidFill>
              <a:ln w="9525">
                <a:solidFill>
                  <a:schemeClr val="tx1"/>
                </a:solidFill>
                <a:round/>
                <a:headEnd/>
                <a:tailEnd/>
              </a:ln>
            </p:spPr>
            <p:txBody>
              <a:bodyPr/>
              <a:lstStyle/>
              <a:p>
                <a:endParaRPr lang="de-DE"/>
              </a:p>
            </p:txBody>
          </p:sp>
          <p:sp>
            <p:nvSpPr>
              <p:cNvPr id="13370" name="Freeform 48"/>
              <p:cNvSpPr>
                <a:spLocks/>
              </p:cNvSpPr>
              <p:nvPr/>
            </p:nvSpPr>
            <p:spPr bwMode="auto">
              <a:xfrm>
                <a:off x="2354" y="3132"/>
                <a:ext cx="96" cy="63"/>
              </a:xfrm>
              <a:custGeom>
                <a:avLst/>
                <a:gdLst>
                  <a:gd name="T0" fmla="*/ 96 w 96"/>
                  <a:gd name="T1" fmla="*/ 33 h 63"/>
                  <a:gd name="T2" fmla="*/ 61 w 96"/>
                  <a:gd name="T3" fmla="*/ 0 h 63"/>
                  <a:gd name="T4" fmla="*/ 0 w 96"/>
                  <a:gd name="T5" fmla="*/ 38 h 63"/>
                  <a:gd name="T6" fmla="*/ 9 w 96"/>
                  <a:gd name="T7" fmla="*/ 46 h 63"/>
                  <a:gd name="T8" fmla="*/ 28 w 96"/>
                  <a:gd name="T9" fmla="*/ 63 h 63"/>
                  <a:gd name="T10" fmla="*/ 96 w 96"/>
                  <a:gd name="T11" fmla="*/ 33 h 63"/>
                  <a:gd name="T12" fmla="*/ 0 60000 65536"/>
                  <a:gd name="T13" fmla="*/ 0 60000 65536"/>
                  <a:gd name="T14" fmla="*/ 0 60000 65536"/>
                  <a:gd name="T15" fmla="*/ 0 60000 65536"/>
                  <a:gd name="T16" fmla="*/ 0 60000 65536"/>
                  <a:gd name="T17" fmla="*/ 0 60000 65536"/>
                  <a:gd name="T18" fmla="*/ 0 w 96"/>
                  <a:gd name="T19" fmla="*/ 0 h 63"/>
                  <a:gd name="T20" fmla="*/ 96 w 9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96" h="63">
                    <a:moveTo>
                      <a:pt x="96" y="33"/>
                    </a:moveTo>
                    <a:lnTo>
                      <a:pt x="61" y="0"/>
                    </a:lnTo>
                    <a:lnTo>
                      <a:pt x="0" y="38"/>
                    </a:lnTo>
                    <a:lnTo>
                      <a:pt x="9" y="46"/>
                    </a:lnTo>
                    <a:lnTo>
                      <a:pt x="28" y="63"/>
                    </a:lnTo>
                    <a:lnTo>
                      <a:pt x="96" y="33"/>
                    </a:lnTo>
                    <a:close/>
                  </a:path>
                </a:pathLst>
              </a:custGeom>
              <a:solidFill>
                <a:srgbClr val="FF9900"/>
              </a:solidFill>
              <a:ln w="9525">
                <a:solidFill>
                  <a:schemeClr val="tx1"/>
                </a:solidFill>
                <a:round/>
                <a:headEnd/>
                <a:tailEnd/>
              </a:ln>
            </p:spPr>
            <p:txBody>
              <a:bodyPr/>
              <a:lstStyle/>
              <a:p>
                <a:endParaRPr lang="de-DE"/>
              </a:p>
            </p:txBody>
          </p:sp>
          <p:sp>
            <p:nvSpPr>
              <p:cNvPr id="13371" name="Freeform 49"/>
              <p:cNvSpPr>
                <a:spLocks/>
              </p:cNvSpPr>
              <p:nvPr/>
            </p:nvSpPr>
            <p:spPr bwMode="auto">
              <a:xfrm>
                <a:off x="2441" y="3215"/>
                <a:ext cx="252" cy="149"/>
              </a:xfrm>
              <a:custGeom>
                <a:avLst/>
                <a:gdLst>
                  <a:gd name="T0" fmla="*/ 146 w 252"/>
                  <a:gd name="T1" fmla="*/ 48 h 149"/>
                  <a:gd name="T2" fmla="*/ 72 w 252"/>
                  <a:gd name="T3" fmla="*/ 0 h 149"/>
                  <a:gd name="T4" fmla="*/ 0 w 252"/>
                  <a:gd name="T5" fmla="*/ 35 h 149"/>
                  <a:gd name="T6" fmla="*/ 53 w 252"/>
                  <a:gd name="T7" fmla="*/ 72 h 149"/>
                  <a:gd name="T8" fmla="*/ 119 w 252"/>
                  <a:gd name="T9" fmla="*/ 114 h 149"/>
                  <a:gd name="T10" fmla="*/ 176 w 252"/>
                  <a:gd name="T11" fmla="*/ 137 h 149"/>
                  <a:gd name="T12" fmla="*/ 252 w 252"/>
                  <a:gd name="T13" fmla="*/ 149 h 149"/>
                  <a:gd name="T14" fmla="*/ 245 w 252"/>
                  <a:gd name="T15" fmla="*/ 74 h 149"/>
                  <a:gd name="T16" fmla="*/ 146 w 252"/>
                  <a:gd name="T17" fmla="*/ 48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2"/>
                  <a:gd name="T28" fmla="*/ 0 h 149"/>
                  <a:gd name="T29" fmla="*/ 252 w 252"/>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2" h="149">
                    <a:moveTo>
                      <a:pt x="146" y="48"/>
                    </a:moveTo>
                    <a:lnTo>
                      <a:pt x="72" y="0"/>
                    </a:lnTo>
                    <a:lnTo>
                      <a:pt x="0" y="35"/>
                    </a:lnTo>
                    <a:lnTo>
                      <a:pt x="53" y="72"/>
                    </a:lnTo>
                    <a:lnTo>
                      <a:pt x="119" y="114"/>
                    </a:lnTo>
                    <a:lnTo>
                      <a:pt x="176" y="137"/>
                    </a:lnTo>
                    <a:lnTo>
                      <a:pt x="252" y="149"/>
                    </a:lnTo>
                    <a:lnTo>
                      <a:pt x="245" y="74"/>
                    </a:lnTo>
                    <a:lnTo>
                      <a:pt x="146" y="48"/>
                    </a:lnTo>
                    <a:close/>
                  </a:path>
                </a:pathLst>
              </a:custGeom>
              <a:solidFill>
                <a:srgbClr val="FF0000"/>
              </a:solidFill>
              <a:ln w="9525">
                <a:solidFill>
                  <a:schemeClr val="tx1"/>
                </a:solidFill>
                <a:round/>
                <a:headEnd/>
                <a:tailEnd/>
              </a:ln>
            </p:spPr>
            <p:txBody>
              <a:bodyPr/>
              <a:lstStyle/>
              <a:p>
                <a:endParaRPr lang="de-DE"/>
              </a:p>
            </p:txBody>
          </p:sp>
        </p:grpSp>
        <p:grpSp>
          <p:nvGrpSpPr>
            <p:cNvPr id="13327" name="Group 50"/>
            <p:cNvGrpSpPr>
              <a:grpSpLocks/>
            </p:cNvGrpSpPr>
            <p:nvPr/>
          </p:nvGrpSpPr>
          <p:grpSpPr bwMode="auto">
            <a:xfrm>
              <a:off x="3889" y="2412"/>
              <a:ext cx="791" cy="789"/>
              <a:chOff x="3858" y="2364"/>
              <a:chExt cx="851" cy="921"/>
            </a:xfrm>
          </p:grpSpPr>
          <p:sp>
            <p:nvSpPr>
              <p:cNvPr id="13336" name="Freeform 51"/>
              <p:cNvSpPr>
                <a:spLocks/>
              </p:cNvSpPr>
              <p:nvPr/>
            </p:nvSpPr>
            <p:spPr bwMode="auto">
              <a:xfrm>
                <a:off x="4080" y="2373"/>
                <a:ext cx="290" cy="102"/>
              </a:xfrm>
              <a:custGeom>
                <a:avLst/>
                <a:gdLst>
                  <a:gd name="T0" fmla="*/ 260 w 290"/>
                  <a:gd name="T1" fmla="*/ 83 h 102"/>
                  <a:gd name="T2" fmla="*/ 158 w 290"/>
                  <a:gd name="T3" fmla="*/ 69 h 102"/>
                  <a:gd name="T4" fmla="*/ 32 w 290"/>
                  <a:gd name="T5" fmla="*/ 102 h 102"/>
                  <a:gd name="T6" fmla="*/ 0 w 290"/>
                  <a:gd name="T7" fmla="*/ 33 h 102"/>
                  <a:gd name="T8" fmla="*/ 131 w 290"/>
                  <a:gd name="T9" fmla="*/ 0 h 102"/>
                  <a:gd name="T10" fmla="*/ 225 w 290"/>
                  <a:gd name="T11" fmla="*/ 0 h 102"/>
                  <a:gd name="T12" fmla="*/ 290 w 290"/>
                  <a:gd name="T13" fmla="*/ 18 h 102"/>
                  <a:gd name="T14" fmla="*/ 260 w 290"/>
                  <a:gd name="T15" fmla="*/ 83 h 102"/>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102"/>
                  <a:gd name="T26" fmla="*/ 290 w 29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102">
                    <a:moveTo>
                      <a:pt x="260" y="83"/>
                    </a:moveTo>
                    <a:lnTo>
                      <a:pt x="158" y="69"/>
                    </a:lnTo>
                    <a:lnTo>
                      <a:pt x="32" y="102"/>
                    </a:lnTo>
                    <a:lnTo>
                      <a:pt x="0" y="33"/>
                    </a:lnTo>
                    <a:lnTo>
                      <a:pt x="131" y="0"/>
                    </a:lnTo>
                    <a:lnTo>
                      <a:pt x="225" y="0"/>
                    </a:lnTo>
                    <a:lnTo>
                      <a:pt x="290" y="18"/>
                    </a:lnTo>
                    <a:lnTo>
                      <a:pt x="260" y="83"/>
                    </a:lnTo>
                    <a:close/>
                  </a:path>
                </a:pathLst>
              </a:custGeom>
              <a:solidFill>
                <a:srgbClr val="FF9900"/>
              </a:solidFill>
              <a:ln w="9525">
                <a:solidFill>
                  <a:schemeClr val="tx1"/>
                </a:solidFill>
                <a:round/>
                <a:headEnd/>
                <a:tailEnd/>
              </a:ln>
            </p:spPr>
            <p:txBody>
              <a:bodyPr/>
              <a:lstStyle/>
              <a:p>
                <a:endParaRPr lang="de-DE"/>
              </a:p>
            </p:txBody>
          </p:sp>
          <p:sp>
            <p:nvSpPr>
              <p:cNvPr id="13337" name="Freeform 52"/>
              <p:cNvSpPr>
                <a:spLocks/>
              </p:cNvSpPr>
              <p:nvPr/>
            </p:nvSpPr>
            <p:spPr bwMode="auto">
              <a:xfrm>
                <a:off x="3953" y="2657"/>
                <a:ext cx="102" cy="199"/>
              </a:xfrm>
              <a:custGeom>
                <a:avLst/>
                <a:gdLst>
                  <a:gd name="T0" fmla="*/ 85 w 102"/>
                  <a:gd name="T1" fmla="*/ 6 h 199"/>
                  <a:gd name="T2" fmla="*/ 90 w 102"/>
                  <a:gd name="T3" fmla="*/ 88 h 199"/>
                  <a:gd name="T4" fmla="*/ 102 w 102"/>
                  <a:gd name="T5" fmla="*/ 183 h 199"/>
                  <a:gd name="T6" fmla="*/ 19 w 102"/>
                  <a:gd name="T7" fmla="*/ 199 h 199"/>
                  <a:gd name="T8" fmla="*/ 9 w 102"/>
                  <a:gd name="T9" fmla="*/ 151 h 199"/>
                  <a:gd name="T10" fmla="*/ 1 w 102"/>
                  <a:gd name="T11" fmla="*/ 93 h 199"/>
                  <a:gd name="T12" fmla="*/ 0 w 102"/>
                  <a:gd name="T13" fmla="*/ 46 h 199"/>
                  <a:gd name="T14" fmla="*/ 1 w 102"/>
                  <a:gd name="T15" fmla="*/ 0 h 199"/>
                  <a:gd name="T16" fmla="*/ 85 w 102"/>
                  <a:gd name="T17" fmla="*/ 6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99"/>
                  <a:gd name="T29" fmla="*/ 102 w 102"/>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99">
                    <a:moveTo>
                      <a:pt x="85" y="6"/>
                    </a:moveTo>
                    <a:lnTo>
                      <a:pt x="90" y="88"/>
                    </a:lnTo>
                    <a:lnTo>
                      <a:pt x="102" y="183"/>
                    </a:lnTo>
                    <a:lnTo>
                      <a:pt x="19" y="199"/>
                    </a:lnTo>
                    <a:lnTo>
                      <a:pt x="9" y="151"/>
                    </a:lnTo>
                    <a:lnTo>
                      <a:pt x="1" y="93"/>
                    </a:lnTo>
                    <a:lnTo>
                      <a:pt x="0" y="46"/>
                    </a:lnTo>
                    <a:lnTo>
                      <a:pt x="1" y="0"/>
                    </a:lnTo>
                    <a:lnTo>
                      <a:pt x="85" y="6"/>
                    </a:lnTo>
                    <a:close/>
                  </a:path>
                </a:pathLst>
              </a:custGeom>
              <a:solidFill>
                <a:srgbClr val="3366CC"/>
              </a:solidFill>
              <a:ln w="9525">
                <a:solidFill>
                  <a:schemeClr val="tx1"/>
                </a:solidFill>
                <a:round/>
                <a:headEnd/>
                <a:tailEnd/>
              </a:ln>
            </p:spPr>
            <p:txBody>
              <a:bodyPr/>
              <a:lstStyle/>
              <a:p>
                <a:endParaRPr lang="de-DE"/>
              </a:p>
            </p:txBody>
          </p:sp>
          <p:sp>
            <p:nvSpPr>
              <p:cNvPr id="13338" name="Freeform 53"/>
              <p:cNvSpPr>
                <a:spLocks/>
              </p:cNvSpPr>
              <p:nvPr/>
            </p:nvSpPr>
            <p:spPr bwMode="auto">
              <a:xfrm>
                <a:off x="3950" y="2411"/>
                <a:ext cx="160" cy="255"/>
              </a:xfrm>
              <a:custGeom>
                <a:avLst/>
                <a:gdLst>
                  <a:gd name="T0" fmla="*/ 160 w 160"/>
                  <a:gd name="T1" fmla="*/ 64 h 255"/>
                  <a:gd name="T2" fmla="*/ 106 w 160"/>
                  <a:gd name="T3" fmla="*/ 139 h 255"/>
                  <a:gd name="T4" fmla="*/ 87 w 160"/>
                  <a:gd name="T5" fmla="*/ 255 h 255"/>
                  <a:gd name="T6" fmla="*/ 0 w 160"/>
                  <a:gd name="T7" fmla="*/ 247 h 255"/>
                  <a:gd name="T8" fmla="*/ 9 w 160"/>
                  <a:gd name="T9" fmla="*/ 166 h 255"/>
                  <a:gd name="T10" fmla="*/ 18 w 160"/>
                  <a:gd name="T11" fmla="*/ 121 h 255"/>
                  <a:gd name="T12" fmla="*/ 40 w 160"/>
                  <a:gd name="T13" fmla="*/ 57 h 255"/>
                  <a:gd name="T14" fmla="*/ 78 w 160"/>
                  <a:gd name="T15" fmla="*/ 24 h 255"/>
                  <a:gd name="T16" fmla="*/ 129 w 160"/>
                  <a:gd name="T17" fmla="*/ 0 h 255"/>
                  <a:gd name="T18" fmla="*/ 160 w 160"/>
                  <a:gd name="T19" fmla="*/ 64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255"/>
                  <a:gd name="T32" fmla="*/ 160 w 160"/>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255">
                    <a:moveTo>
                      <a:pt x="160" y="64"/>
                    </a:moveTo>
                    <a:lnTo>
                      <a:pt x="106" y="139"/>
                    </a:lnTo>
                    <a:lnTo>
                      <a:pt x="87" y="255"/>
                    </a:lnTo>
                    <a:lnTo>
                      <a:pt x="0" y="247"/>
                    </a:lnTo>
                    <a:lnTo>
                      <a:pt x="9" y="166"/>
                    </a:lnTo>
                    <a:lnTo>
                      <a:pt x="18" y="121"/>
                    </a:lnTo>
                    <a:lnTo>
                      <a:pt x="40" y="57"/>
                    </a:lnTo>
                    <a:lnTo>
                      <a:pt x="78" y="24"/>
                    </a:lnTo>
                    <a:lnTo>
                      <a:pt x="129" y="0"/>
                    </a:lnTo>
                    <a:lnTo>
                      <a:pt x="160" y="64"/>
                    </a:lnTo>
                    <a:close/>
                  </a:path>
                </a:pathLst>
              </a:custGeom>
              <a:solidFill>
                <a:srgbClr val="FF0000"/>
              </a:solidFill>
              <a:ln w="9525">
                <a:solidFill>
                  <a:schemeClr val="tx1"/>
                </a:solidFill>
                <a:round/>
                <a:headEnd/>
                <a:tailEnd/>
              </a:ln>
            </p:spPr>
            <p:txBody>
              <a:bodyPr/>
              <a:lstStyle/>
              <a:p>
                <a:endParaRPr lang="de-DE"/>
              </a:p>
            </p:txBody>
          </p:sp>
          <p:sp>
            <p:nvSpPr>
              <p:cNvPr id="13339" name="Freeform 54"/>
              <p:cNvSpPr>
                <a:spLocks/>
              </p:cNvSpPr>
              <p:nvPr/>
            </p:nvSpPr>
            <p:spPr bwMode="auto">
              <a:xfrm>
                <a:off x="4052" y="2975"/>
                <a:ext cx="133" cy="118"/>
              </a:xfrm>
              <a:custGeom>
                <a:avLst/>
                <a:gdLst>
                  <a:gd name="T0" fmla="*/ 133 w 133"/>
                  <a:gd name="T1" fmla="*/ 78 h 118"/>
                  <a:gd name="T2" fmla="*/ 97 w 133"/>
                  <a:gd name="T3" fmla="*/ 42 h 118"/>
                  <a:gd name="T4" fmla="*/ 66 w 133"/>
                  <a:gd name="T5" fmla="*/ 0 h 118"/>
                  <a:gd name="T6" fmla="*/ 0 w 133"/>
                  <a:gd name="T7" fmla="*/ 40 h 118"/>
                  <a:gd name="T8" fmla="*/ 9 w 133"/>
                  <a:gd name="T9" fmla="*/ 48 h 118"/>
                  <a:gd name="T10" fmla="*/ 39 w 133"/>
                  <a:gd name="T11" fmla="*/ 85 h 118"/>
                  <a:gd name="T12" fmla="*/ 73 w 133"/>
                  <a:gd name="T13" fmla="*/ 118 h 118"/>
                  <a:gd name="T14" fmla="*/ 133 w 133"/>
                  <a:gd name="T15" fmla="*/ 78 h 118"/>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8"/>
                  <a:gd name="T26" fmla="*/ 133 w 13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8">
                    <a:moveTo>
                      <a:pt x="133" y="78"/>
                    </a:moveTo>
                    <a:lnTo>
                      <a:pt x="97" y="42"/>
                    </a:lnTo>
                    <a:lnTo>
                      <a:pt x="66" y="0"/>
                    </a:lnTo>
                    <a:lnTo>
                      <a:pt x="0" y="40"/>
                    </a:lnTo>
                    <a:lnTo>
                      <a:pt x="9" y="48"/>
                    </a:lnTo>
                    <a:lnTo>
                      <a:pt x="39" y="85"/>
                    </a:lnTo>
                    <a:lnTo>
                      <a:pt x="73" y="118"/>
                    </a:lnTo>
                    <a:lnTo>
                      <a:pt x="133" y="78"/>
                    </a:lnTo>
                    <a:close/>
                  </a:path>
                </a:pathLst>
              </a:custGeom>
              <a:solidFill>
                <a:srgbClr val="FFCC00"/>
              </a:solidFill>
              <a:ln w="9525">
                <a:solidFill>
                  <a:schemeClr val="tx1"/>
                </a:solidFill>
                <a:round/>
                <a:headEnd/>
                <a:tailEnd/>
              </a:ln>
            </p:spPr>
            <p:txBody>
              <a:bodyPr/>
              <a:lstStyle/>
              <a:p>
                <a:endParaRPr lang="de-DE"/>
              </a:p>
            </p:txBody>
          </p:sp>
          <p:sp>
            <p:nvSpPr>
              <p:cNvPr id="13340" name="Freeform 55"/>
              <p:cNvSpPr>
                <a:spLocks/>
              </p:cNvSpPr>
              <p:nvPr/>
            </p:nvSpPr>
            <p:spPr bwMode="auto">
              <a:xfrm>
                <a:off x="3974" y="2840"/>
                <a:ext cx="141" cy="177"/>
              </a:xfrm>
              <a:custGeom>
                <a:avLst/>
                <a:gdLst>
                  <a:gd name="T0" fmla="*/ 99 w 141"/>
                  <a:gd name="T1" fmla="*/ 66 h 177"/>
                  <a:gd name="T2" fmla="*/ 82 w 141"/>
                  <a:gd name="T3" fmla="*/ 0 h 177"/>
                  <a:gd name="T4" fmla="*/ 0 w 141"/>
                  <a:gd name="T5" fmla="*/ 18 h 177"/>
                  <a:gd name="T6" fmla="*/ 18 w 141"/>
                  <a:gd name="T7" fmla="*/ 75 h 177"/>
                  <a:gd name="T8" fmla="*/ 43 w 141"/>
                  <a:gd name="T9" fmla="*/ 133 h 177"/>
                  <a:gd name="T10" fmla="*/ 78 w 141"/>
                  <a:gd name="T11" fmla="*/ 177 h 177"/>
                  <a:gd name="T12" fmla="*/ 107 w 141"/>
                  <a:gd name="T13" fmla="*/ 156 h 177"/>
                  <a:gd name="T14" fmla="*/ 141 w 141"/>
                  <a:gd name="T15" fmla="*/ 132 h 177"/>
                  <a:gd name="T16" fmla="*/ 99 w 141"/>
                  <a:gd name="T17" fmla="*/ 66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77"/>
                  <a:gd name="T29" fmla="*/ 141 w 141"/>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77">
                    <a:moveTo>
                      <a:pt x="99" y="66"/>
                    </a:moveTo>
                    <a:lnTo>
                      <a:pt x="82" y="0"/>
                    </a:lnTo>
                    <a:lnTo>
                      <a:pt x="0" y="18"/>
                    </a:lnTo>
                    <a:lnTo>
                      <a:pt x="18" y="75"/>
                    </a:lnTo>
                    <a:lnTo>
                      <a:pt x="43" y="133"/>
                    </a:lnTo>
                    <a:lnTo>
                      <a:pt x="78" y="177"/>
                    </a:lnTo>
                    <a:lnTo>
                      <a:pt x="107" y="156"/>
                    </a:lnTo>
                    <a:lnTo>
                      <a:pt x="141" y="132"/>
                    </a:lnTo>
                    <a:lnTo>
                      <a:pt x="99" y="66"/>
                    </a:lnTo>
                    <a:close/>
                  </a:path>
                </a:pathLst>
              </a:custGeom>
              <a:solidFill>
                <a:srgbClr val="00FFFF"/>
              </a:solidFill>
              <a:ln w="9525">
                <a:solidFill>
                  <a:schemeClr val="tx1"/>
                </a:solidFill>
                <a:round/>
                <a:headEnd/>
                <a:tailEnd/>
              </a:ln>
            </p:spPr>
            <p:txBody>
              <a:bodyPr/>
              <a:lstStyle/>
              <a:p>
                <a:endParaRPr lang="de-DE"/>
              </a:p>
            </p:txBody>
          </p:sp>
          <p:grpSp>
            <p:nvGrpSpPr>
              <p:cNvPr id="13341" name="Group 56"/>
              <p:cNvGrpSpPr>
                <a:grpSpLocks/>
              </p:cNvGrpSpPr>
              <p:nvPr/>
            </p:nvGrpSpPr>
            <p:grpSpPr bwMode="auto">
              <a:xfrm rot="-1825285">
                <a:off x="3858" y="3187"/>
                <a:ext cx="372" cy="98"/>
                <a:chOff x="3834" y="3114"/>
                <a:chExt cx="372" cy="98"/>
              </a:xfrm>
            </p:grpSpPr>
            <p:sp>
              <p:nvSpPr>
                <p:cNvPr id="13351" name="Rectangle 57"/>
                <p:cNvSpPr>
                  <a:spLocks noChangeArrowheads="1"/>
                </p:cNvSpPr>
                <p:nvPr/>
              </p:nvSpPr>
              <p:spPr bwMode="auto">
                <a:xfrm>
                  <a:off x="3834" y="3142"/>
                  <a:ext cx="144" cy="70"/>
                </a:xfrm>
                <a:prstGeom prst="rect">
                  <a:avLst/>
                </a:prstGeom>
                <a:solidFill>
                  <a:schemeClr val="accent1"/>
                </a:solidFill>
                <a:ln w="9525">
                  <a:solidFill>
                    <a:schemeClr val="tx1"/>
                  </a:solidFill>
                  <a:miter lim="800000"/>
                  <a:headEnd/>
                  <a:tailEnd/>
                </a:ln>
              </p:spPr>
              <p:txBody>
                <a:bodyPr wrap="none" anchor="ctr"/>
                <a:lstStyle/>
                <a:p>
                  <a:endParaRPr lang="de-DE"/>
                </a:p>
              </p:txBody>
            </p:sp>
            <p:sp>
              <p:nvSpPr>
                <p:cNvPr id="13352" name="Freeform 58"/>
                <p:cNvSpPr>
                  <a:spLocks/>
                </p:cNvSpPr>
                <p:nvPr/>
              </p:nvSpPr>
              <p:spPr bwMode="auto">
                <a:xfrm>
                  <a:off x="3980" y="3138"/>
                  <a:ext cx="112" cy="74"/>
                </a:xfrm>
                <a:custGeom>
                  <a:avLst/>
                  <a:gdLst>
                    <a:gd name="T0" fmla="*/ 2 w 112"/>
                    <a:gd name="T1" fmla="*/ 6 h 74"/>
                    <a:gd name="T2" fmla="*/ 100 w 112"/>
                    <a:gd name="T3" fmla="*/ 0 h 74"/>
                    <a:gd name="T4" fmla="*/ 112 w 112"/>
                    <a:gd name="T5" fmla="*/ 64 h 74"/>
                    <a:gd name="T6" fmla="*/ 0 w 112"/>
                    <a:gd name="T7" fmla="*/ 74 h 74"/>
                    <a:gd name="T8" fmla="*/ 2 w 112"/>
                    <a:gd name="T9" fmla="*/ 6 h 74"/>
                    <a:gd name="T10" fmla="*/ 0 60000 65536"/>
                    <a:gd name="T11" fmla="*/ 0 60000 65536"/>
                    <a:gd name="T12" fmla="*/ 0 60000 65536"/>
                    <a:gd name="T13" fmla="*/ 0 60000 65536"/>
                    <a:gd name="T14" fmla="*/ 0 60000 65536"/>
                    <a:gd name="T15" fmla="*/ 0 w 112"/>
                    <a:gd name="T16" fmla="*/ 0 h 74"/>
                    <a:gd name="T17" fmla="*/ 112 w 112"/>
                    <a:gd name="T18" fmla="*/ 74 h 74"/>
                  </a:gdLst>
                  <a:ahLst/>
                  <a:cxnLst>
                    <a:cxn ang="T10">
                      <a:pos x="T0" y="T1"/>
                    </a:cxn>
                    <a:cxn ang="T11">
                      <a:pos x="T2" y="T3"/>
                    </a:cxn>
                    <a:cxn ang="T12">
                      <a:pos x="T4" y="T5"/>
                    </a:cxn>
                    <a:cxn ang="T13">
                      <a:pos x="T6" y="T7"/>
                    </a:cxn>
                    <a:cxn ang="T14">
                      <a:pos x="T8" y="T9"/>
                    </a:cxn>
                  </a:cxnLst>
                  <a:rect l="T15" t="T16" r="T17" b="T18"/>
                  <a:pathLst>
                    <a:path w="112" h="74">
                      <a:moveTo>
                        <a:pt x="2" y="6"/>
                      </a:moveTo>
                      <a:lnTo>
                        <a:pt x="100" y="0"/>
                      </a:lnTo>
                      <a:lnTo>
                        <a:pt x="112" y="64"/>
                      </a:lnTo>
                      <a:lnTo>
                        <a:pt x="0" y="74"/>
                      </a:lnTo>
                      <a:lnTo>
                        <a:pt x="2" y="6"/>
                      </a:lnTo>
                      <a:close/>
                    </a:path>
                  </a:pathLst>
                </a:custGeom>
                <a:solidFill>
                  <a:schemeClr val="accent2"/>
                </a:solidFill>
                <a:ln w="9525">
                  <a:solidFill>
                    <a:schemeClr val="tx1"/>
                  </a:solidFill>
                  <a:round/>
                  <a:headEnd/>
                  <a:tailEnd/>
                </a:ln>
              </p:spPr>
              <p:txBody>
                <a:bodyPr/>
                <a:lstStyle/>
                <a:p>
                  <a:endParaRPr lang="de-DE"/>
                </a:p>
              </p:txBody>
            </p:sp>
            <p:sp>
              <p:nvSpPr>
                <p:cNvPr id="13353" name="Freeform 59"/>
                <p:cNvSpPr>
                  <a:spLocks/>
                </p:cNvSpPr>
                <p:nvPr/>
              </p:nvSpPr>
              <p:spPr bwMode="auto">
                <a:xfrm>
                  <a:off x="4084" y="3114"/>
                  <a:ext cx="122" cy="84"/>
                </a:xfrm>
                <a:custGeom>
                  <a:avLst/>
                  <a:gdLst>
                    <a:gd name="T0" fmla="*/ 0 w 122"/>
                    <a:gd name="T1" fmla="*/ 26 h 84"/>
                    <a:gd name="T2" fmla="*/ 86 w 122"/>
                    <a:gd name="T3" fmla="*/ 0 h 84"/>
                    <a:gd name="T4" fmla="*/ 122 w 122"/>
                    <a:gd name="T5" fmla="*/ 58 h 84"/>
                    <a:gd name="T6" fmla="*/ 62 w 122"/>
                    <a:gd name="T7" fmla="*/ 78 h 84"/>
                    <a:gd name="T8" fmla="*/ 10 w 122"/>
                    <a:gd name="T9" fmla="*/ 84 h 84"/>
                    <a:gd name="T10" fmla="*/ 0 w 122"/>
                    <a:gd name="T11" fmla="*/ 26 h 84"/>
                    <a:gd name="T12" fmla="*/ 0 60000 65536"/>
                    <a:gd name="T13" fmla="*/ 0 60000 65536"/>
                    <a:gd name="T14" fmla="*/ 0 60000 65536"/>
                    <a:gd name="T15" fmla="*/ 0 60000 65536"/>
                    <a:gd name="T16" fmla="*/ 0 60000 65536"/>
                    <a:gd name="T17" fmla="*/ 0 60000 65536"/>
                    <a:gd name="T18" fmla="*/ 0 w 122"/>
                    <a:gd name="T19" fmla="*/ 0 h 84"/>
                    <a:gd name="T20" fmla="*/ 122 w 12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22" h="84">
                      <a:moveTo>
                        <a:pt x="0" y="26"/>
                      </a:moveTo>
                      <a:lnTo>
                        <a:pt x="86" y="0"/>
                      </a:lnTo>
                      <a:lnTo>
                        <a:pt x="122" y="58"/>
                      </a:lnTo>
                      <a:lnTo>
                        <a:pt x="62" y="78"/>
                      </a:lnTo>
                      <a:lnTo>
                        <a:pt x="10" y="84"/>
                      </a:lnTo>
                      <a:lnTo>
                        <a:pt x="0" y="26"/>
                      </a:lnTo>
                      <a:close/>
                    </a:path>
                  </a:pathLst>
                </a:custGeom>
                <a:solidFill>
                  <a:srgbClr val="00FFFF"/>
                </a:solidFill>
                <a:ln w="9525">
                  <a:solidFill>
                    <a:schemeClr val="tx1"/>
                  </a:solidFill>
                  <a:round/>
                  <a:headEnd/>
                  <a:tailEnd/>
                </a:ln>
              </p:spPr>
              <p:txBody>
                <a:bodyPr/>
                <a:lstStyle/>
                <a:p>
                  <a:endParaRPr lang="de-DE"/>
                </a:p>
              </p:txBody>
            </p:sp>
          </p:grpSp>
          <p:sp>
            <p:nvSpPr>
              <p:cNvPr id="13342" name="Freeform 60"/>
              <p:cNvSpPr>
                <a:spLocks/>
              </p:cNvSpPr>
              <p:nvPr/>
            </p:nvSpPr>
            <p:spPr bwMode="auto">
              <a:xfrm>
                <a:off x="4124" y="3054"/>
                <a:ext cx="112" cy="93"/>
              </a:xfrm>
              <a:custGeom>
                <a:avLst/>
                <a:gdLst>
                  <a:gd name="T0" fmla="*/ 112 w 112"/>
                  <a:gd name="T1" fmla="*/ 47 h 93"/>
                  <a:gd name="T2" fmla="*/ 61 w 112"/>
                  <a:gd name="T3" fmla="*/ 0 h 93"/>
                  <a:gd name="T4" fmla="*/ 0 w 112"/>
                  <a:gd name="T5" fmla="*/ 38 h 93"/>
                  <a:gd name="T6" fmla="*/ 27 w 112"/>
                  <a:gd name="T7" fmla="*/ 60 h 93"/>
                  <a:gd name="T8" fmla="*/ 85 w 112"/>
                  <a:gd name="T9" fmla="*/ 93 h 93"/>
                  <a:gd name="T10" fmla="*/ 112 w 112"/>
                  <a:gd name="T11" fmla="*/ 47 h 93"/>
                  <a:gd name="T12" fmla="*/ 0 60000 65536"/>
                  <a:gd name="T13" fmla="*/ 0 60000 65536"/>
                  <a:gd name="T14" fmla="*/ 0 60000 65536"/>
                  <a:gd name="T15" fmla="*/ 0 60000 65536"/>
                  <a:gd name="T16" fmla="*/ 0 60000 65536"/>
                  <a:gd name="T17" fmla="*/ 0 60000 65536"/>
                  <a:gd name="T18" fmla="*/ 0 w 112"/>
                  <a:gd name="T19" fmla="*/ 0 h 93"/>
                  <a:gd name="T20" fmla="*/ 112 w 11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12" h="93">
                    <a:moveTo>
                      <a:pt x="112" y="47"/>
                    </a:moveTo>
                    <a:lnTo>
                      <a:pt x="61" y="0"/>
                    </a:lnTo>
                    <a:lnTo>
                      <a:pt x="0" y="38"/>
                    </a:lnTo>
                    <a:lnTo>
                      <a:pt x="27" y="60"/>
                    </a:lnTo>
                    <a:lnTo>
                      <a:pt x="85" y="93"/>
                    </a:lnTo>
                    <a:lnTo>
                      <a:pt x="112" y="47"/>
                    </a:lnTo>
                    <a:close/>
                  </a:path>
                </a:pathLst>
              </a:custGeom>
              <a:solidFill>
                <a:srgbClr val="FF9900"/>
              </a:solidFill>
              <a:ln w="9525">
                <a:solidFill>
                  <a:schemeClr val="tx1"/>
                </a:solidFill>
                <a:round/>
                <a:headEnd/>
                <a:tailEnd/>
              </a:ln>
            </p:spPr>
            <p:txBody>
              <a:bodyPr/>
              <a:lstStyle/>
              <a:p>
                <a:endParaRPr lang="de-DE"/>
              </a:p>
            </p:txBody>
          </p:sp>
          <p:grpSp>
            <p:nvGrpSpPr>
              <p:cNvPr id="13343" name="Group 61"/>
              <p:cNvGrpSpPr>
                <a:grpSpLocks/>
              </p:cNvGrpSpPr>
              <p:nvPr/>
            </p:nvGrpSpPr>
            <p:grpSpPr bwMode="auto">
              <a:xfrm rot="-1134877">
                <a:off x="4300" y="2364"/>
                <a:ext cx="409" cy="895"/>
                <a:chOff x="4172" y="2391"/>
                <a:chExt cx="409" cy="895"/>
              </a:xfrm>
            </p:grpSpPr>
            <p:sp>
              <p:nvSpPr>
                <p:cNvPr id="13344" name="Freeform 62"/>
                <p:cNvSpPr>
                  <a:spLocks/>
                </p:cNvSpPr>
                <p:nvPr/>
              </p:nvSpPr>
              <p:spPr bwMode="auto">
                <a:xfrm>
                  <a:off x="4262" y="2964"/>
                  <a:ext cx="172" cy="153"/>
                </a:xfrm>
                <a:custGeom>
                  <a:avLst/>
                  <a:gdLst>
                    <a:gd name="T0" fmla="*/ 0 w 172"/>
                    <a:gd name="T1" fmla="*/ 101 h 153"/>
                    <a:gd name="T2" fmla="*/ 112 w 172"/>
                    <a:gd name="T3" fmla="*/ 0 h 153"/>
                    <a:gd name="T4" fmla="*/ 172 w 172"/>
                    <a:gd name="T5" fmla="*/ 51 h 153"/>
                    <a:gd name="T6" fmla="*/ 88 w 172"/>
                    <a:gd name="T7" fmla="*/ 124 h 153"/>
                    <a:gd name="T8" fmla="*/ 46 w 172"/>
                    <a:gd name="T9" fmla="*/ 153 h 153"/>
                    <a:gd name="T10" fmla="*/ 0 w 172"/>
                    <a:gd name="T11" fmla="*/ 101 h 153"/>
                    <a:gd name="T12" fmla="*/ 0 60000 65536"/>
                    <a:gd name="T13" fmla="*/ 0 60000 65536"/>
                    <a:gd name="T14" fmla="*/ 0 60000 65536"/>
                    <a:gd name="T15" fmla="*/ 0 60000 65536"/>
                    <a:gd name="T16" fmla="*/ 0 60000 65536"/>
                    <a:gd name="T17" fmla="*/ 0 60000 65536"/>
                    <a:gd name="T18" fmla="*/ 0 w 172"/>
                    <a:gd name="T19" fmla="*/ 0 h 153"/>
                    <a:gd name="T20" fmla="*/ 172 w 172"/>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72" h="153">
                      <a:moveTo>
                        <a:pt x="0" y="101"/>
                      </a:moveTo>
                      <a:lnTo>
                        <a:pt x="112" y="0"/>
                      </a:lnTo>
                      <a:lnTo>
                        <a:pt x="172" y="51"/>
                      </a:lnTo>
                      <a:lnTo>
                        <a:pt x="88" y="124"/>
                      </a:lnTo>
                      <a:lnTo>
                        <a:pt x="46" y="153"/>
                      </a:lnTo>
                      <a:lnTo>
                        <a:pt x="0" y="101"/>
                      </a:lnTo>
                      <a:close/>
                    </a:path>
                  </a:pathLst>
                </a:custGeom>
                <a:solidFill>
                  <a:srgbClr val="FF9900"/>
                </a:solidFill>
                <a:ln w="9525">
                  <a:solidFill>
                    <a:schemeClr val="tx1"/>
                  </a:solidFill>
                  <a:round/>
                  <a:headEnd/>
                  <a:tailEnd/>
                </a:ln>
              </p:spPr>
              <p:txBody>
                <a:bodyPr/>
                <a:lstStyle/>
                <a:p>
                  <a:endParaRPr lang="de-DE"/>
                </a:p>
              </p:txBody>
            </p:sp>
            <p:sp>
              <p:nvSpPr>
                <p:cNvPr id="13345" name="Freeform 63"/>
                <p:cNvSpPr>
                  <a:spLocks/>
                </p:cNvSpPr>
                <p:nvPr/>
              </p:nvSpPr>
              <p:spPr bwMode="auto">
                <a:xfrm>
                  <a:off x="4377" y="2834"/>
                  <a:ext cx="162" cy="178"/>
                </a:xfrm>
                <a:custGeom>
                  <a:avLst/>
                  <a:gdLst>
                    <a:gd name="T0" fmla="*/ 0 w 162"/>
                    <a:gd name="T1" fmla="*/ 125 h 178"/>
                    <a:gd name="T2" fmla="*/ 96 w 162"/>
                    <a:gd name="T3" fmla="*/ 0 h 178"/>
                    <a:gd name="T4" fmla="*/ 162 w 162"/>
                    <a:gd name="T5" fmla="*/ 22 h 178"/>
                    <a:gd name="T6" fmla="*/ 108 w 162"/>
                    <a:gd name="T7" fmla="*/ 123 h 178"/>
                    <a:gd name="T8" fmla="*/ 59 w 162"/>
                    <a:gd name="T9" fmla="*/ 178 h 178"/>
                    <a:gd name="T10" fmla="*/ 0 w 162"/>
                    <a:gd name="T11" fmla="*/ 125 h 178"/>
                    <a:gd name="T12" fmla="*/ 0 60000 65536"/>
                    <a:gd name="T13" fmla="*/ 0 60000 65536"/>
                    <a:gd name="T14" fmla="*/ 0 60000 65536"/>
                    <a:gd name="T15" fmla="*/ 0 60000 65536"/>
                    <a:gd name="T16" fmla="*/ 0 60000 65536"/>
                    <a:gd name="T17" fmla="*/ 0 60000 65536"/>
                    <a:gd name="T18" fmla="*/ 0 w 162"/>
                    <a:gd name="T19" fmla="*/ 0 h 178"/>
                    <a:gd name="T20" fmla="*/ 162 w 162"/>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162" h="178">
                      <a:moveTo>
                        <a:pt x="0" y="125"/>
                      </a:moveTo>
                      <a:lnTo>
                        <a:pt x="96" y="0"/>
                      </a:lnTo>
                      <a:lnTo>
                        <a:pt x="162" y="22"/>
                      </a:lnTo>
                      <a:lnTo>
                        <a:pt x="108" y="123"/>
                      </a:lnTo>
                      <a:lnTo>
                        <a:pt x="59" y="178"/>
                      </a:lnTo>
                      <a:lnTo>
                        <a:pt x="0" y="125"/>
                      </a:lnTo>
                      <a:close/>
                    </a:path>
                  </a:pathLst>
                </a:custGeom>
                <a:solidFill>
                  <a:srgbClr val="FF0000"/>
                </a:solidFill>
                <a:ln w="9525">
                  <a:solidFill>
                    <a:schemeClr val="tx1"/>
                  </a:solidFill>
                  <a:round/>
                  <a:headEnd/>
                  <a:tailEnd/>
                </a:ln>
              </p:spPr>
              <p:txBody>
                <a:bodyPr/>
                <a:lstStyle/>
                <a:p>
                  <a:endParaRPr lang="de-DE"/>
                </a:p>
              </p:txBody>
            </p:sp>
            <p:sp>
              <p:nvSpPr>
                <p:cNvPr id="13346" name="Freeform 64"/>
                <p:cNvSpPr>
                  <a:spLocks/>
                </p:cNvSpPr>
                <p:nvPr/>
              </p:nvSpPr>
              <p:spPr bwMode="auto">
                <a:xfrm>
                  <a:off x="4478" y="2732"/>
                  <a:ext cx="102" cy="124"/>
                </a:xfrm>
                <a:custGeom>
                  <a:avLst/>
                  <a:gdLst>
                    <a:gd name="T0" fmla="*/ 0 w 102"/>
                    <a:gd name="T1" fmla="*/ 99 h 124"/>
                    <a:gd name="T2" fmla="*/ 22 w 102"/>
                    <a:gd name="T3" fmla="*/ 51 h 124"/>
                    <a:gd name="T4" fmla="*/ 31 w 102"/>
                    <a:gd name="T5" fmla="*/ 4 h 124"/>
                    <a:gd name="T6" fmla="*/ 102 w 102"/>
                    <a:gd name="T7" fmla="*/ 0 h 124"/>
                    <a:gd name="T8" fmla="*/ 87 w 102"/>
                    <a:gd name="T9" fmla="*/ 61 h 124"/>
                    <a:gd name="T10" fmla="*/ 61 w 102"/>
                    <a:gd name="T11" fmla="*/ 124 h 124"/>
                    <a:gd name="T12" fmla="*/ 0 w 102"/>
                    <a:gd name="T13" fmla="*/ 99 h 124"/>
                    <a:gd name="T14" fmla="*/ 0 60000 65536"/>
                    <a:gd name="T15" fmla="*/ 0 60000 65536"/>
                    <a:gd name="T16" fmla="*/ 0 60000 65536"/>
                    <a:gd name="T17" fmla="*/ 0 60000 65536"/>
                    <a:gd name="T18" fmla="*/ 0 60000 65536"/>
                    <a:gd name="T19" fmla="*/ 0 60000 65536"/>
                    <a:gd name="T20" fmla="*/ 0 60000 65536"/>
                    <a:gd name="T21" fmla="*/ 0 w 102"/>
                    <a:gd name="T22" fmla="*/ 0 h 124"/>
                    <a:gd name="T23" fmla="*/ 102 w 102"/>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24">
                      <a:moveTo>
                        <a:pt x="0" y="99"/>
                      </a:moveTo>
                      <a:lnTo>
                        <a:pt x="22" y="51"/>
                      </a:lnTo>
                      <a:lnTo>
                        <a:pt x="31" y="4"/>
                      </a:lnTo>
                      <a:lnTo>
                        <a:pt x="102" y="0"/>
                      </a:lnTo>
                      <a:lnTo>
                        <a:pt x="87" y="61"/>
                      </a:lnTo>
                      <a:lnTo>
                        <a:pt x="61" y="124"/>
                      </a:lnTo>
                      <a:lnTo>
                        <a:pt x="0" y="99"/>
                      </a:lnTo>
                      <a:close/>
                    </a:path>
                  </a:pathLst>
                </a:custGeom>
                <a:solidFill>
                  <a:srgbClr val="3366FF"/>
                </a:solidFill>
                <a:ln w="9525">
                  <a:solidFill>
                    <a:schemeClr val="tx1"/>
                  </a:solidFill>
                  <a:round/>
                  <a:headEnd/>
                  <a:tailEnd/>
                </a:ln>
              </p:spPr>
              <p:txBody>
                <a:bodyPr/>
                <a:lstStyle/>
                <a:p>
                  <a:endParaRPr lang="de-DE"/>
                </a:p>
              </p:txBody>
            </p:sp>
            <p:sp>
              <p:nvSpPr>
                <p:cNvPr id="13347" name="Freeform 65"/>
                <p:cNvSpPr>
                  <a:spLocks/>
                </p:cNvSpPr>
                <p:nvPr/>
              </p:nvSpPr>
              <p:spPr bwMode="auto">
                <a:xfrm>
                  <a:off x="4473" y="2559"/>
                  <a:ext cx="108" cy="174"/>
                </a:xfrm>
                <a:custGeom>
                  <a:avLst/>
                  <a:gdLst>
                    <a:gd name="T0" fmla="*/ 39 w 108"/>
                    <a:gd name="T1" fmla="*/ 174 h 174"/>
                    <a:gd name="T2" fmla="*/ 26 w 108"/>
                    <a:gd name="T3" fmla="*/ 93 h 174"/>
                    <a:gd name="T4" fmla="*/ 0 w 108"/>
                    <a:gd name="T5" fmla="*/ 26 h 174"/>
                    <a:gd name="T6" fmla="*/ 71 w 108"/>
                    <a:gd name="T7" fmla="*/ 0 h 174"/>
                    <a:gd name="T8" fmla="*/ 96 w 108"/>
                    <a:gd name="T9" fmla="*/ 57 h 174"/>
                    <a:gd name="T10" fmla="*/ 108 w 108"/>
                    <a:gd name="T11" fmla="*/ 111 h 174"/>
                    <a:gd name="T12" fmla="*/ 105 w 108"/>
                    <a:gd name="T13" fmla="*/ 171 h 174"/>
                    <a:gd name="T14" fmla="*/ 39 w 108"/>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74"/>
                    <a:gd name="T26" fmla="*/ 108 w 108"/>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74">
                      <a:moveTo>
                        <a:pt x="39" y="174"/>
                      </a:moveTo>
                      <a:lnTo>
                        <a:pt x="26" y="93"/>
                      </a:lnTo>
                      <a:lnTo>
                        <a:pt x="0" y="26"/>
                      </a:lnTo>
                      <a:lnTo>
                        <a:pt x="71" y="0"/>
                      </a:lnTo>
                      <a:lnTo>
                        <a:pt x="96" y="57"/>
                      </a:lnTo>
                      <a:lnTo>
                        <a:pt x="108" y="111"/>
                      </a:lnTo>
                      <a:lnTo>
                        <a:pt x="105" y="171"/>
                      </a:lnTo>
                      <a:lnTo>
                        <a:pt x="39" y="174"/>
                      </a:lnTo>
                      <a:close/>
                    </a:path>
                  </a:pathLst>
                </a:custGeom>
                <a:solidFill>
                  <a:srgbClr val="00FFFF"/>
                </a:solidFill>
                <a:ln w="9525">
                  <a:solidFill>
                    <a:schemeClr val="tx1"/>
                  </a:solidFill>
                  <a:round/>
                  <a:headEnd/>
                  <a:tailEnd/>
                </a:ln>
              </p:spPr>
              <p:txBody>
                <a:bodyPr/>
                <a:lstStyle/>
                <a:p>
                  <a:endParaRPr lang="de-DE"/>
                </a:p>
              </p:txBody>
            </p:sp>
            <p:sp>
              <p:nvSpPr>
                <p:cNvPr id="13348" name="Freeform 66"/>
                <p:cNvSpPr>
                  <a:spLocks/>
                </p:cNvSpPr>
                <p:nvPr/>
              </p:nvSpPr>
              <p:spPr bwMode="auto">
                <a:xfrm>
                  <a:off x="4340" y="2391"/>
                  <a:ext cx="202" cy="194"/>
                </a:xfrm>
                <a:custGeom>
                  <a:avLst/>
                  <a:gdLst>
                    <a:gd name="T0" fmla="*/ 133 w 202"/>
                    <a:gd name="T1" fmla="*/ 194 h 194"/>
                    <a:gd name="T2" fmla="*/ 69 w 202"/>
                    <a:gd name="T3" fmla="*/ 108 h 194"/>
                    <a:gd name="T4" fmla="*/ 0 w 202"/>
                    <a:gd name="T5" fmla="*/ 62 h 194"/>
                    <a:gd name="T6" fmla="*/ 33 w 202"/>
                    <a:gd name="T7" fmla="*/ 0 h 194"/>
                    <a:gd name="T8" fmla="*/ 97 w 202"/>
                    <a:gd name="T9" fmla="*/ 35 h 194"/>
                    <a:gd name="T10" fmla="*/ 153 w 202"/>
                    <a:gd name="T11" fmla="*/ 90 h 194"/>
                    <a:gd name="T12" fmla="*/ 202 w 202"/>
                    <a:gd name="T13" fmla="*/ 165 h 194"/>
                    <a:gd name="T14" fmla="*/ 133 w 202"/>
                    <a:gd name="T15" fmla="*/ 194 h 194"/>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94"/>
                    <a:gd name="T26" fmla="*/ 202 w 202"/>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94">
                      <a:moveTo>
                        <a:pt x="133" y="194"/>
                      </a:moveTo>
                      <a:lnTo>
                        <a:pt x="69" y="108"/>
                      </a:lnTo>
                      <a:lnTo>
                        <a:pt x="0" y="62"/>
                      </a:lnTo>
                      <a:lnTo>
                        <a:pt x="33" y="0"/>
                      </a:lnTo>
                      <a:lnTo>
                        <a:pt x="97" y="35"/>
                      </a:lnTo>
                      <a:lnTo>
                        <a:pt x="153" y="90"/>
                      </a:lnTo>
                      <a:lnTo>
                        <a:pt x="202" y="165"/>
                      </a:lnTo>
                      <a:lnTo>
                        <a:pt x="133" y="194"/>
                      </a:lnTo>
                      <a:close/>
                    </a:path>
                  </a:pathLst>
                </a:custGeom>
                <a:solidFill>
                  <a:srgbClr val="FFCC00"/>
                </a:solidFill>
                <a:ln w="9525">
                  <a:solidFill>
                    <a:schemeClr val="tx1"/>
                  </a:solidFill>
                  <a:round/>
                  <a:headEnd/>
                  <a:tailEnd/>
                </a:ln>
              </p:spPr>
              <p:txBody>
                <a:bodyPr/>
                <a:lstStyle/>
                <a:p>
                  <a:endParaRPr lang="de-DE"/>
                </a:p>
              </p:txBody>
            </p:sp>
            <p:sp>
              <p:nvSpPr>
                <p:cNvPr id="13349" name="Freeform 67"/>
                <p:cNvSpPr>
                  <a:spLocks/>
                </p:cNvSpPr>
                <p:nvPr/>
              </p:nvSpPr>
              <p:spPr bwMode="auto">
                <a:xfrm>
                  <a:off x="4172" y="3066"/>
                  <a:ext cx="136" cy="102"/>
                </a:xfrm>
                <a:custGeom>
                  <a:avLst/>
                  <a:gdLst>
                    <a:gd name="T0" fmla="*/ 0 w 136"/>
                    <a:gd name="T1" fmla="*/ 46 h 102"/>
                    <a:gd name="T2" fmla="*/ 88 w 136"/>
                    <a:gd name="T3" fmla="*/ 0 h 102"/>
                    <a:gd name="T4" fmla="*/ 136 w 136"/>
                    <a:gd name="T5" fmla="*/ 52 h 102"/>
                    <a:gd name="T6" fmla="*/ 86 w 136"/>
                    <a:gd name="T7" fmla="*/ 80 h 102"/>
                    <a:gd name="T8" fmla="*/ 36 w 136"/>
                    <a:gd name="T9" fmla="*/ 102 h 102"/>
                    <a:gd name="T10" fmla="*/ 0 w 136"/>
                    <a:gd name="T11" fmla="*/ 46 h 102"/>
                    <a:gd name="T12" fmla="*/ 0 60000 65536"/>
                    <a:gd name="T13" fmla="*/ 0 60000 65536"/>
                    <a:gd name="T14" fmla="*/ 0 60000 65536"/>
                    <a:gd name="T15" fmla="*/ 0 60000 65536"/>
                    <a:gd name="T16" fmla="*/ 0 60000 65536"/>
                    <a:gd name="T17" fmla="*/ 0 60000 65536"/>
                    <a:gd name="T18" fmla="*/ 0 w 136"/>
                    <a:gd name="T19" fmla="*/ 0 h 102"/>
                    <a:gd name="T20" fmla="*/ 136 w 13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6" h="102">
                      <a:moveTo>
                        <a:pt x="0" y="46"/>
                      </a:moveTo>
                      <a:lnTo>
                        <a:pt x="88" y="0"/>
                      </a:lnTo>
                      <a:lnTo>
                        <a:pt x="136" y="52"/>
                      </a:lnTo>
                      <a:lnTo>
                        <a:pt x="86" y="80"/>
                      </a:lnTo>
                      <a:lnTo>
                        <a:pt x="36" y="102"/>
                      </a:lnTo>
                      <a:lnTo>
                        <a:pt x="0" y="46"/>
                      </a:lnTo>
                      <a:close/>
                    </a:path>
                  </a:pathLst>
                </a:custGeom>
                <a:solidFill>
                  <a:srgbClr val="FFCC00"/>
                </a:solidFill>
                <a:ln w="9525">
                  <a:solidFill>
                    <a:schemeClr val="tx1"/>
                  </a:solidFill>
                  <a:round/>
                  <a:headEnd/>
                  <a:tailEnd/>
                </a:ln>
              </p:spPr>
              <p:txBody>
                <a:bodyPr/>
                <a:lstStyle/>
                <a:p>
                  <a:endParaRPr lang="de-DE"/>
                </a:p>
              </p:txBody>
            </p:sp>
            <p:sp>
              <p:nvSpPr>
                <p:cNvPr id="13350" name="Freeform 68"/>
                <p:cNvSpPr>
                  <a:spLocks/>
                </p:cNvSpPr>
                <p:nvPr/>
              </p:nvSpPr>
              <p:spPr bwMode="auto">
                <a:xfrm>
                  <a:off x="4211" y="3137"/>
                  <a:ext cx="252" cy="149"/>
                </a:xfrm>
                <a:custGeom>
                  <a:avLst/>
                  <a:gdLst>
                    <a:gd name="T0" fmla="*/ 146 w 252"/>
                    <a:gd name="T1" fmla="*/ 48 h 149"/>
                    <a:gd name="T2" fmla="*/ 72 w 252"/>
                    <a:gd name="T3" fmla="*/ 0 h 149"/>
                    <a:gd name="T4" fmla="*/ 0 w 252"/>
                    <a:gd name="T5" fmla="*/ 35 h 149"/>
                    <a:gd name="T6" fmla="*/ 53 w 252"/>
                    <a:gd name="T7" fmla="*/ 72 h 149"/>
                    <a:gd name="T8" fmla="*/ 119 w 252"/>
                    <a:gd name="T9" fmla="*/ 114 h 149"/>
                    <a:gd name="T10" fmla="*/ 176 w 252"/>
                    <a:gd name="T11" fmla="*/ 137 h 149"/>
                    <a:gd name="T12" fmla="*/ 252 w 252"/>
                    <a:gd name="T13" fmla="*/ 149 h 149"/>
                    <a:gd name="T14" fmla="*/ 245 w 252"/>
                    <a:gd name="T15" fmla="*/ 74 h 149"/>
                    <a:gd name="T16" fmla="*/ 146 w 252"/>
                    <a:gd name="T17" fmla="*/ 48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2"/>
                    <a:gd name="T28" fmla="*/ 0 h 149"/>
                    <a:gd name="T29" fmla="*/ 252 w 252"/>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2" h="149">
                      <a:moveTo>
                        <a:pt x="146" y="48"/>
                      </a:moveTo>
                      <a:lnTo>
                        <a:pt x="72" y="0"/>
                      </a:lnTo>
                      <a:lnTo>
                        <a:pt x="0" y="35"/>
                      </a:lnTo>
                      <a:lnTo>
                        <a:pt x="53" y="72"/>
                      </a:lnTo>
                      <a:lnTo>
                        <a:pt x="119" y="114"/>
                      </a:lnTo>
                      <a:lnTo>
                        <a:pt x="176" y="137"/>
                      </a:lnTo>
                      <a:lnTo>
                        <a:pt x="252" y="149"/>
                      </a:lnTo>
                      <a:lnTo>
                        <a:pt x="245" y="74"/>
                      </a:lnTo>
                      <a:lnTo>
                        <a:pt x="146" y="48"/>
                      </a:lnTo>
                      <a:close/>
                    </a:path>
                  </a:pathLst>
                </a:custGeom>
                <a:solidFill>
                  <a:srgbClr val="FF0000"/>
                </a:solidFill>
                <a:ln w="9525">
                  <a:solidFill>
                    <a:schemeClr val="tx1"/>
                  </a:solidFill>
                  <a:round/>
                  <a:headEnd/>
                  <a:tailEnd/>
                </a:ln>
              </p:spPr>
              <p:txBody>
                <a:bodyPr/>
                <a:lstStyle/>
                <a:p>
                  <a:endParaRPr lang="de-DE"/>
                </a:p>
              </p:txBody>
            </p:sp>
          </p:grpSp>
        </p:grpSp>
        <p:sp>
          <p:nvSpPr>
            <p:cNvPr id="13328" name="Line 69"/>
            <p:cNvSpPr>
              <a:spLocks noChangeShapeType="1"/>
            </p:cNvSpPr>
            <p:nvPr/>
          </p:nvSpPr>
          <p:spPr bwMode="auto">
            <a:xfrm flipV="1">
              <a:off x="2271" y="3119"/>
              <a:ext cx="56" cy="19"/>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29" name="Line 70"/>
            <p:cNvSpPr>
              <a:spLocks noChangeShapeType="1"/>
            </p:cNvSpPr>
            <p:nvPr/>
          </p:nvSpPr>
          <p:spPr bwMode="auto">
            <a:xfrm flipV="1">
              <a:off x="2380" y="2991"/>
              <a:ext cx="153" cy="103"/>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0" name="Line 71"/>
            <p:cNvSpPr>
              <a:spLocks noChangeShapeType="1"/>
            </p:cNvSpPr>
            <p:nvPr/>
          </p:nvSpPr>
          <p:spPr bwMode="auto">
            <a:xfrm>
              <a:off x="2432" y="3149"/>
              <a:ext cx="104" cy="44"/>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1" name="Line 72"/>
            <p:cNvSpPr>
              <a:spLocks noChangeShapeType="1"/>
            </p:cNvSpPr>
            <p:nvPr/>
          </p:nvSpPr>
          <p:spPr bwMode="auto">
            <a:xfrm>
              <a:off x="2205" y="2911"/>
              <a:ext cx="83" cy="117"/>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2" name="Line 73"/>
            <p:cNvSpPr>
              <a:spLocks noChangeShapeType="1"/>
            </p:cNvSpPr>
            <p:nvPr/>
          </p:nvSpPr>
          <p:spPr bwMode="auto">
            <a:xfrm flipV="1">
              <a:off x="4070" y="3080"/>
              <a:ext cx="112" cy="82"/>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3" name="Line 74"/>
            <p:cNvSpPr>
              <a:spLocks noChangeShapeType="1"/>
            </p:cNvSpPr>
            <p:nvPr/>
          </p:nvSpPr>
          <p:spPr bwMode="auto">
            <a:xfrm>
              <a:off x="4053" y="2898"/>
              <a:ext cx="90" cy="106"/>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4" name="Line 75"/>
            <p:cNvSpPr>
              <a:spLocks noChangeShapeType="1"/>
            </p:cNvSpPr>
            <p:nvPr/>
          </p:nvSpPr>
          <p:spPr bwMode="auto">
            <a:xfrm flipV="1">
              <a:off x="4435" y="2940"/>
              <a:ext cx="102" cy="127"/>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sp>
          <p:nvSpPr>
            <p:cNvPr id="13335" name="Line 76"/>
            <p:cNvSpPr>
              <a:spLocks noChangeShapeType="1"/>
            </p:cNvSpPr>
            <p:nvPr/>
          </p:nvSpPr>
          <p:spPr bwMode="auto">
            <a:xfrm>
              <a:off x="4486" y="3097"/>
              <a:ext cx="147" cy="15"/>
            </a:xfrm>
            <a:prstGeom prst="line">
              <a:avLst/>
            </a:prstGeom>
            <a:noFill/>
            <a:ln w="9525">
              <a:solidFill>
                <a:schemeClr val="tx1"/>
              </a:solidFill>
              <a:round/>
              <a:headEnd/>
              <a:tailEnd type="stealth" w="sm" len="sm"/>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Vorlage">
  <a:themeElements>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S-Vorla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Vorl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Vorla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Vorla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AS-Vorlage</Template>
  <TotalTime>0</TotalTime>
  <Words>1002</Words>
  <Application>Microsoft Office PowerPoint</Application>
  <PresentationFormat>Bildschirmpräsentation (4:3)</PresentationFormat>
  <Paragraphs>303</Paragraphs>
  <Slides>26</Slides>
  <Notes>6</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3</vt:i4>
      </vt:variant>
      <vt:variant>
        <vt:lpstr>Folientitel</vt:lpstr>
      </vt:variant>
      <vt:variant>
        <vt:i4>26</vt:i4>
      </vt:variant>
    </vt:vector>
  </HeadingPairs>
  <TitlesOfParts>
    <vt:vector size="39" baseType="lpstr">
      <vt:lpstr>Arial</vt:lpstr>
      <vt:lpstr>Arial Black</vt:lpstr>
      <vt:lpstr>Courier</vt:lpstr>
      <vt:lpstr>Courier New</vt:lpstr>
      <vt:lpstr>Symbol</vt:lpstr>
      <vt:lpstr>Tahoma</vt:lpstr>
      <vt:lpstr>TIMES</vt:lpstr>
      <vt:lpstr>Times New Roman</vt:lpstr>
      <vt:lpstr>Wingdings</vt:lpstr>
      <vt:lpstr>AS-Vorlage</vt:lpstr>
      <vt:lpstr>Image</vt:lpstr>
      <vt:lpstr>CorelPhotoPaint.Image.7</vt:lpstr>
      <vt:lpstr>Picture</vt:lpstr>
      <vt:lpstr> Evolutionäre Algorithmen AS1-7</vt:lpstr>
      <vt:lpstr>Evolution neuronaler Netze</vt:lpstr>
      <vt:lpstr>Lernen durch Evolutionäre Algorithmen</vt:lpstr>
      <vt:lpstr>Evolutionäre Algorithmen: Beispiel</vt:lpstr>
      <vt:lpstr>Evolutionäre Algorithmen: Beispiel</vt:lpstr>
      <vt:lpstr>Evolution neuronaler Netze</vt:lpstr>
      <vt:lpstr>Lernen durch Genetische Algorithmen</vt:lpstr>
      <vt:lpstr>Bewerten und Selektieren</vt:lpstr>
      <vt:lpstr>Genetische Operatoren</vt:lpstr>
      <vt:lpstr>Vermehren mit Veränderungen</vt:lpstr>
      <vt:lpstr>Beispiel Schmetterling</vt:lpstr>
      <vt:lpstr>Wirkung von Gen-Austausch</vt:lpstr>
      <vt:lpstr>Wirkung genetischer Operatoren</vt:lpstr>
      <vt:lpstr>Evolutionäre Rekombination</vt:lpstr>
      <vt:lpstr>Evolution neuronaler Netze</vt:lpstr>
      <vt:lpstr>Kodierung der Verbindungsgewichte </vt:lpstr>
      <vt:lpstr>Einfaches Crossover </vt:lpstr>
      <vt:lpstr>Evolution der Verbindungsgewichte </vt:lpstr>
      <vt:lpstr>Evolution der Verbindungsgewichte</vt:lpstr>
      <vt:lpstr>Evolution der Netze</vt:lpstr>
      <vt:lpstr>Das Permutations-Problem </vt:lpstr>
      <vt:lpstr>Indirekte Kodierung</vt:lpstr>
      <vt:lpstr>Indirekte Kodierung</vt:lpstr>
      <vt:lpstr>Indirektes Kodieren</vt:lpstr>
      <vt:lpstr>Grammatik</vt:lpstr>
      <vt:lpstr>Evolution von Neuronalen Netzen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und Klassifizieren</dc:title>
  <dc:creator>Rudi</dc:creator>
  <cp:lastModifiedBy>Rudi</cp:lastModifiedBy>
  <cp:revision>78</cp:revision>
  <dcterms:created xsi:type="dcterms:W3CDTF">2006-04-04T08:40:14Z</dcterms:created>
  <dcterms:modified xsi:type="dcterms:W3CDTF">2014-01-10T09:03:49Z</dcterms:modified>
</cp:coreProperties>
</file>